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7" r:id="rId3"/>
    <p:sldId id="256" r:id="rId4"/>
    <p:sldId id="261" r:id="rId5"/>
    <p:sldId id="344" r:id="rId6"/>
    <p:sldId id="264" r:id="rId7"/>
    <p:sldId id="265" r:id="rId8"/>
    <p:sldId id="266" r:id="rId9"/>
    <p:sldId id="349" r:id="rId10"/>
    <p:sldId id="270" r:id="rId11"/>
    <p:sldId id="272" r:id="rId12"/>
    <p:sldId id="273" r:id="rId13"/>
    <p:sldId id="379" r:id="rId14"/>
    <p:sldId id="380" r:id="rId15"/>
    <p:sldId id="274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6" r:id="rId28"/>
    <p:sldId id="295" r:id="rId29"/>
    <p:sldId id="324" r:id="rId30"/>
    <p:sldId id="275" r:id="rId31"/>
    <p:sldId id="276" r:id="rId32"/>
    <p:sldId id="277" r:id="rId33"/>
    <p:sldId id="381" r:id="rId34"/>
    <p:sldId id="278" r:id="rId36"/>
    <p:sldId id="279" r:id="rId37"/>
    <p:sldId id="280" r:id="rId38"/>
    <p:sldId id="314" r:id="rId39"/>
    <p:sldId id="281" r:id="rId40"/>
    <p:sldId id="259" r:id="rId41"/>
  </p:sldIdLst>
  <p:sldSz cx="9144000" cy="5143500" type="screen16x9"/>
  <p:notesSz cx="7103745" cy="10234295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12EC"/>
    <a:srgbClr val="39FE34"/>
    <a:srgbClr val="FFFFD9"/>
    <a:srgbClr val="3AF2FE"/>
    <a:srgbClr val="97F871"/>
    <a:srgbClr val="FF00FF"/>
    <a:srgbClr val="698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2205"/>
        <p:guide pos="2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3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6E74799-5BE3-49B1-A920-131296106E20}" type="datetimeFigureOut">
              <a:rPr lang="zh-CN" altLang="en-US"/>
            </a:fld>
            <a:endParaRPr lang="zh-CN" altLang="en-US"/>
          </a:p>
        </p:txBody>
      </p:sp>
      <p:sp>
        <p:nvSpPr>
          <p:cNvPr id="399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FF2F660-CBDF-4479-B87F-4EE9E3F560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85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75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65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655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930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220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510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image" Target="../media/image32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image" Target="../media/image34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09575" y="1322388"/>
            <a:ext cx="4932363" cy="17462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文本框 10"/>
          <p:cNvSpPr txBox="1">
            <a:spLocks noChangeArrowheads="1"/>
          </p:cNvSpPr>
          <p:nvPr/>
        </p:nvSpPr>
        <p:spPr bwMode="auto">
          <a:xfrm>
            <a:off x="409575" y="519113"/>
            <a:ext cx="49323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16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小真的长头发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/>
        </p:nvSpPr>
        <p:spPr bwMode="auto">
          <a:xfrm>
            <a:off x="498475" y="1400175"/>
            <a:ext cx="4743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年级语文下册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10244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10248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49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课文解读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245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10246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47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8440" name="TextBox 5"/>
          <p:cNvSpPr txBox="1">
            <a:spLocks noChangeArrowheads="1"/>
          </p:cNvSpPr>
          <p:nvPr/>
        </p:nvSpPr>
        <p:spPr bwMode="auto">
          <a:xfrm>
            <a:off x="788988" y="1492250"/>
            <a:ext cx="77755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快速阅读课文第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1-8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自然段，说一说：小叶、小美和小真在讨论什么呢？她们的谈话内容是由什么引起的？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0" y="0"/>
            <a:ext cx="9123459" cy="5143500"/>
          </a:xfrm>
          <a:prstGeom prst="rect">
            <a:avLst/>
          </a:prstGeom>
        </p:spPr>
      </p:pic>
      <p:sp>
        <p:nvSpPr>
          <p:cNvPr id="15370" name="文本框 2"/>
          <p:cNvSpPr txBox="1"/>
          <p:nvPr/>
        </p:nvSpPr>
        <p:spPr>
          <a:xfrm>
            <a:off x="666750" y="3781425"/>
            <a:ext cx="6921500" cy="119856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  <a:effectLst>
            <a:softEdge rad="31750"/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0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小叶和小美留着</a:t>
            </a:r>
            <a:r>
              <a:rPr lang="zh-CN" altLang="en-US" sz="3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长</a:t>
            </a:r>
            <a:r>
              <a:rPr lang="zh-CN" altLang="en-US" sz="30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头发，她俩美得不行。小真呢，留的却是</a:t>
            </a:r>
            <a:r>
              <a:rPr lang="zh-CN" altLang="en-US" sz="3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短短的</a:t>
            </a:r>
            <a:r>
              <a:rPr lang="zh-CN" altLang="en-US" sz="30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妹妹头。</a:t>
            </a:r>
            <a:endParaRPr lang="zh-CN" altLang="en-US" sz="30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366713" y="2335213"/>
            <a:ext cx="2371725" cy="1050925"/>
          </a:xfrm>
          <a:prstGeom prst="wedgeRectCallout">
            <a:avLst>
              <a:gd name="adj1" fmla="val 19273"/>
              <a:gd name="adj2" fmla="val -76421"/>
            </a:avLst>
          </a:prstGeom>
          <a:solidFill>
            <a:srgbClr val="FFFFD9">
              <a:alpha val="65881"/>
            </a:srgbClr>
          </a:solidFill>
          <a:ln w="19050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我们的头发能长到盖过腰呢。</a:t>
            </a:r>
            <a:endParaRPr lang="zh-CN" altLang="en-US" sz="26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>
            <a:spLocks noChangeArrowheads="1"/>
          </p:cNvSpPr>
          <p:nvPr/>
        </p:nvSpPr>
        <p:spPr bwMode="auto">
          <a:xfrm>
            <a:off x="5041900" y="117475"/>
            <a:ext cx="3200400" cy="561757"/>
          </a:xfrm>
          <a:prstGeom prst="wedgeRectCallout">
            <a:avLst>
              <a:gd name="adj1" fmla="val -47282"/>
              <a:gd name="adj2" fmla="val 67153"/>
            </a:avLst>
          </a:prstGeom>
          <a:noFill/>
          <a:ln w="19050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我的能长得更长呢！</a:t>
            </a:r>
            <a:endParaRPr lang="zh-CN" altLang="en-US" sz="26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5"/>
          <p:cNvSpPr txBox="1">
            <a:spLocks noChangeArrowheads="1"/>
          </p:cNvSpPr>
          <p:nvPr/>
        </p:nvSpPr>
        <p:spPr bwMode="auto">
          <a:xfrm>
            <a:off x="931863" y="373063"/>
            <a:ext cx="7775575" cy="6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她们讨论的内容：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87638" y="1104900"/>
            <a:ext cx="4288353" cy="6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谁的头发能长得更长。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931863" y="1835150"/>
            <a:ext cx="7775575" cy="6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话题展开的原因：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31863" y="2678113"/>
            <a:ext cx="714375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小叶和小美留着长头发，小真却是短短的妹妹头。但是小真认为自己的头发能长得比她们都长。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931863" y="382588"/>
            <a:ext cx="7775575" cy="4579937"/>
            <a:chOff x="1468" y="603"/>
            <a:chExt cx="12245" cy="7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18" y="1798"/>
              <a:ext cx="9689" cy="6016"/>
            </a:xfrm>
            <a:prstGeom prst="snip2DiagRect">
              <a:avLst/>
            </a:prstGeom>
            <a:effectLst>
              <a:softEdge rad="63500"/>
            </a:effectLst>
          </p:spPr>
        </p:pic>
        <p:sp>
          <p:nvSpPr>
            <p:cNvPr id="13316" name="TextBox 5"/>
            <p:cNvSpPr txBox="1">
              <a:spLocks noChangeArrowheads="1"/>
            </p:cNvSpPr>
            <p:nvPr/>
          </p:nvSpPr>
          <p:spPr bwMode="auto">
            <a:xfrm>
              <a:off x="1468" y="603"/>
              <a:ext cx="12245" cy="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小真认为自己的长头发能有哪些作用呢？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8575" y="4444"/>
            <a:ext cx="4003040" cy="5134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4206875" y="676275"/>
            <a:ext cx="4140200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要是从桥上把辫子垂下去，就能</a:t>
            </a:r>
            <a:r>
              <a:rPr lang="zh-CN" altLang="en-US" sz="30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钓到鱼</a:t>
            </a:r>
            <a:r>
              <a:rPr lang="zh-CN" altLang="en-US" sz="3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呢。挂上一点儿鱼饵，河里的鱼，不管什么样的，都能钓上来。</a:t>
            </a:r>
            <a:endParaRPr lang="zh-CN" altLang="en-US" sz="3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140325" y="3970338"/>
            <a:ext cx="1835150" cy="790575"/>
            <a:chOff x="7175" y="6385"/>
            <a:chExt cx="2890" cy="1246"/>
          </a:xfrm>
        </p:grpSpPr>
        <p:sp>
          <p:nvSpPr>
            <p:cNvPr id="14341" name="TextBox 6"/>
            <p:cNvSpPr>
              <a:spLocks noChangeArrowheads="1"/>
            </p:cNvSpPr>
            <p:nvPr/>
          </p:nvSpPr>
          <p:spPr bwMode="auto">
            <a:xfrm>
              <a:off x="7511" y="6549"/>
              <a:ext cx="255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能钓鱼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0" name=" 200"/>
            <p:cNvSpPr/>
            <p:nvPr/>
          </p:nvSpPr>
          <p:spPr>
            <a:xfrm>
              <a:off x="7175" y="6385"/>
              <a:ext cx="2890" cy="1246"/>
            </a:xfrm>
            <a:prstGeom prst="frame">
              <a:avLst/>
            </a:prstGeom>
            <a:solidFill>
              <a:srgbClr val="3A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1075" y="220344"/>
            <a:ext cx="7101844" cy="333184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8434" name="文本框 7"/>
          <p:cNvSpPr txBox="1">
            <a:spLocks noChangeArrowheads="1"/>
          </p:cNvSpPr>
          <p:nvPr/>
        </p:nvSpPr>
        <p:spPr bwMode="auto">
          <a:xfrm>
            <a:off x="477838" y="3454400"/>
            <a:ext cx="749458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要是从牧场的栅栏外面，把辫子嗖的一下甩过去，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连牛都能套住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呢。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572125" y="4176713"/>
            <a:ext cx="1836738" cy="792162"/>
            <a:chOff x="7175" y="6385"/>
            <a:chExt cx="2891" cy="1246"/>
          </a:xfrm>
        </p:grpSpPr>
        <p:sp>
          <p:nvSpPr>
            <p:cNvPr id="15365" name="TextBox 6"/>
            <p:cNvSpPr>
              <a:spLocks noChangeArrowheads="1"/>
            </p:cNvSpPr>
            <p:nvPr/>
          </p:nvSpPr>
          <p:spPr bwMode="auto">
            <a:xfrm>
              <a:off x="7511" y="6549"/>
              <a:ext cx="255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能套牛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0" name=" 200"/>
            <p:cNvSpPr/>
            <p:nvPr/>
          </p:nvSpPr>
          <p:spPr>
            <a:xfrm>
              <a:off x="7175" y="6385"/>
              <a:ext cx="2891" cy="1246"/>
            </a:xfrm>
            <a:prstGeom prst="frame">
              <a:avLst/>
            </a:prstGeom>
            <a:solidFill>
              <a:srgbClr val="3A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300" y="739775"/>
            <a:ext cx="4766945" cy="3514079"/>
          </a:xfrm>
          <a:prstGeom prst="ellipse">
            <a:avLst/>
          </a:prstGeom>
        </p:spPr>
      </p:pic>
      <p:sp>
        <p:nvSpPr>
          <p:cNvPr id="19458" name="文本框 4"/>
          <p:cNvSpPr txBox="1">
            <a:spLocks noChangeArrowheads="1"/>
          </p:cNvSpPr>
          <p:nvPr/>
        </p:nvSpPr>
        <p:spPr bwMode="auto">
          <a:xfrm>
            <a:off x="5111750" y="873125"/>
            <a:ext cx="3865563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就是在露天地里，也能睡大觉。只要把头发像紫菜卷那样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卷在身上，就成了暄腾腾的被子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了。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583113" y="3987800"/>
            <a:ext cx="2052637" cy="792163"/>
            <a:chOff x="7175" y="6385"/>
            <a:chExt cx="3232" cy="1246"/>
          </a:xfrm>
        </p:grpSpPr>
        <p:sp>
          <p:nvSpPr>
            <p:cNvPr id="16389" name="TextBox 6"/>
            <p:cNvSpPr>
              <a:spLocks noChangeArrowheads="1"/>
            </p:cNvSpPr>
            <p:nvPr/>
          </p:nvSpPr>
          <p:spPr bwMode="auto">
            <a:xfrm>
              <a:off x="7378" y="6549"/>
              <a:ext cx="302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能当被子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0" name=" 200"/>
            <p:cNvSpPr/>
            <p:nvPr/>
          </p:nvSpPr>
          <p:spPr>
            <a:xfrm>
              <a:off x="7175" y="6385"/>
              <a:ext cx="3232" cy="1246"/>
            </a:xfrm>
            <a:prstGeom prst="frame">
              <a:avLst/>
            </a:prstGeom>
            <a:solidFill>
              <a:srgbClr val="3A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3919" y="148590"/>
            <a:ext cx="5943600" cy="3108960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884238" y="3257550"/>
            <a:ext cx="6705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要是把右边的辫子和左边的辫子绷紧了拉在树上，家里洗的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所有衣服就能一次全晾完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啦。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6940550" y="1609725"/>
            <a:ext cx="2052638" cy="790575"/>
            <a:chOff x="7175" y="6385"/>
            <a:chExt cx="3232" cy="1246"/>
          </a:xfrm>
        </p:grpSpPr>
        <p:sp>
          <p:nvSpPr>
            <p:cNvPr id="17413" name="TextBox 6"/>
            <p:cNvSpPr>
              <a:spLocks noChangeArrowheads="1"/>
            </p:cNvSpPr>
            <p:nvPr/>
          </p:nvSpPr>
          <p:spPr bwMode="auto">
            <a:xfrm>
              <a:off x="7378" y="6549"/>
              <a:ext cx="302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能晾衣服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0" name=" 200"/>
            <p:cNvSpPr/>
            <p:nvPr/>
          </p:nvSpPr>
          <p:spPr>
            <a:xfrm>
              <a:off x="7175" y="6385"/>
              <a:ext cx="3232" cy="1246"/>
            </a:xfrm>
            <a:prstGeom prst="frame">
              <a:avLst/>
            </a:prstGeom>
            <a:solidFill>
              <a:srgbClr val="3A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8685" y="412268"/>
            <a:ext cx="7578725" cy="29190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831850" y="3627438"/>
            <a:ext cx="7480300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到那时我就把头发烫起来。于是，我的头发就会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变成树林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！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55600" y="2755900"/>
            <a:ext cx="2430463" cy="792163"/>
            <a:chOff x="7175" y="6385"/>
            <a:chExt cx="3829" cy="1246"/>
          </a:xfrm>
        </p:grpSpPr>
        <p:sp>
          <p:nvSpPr>
            <p:cNvPr id="18437" name="TextBox 6"/>
            <p:cNvSpPr>
              <a:spLocks noChangeArrowheads="1"/>
            </p:cNvSpPr>
            <p:nvPr/>
          </p:nvSpPr>
          <p:spPr bwMode="auto">
            <a:xfrm>
              <a:off x="7294" y="6549"/>
              <a:ext cx="371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能变成树林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0" name=" 200"/>
            <p:cNvSpPr/>
            <p:nvPr/>
          </p:nvSpPr>
          <p:spPr>
            <a:xfrm>
              <a:off x="7175" y="6385"/>
              <a:ext cx="3829" cy="1246"/>
            </a:xfrm>
            <a:prstGeom prst="frame">
              <a:avLst/>
            </a:prstGeom>
            <a:solidFill>
              <a:srgbClr val="3A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72478" y="749300"/>
            <a:ext cx="7598410" cy="4054475"/>
            <a:chOff x="1217" y="1180"/>
            <a:chExt cx="11965" cy="6385"/>
          </a:xfrm>
        </p:grpSpPr>
        <p:sp>
          <p:nvSpPr>
            <p:cNvPr id="19459" name="文本框 2"/>
            <p:cNvSpPr txBox="1">
              <a:spLocks noChangeArrowheads="1"/>
            </p:cNvSpPr>
            <p:nvPr/>
          </p:nvSpPr>
          <p:spPr bwMode="auto">
            <a:xfrm>
              <a:off x="1217" y="1180"/>
              <a:ext cx="11965" cy="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en-US" altLang="zh-CN" sz="3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  </a:t>
              </a: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小真的长头发还会有哪些作用？请你发挥想象写一写。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19460" name="图片 4" descr="wKhTg1YEoo8EAAAAAAAAAAAAAAA061_meitu_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75" y="3045"/>
              <a:ext cx="5065" cy="4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84325" y="636588"/>
            <a:ext cx="6332538" cy="68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你喜欢长发还是短发？为什么？</a:t>
            </a:r>
            <a:endParaRPr lang="zh-CN" altLang="en-US" sz="3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103253G17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5713" y="1816100"/>
            <a:ext cx="2174875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20120711195831_XxyyY.thumb.600_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6600" y="1873250"/>
            <a:ext cx="145097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timg 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10138" y="1647825"/>
            <a:ext cx="1662112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timg (2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2425" y="1782763"/>
            <a:ext cx="224155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87413" y="346075"/>
            <a:ext cx="7197725" cy="4635500"/>
            <a:chOff x="1398" y="500"/>
            <a:chExt cx="11335" cy="7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547" y="3584"/>
              <a:ext cx="6785" cy="4216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20484" name="文本框 4"/>
            <p:cNvSpPr txBox="1">
              <a:spLocks noChangeArrowheads="1"/>
            </p:cNvSpPr>
            <p:nvPr/>
          </p:nvSpPr>
          <p:spPr bwMode="auto">
            <a:xfrm>
              <a:off x="1398" y="500"/>
              <a:ext cx="11335" cy="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  </a:t>
              </a:r>
              <a:r>
                <a:rPr lang="zh-CN" altLang="en-US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小真站在树上，让两条辫子垂下来，让人在两条长辫子上系上坐板，小朋友们就可以坐在上面</a:t>
              </a:r>
              <a:r>
                <a:rPr lang="zh-CN" altLang="en-US" sz="3000" b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荡秋千</a:t>
              </a:r>
              <a:r>
                <a:rPr lang="zh-CN" altLang="en-US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了……</a:t>
              </a:r>
              <a:endPara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22325" y="419100"/>
            <a:ext cx="7348538" cy="4425950"/>
            <a:chOff x="1295" y="660"/>
            <a:chExt cx="11572" cy="69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78" y="2733"/>
              <a:ext cx="6855" cy="4897"/>
            </a:xfrm>
            <a:prstGeom prst="roundRect">
              <a:avLst/>
            </a:prstGeom>
            <a:effectLst>
              <a:softEdge rad="127000"/>
            </a:effectLst>
          </p:spPr>
        </p:pic>
        <p:sp>
          <p:nvSpPr>
            <p:cNvPr id="21508" name="文本框 8"/>
            <p:cNvSpPr txBox="1">
              <a:spLocks noChangeArrowheads="1"/>
            </p:cNvSpPr>
            <p:nvPr/>
          </p:nvSpPr>
          <p:spPr bwMode="auto">
            <a:xfrm>
              <a:off x="1295" y="660"/>
              <a:ext cx="11572" cy="2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en-US" altLang="zh-CN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  </a:t>
              </a:r>
              <a:r>
                <a:rPr lang="zh-CN" altLang="en-US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到了春天，小真剪掉几根长头发，搓成细线，绑在风筝上，就可以</a:t>
              </a:r>
              <a:r>
                <a:rPr lang="zh-CN" altLang="en-US" sz="3000" b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让风筝飞上蓝天</a:t>
              </a:r>
              <a:r>
                <a:rPr lang="zh-CN" altLang="en-US" sz="30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啦……</a:t>
              </a:r>
              <a:endPara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931863" y="514350"/>
            <a:ext cx="7510462" cy="4255135"/>
            <a:chOff x="1468" y="811"/>
            <a:chExt cx="11826" cy="6698"/>
          </a:xfrm>
        </p:grpSpPr>
        <p:sp>
          <p:nvSpPr>
            <p:cNvPr id="22531" name="TextBox 5"/>
            <p:cNvSpPr txBox="1">
              <a:spLocks noChangeArrowheads="1"/>
            </p:cNvSpPr>
            <p:nvPr/>
          </p:nvSpPr>
          <p:spPr bwMode="auto">
            <a:xfrm>
              <a:off x="1468" y="811"/>
              <a:ext cx="11826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小真的头发这么长，这该怎么梳洗呢？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58" y="2222"/>
              <a:ext cx="6884" cy="5287"/>
            </a:xfrm>
            <a:prstGeom prst="roundRect">
              <a:avLst/>
            </a:prstGeom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2"/>
          <p:cNvSpPr txBox="1">
            <a:spLocks noChangeArrowheads="1"/>
          </p:cNvSpPr>
          <p:nvPr/>
        </p:nvSpPr>
        <p:spPr bwMode="auto">
          <a:xfrm>
            <a:off x="747713" y="3495675"/>
            <a:ext cx="748188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我只要悠闲地坐在椅子上就行了，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十个妹妹会卖力地给我梳头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的。好玩极了！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938213" y="344488"/>
            <a:ext cx="7194550" cy="2963862"/>
            <a:chOff x="1478" y="543"/>
            <a:chExt cx="11330" cy="4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78" y="543"/>
              <a:ext cx="11330" cy="4668"/>
            </a:xfrm>
            <a:prstGeom prst="roundRect">
              <a:avLst/>
            </a:prstGeom>
            <a:effectLst>
              <a:softEdge rad="63500"/>
            </a:effectLst>
          </p:spPr>
        </p:pic>
        <p:sp>
          <p:nvSpPr>
            <p:cNvPr id="23557" name="TextBox 8"/>
            <p:cNvSpPr>
              <a:spLocks noChangeArrowheads="1"/>
            </p:cNvSpPr>
            <p:nvPr/>
          </p:nvSpPr>
          <p:spPr bwMode="auto">
            <a:xfrm>
              <a:off x="9329" y="644"/>
              <a:ext cx="312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梳头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4084638" y="469900"/>
            <a:ext cx="4033837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抹上香波一揉，那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泡沫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啊，高得能够着云彩，好像一个大大的大大的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蛋卷冰激凌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024688" y="2465388"/>
            <a:ext cx="1949450" cy="838200"/>
            <a:chOff x="8986" y="4074"/>
            <a:chExt cx="3070" cy="1320"/>
          </a:xfrm>
        </p:grpSpPr>
        <p:sp>
          <p:nvSpPr>
            <p:cNvPr id="224" name=" 224"/>
            <p:cNvSpPr/>
            <p:nvPr/>
          </p:nvSpPr>
          <p:spPr>
            <a:xfrm>
              <a:off x="8986" y="4074"/>
              <a:ext cx="3070" cy="1320"/>
            </a:xfrm>
            <a:custGeom>
              <a:avLst/>
              <a:gdLst/>
              <a:ahLst/>
              <a:cxnLst/>
              <a:rect l="l" t="t" r="r" b="b"/>
              <a:pathLst>
                <a:path w="1056529" h="1289138">
                  <a:moveTo>
                    <a:pt x="532049" y="0"/>
                  </a:moveTo>
                  <a:cubicBezTo>
                    <a:pt x="556036" y="0"/>
                    <a:pt x="580024" y="21509"/>
                    <a:pt x="598326" y="64527"/>
                  </a:cubicBezTo>
                  <a:lnTo>
                    <a:pt x="637123" y="155716"/>
                  </a:lnTo>
                  <a:lnTo>
                    <a:pt x="900272" y="815646"/>
                  </a:lnTo>
                  <a:lnTo>
                    <a:pt x="898583" y="814429"/>
                  </a:lnTo>
                  <a:lnTo>
                    <a:pt x="1044424" y="1179716"/>
                  </a:lnTo>
                  <a:cubicBezTo>
                    <a:pt x="1062241" y="1224336"/>
                    <a:pt x="1059762" y="1257212"/>
                    <a:pt x="1041112" y="1273690"/>
                  </a:cubicBezTo>
                  <a:cubicBezTo>
                    <a:pt x="1040954" y="1274425"/>
                    <a:pt x="1040516" y="1274887"/>
                    <a:pt x="1040066" y="1275336"/>
                  </a:cubicBezTo>
                  <a:cubicBezTo>
                    <a:pt x="1022948" y="1292456"/>
                    <a:pt x="990619" y="1294370"/>
                    <a:pt x="947138" y="1277017"/>
                  </a:cubicBezTo>
                  <a:lnTo>
                    <a:pt x="528130" y="1109797"/>
                  </a:lnTo>
                  <a:lnTo>
                    <a:pt x="109124" y="1277016"/>
                  </a:lnTo>
                  <a:cubicBezTo>
                    <a:pt x="65643" y="1294369"/>
                    <a:pt x="33314" y="1292455"/>
                    <a:pt x="16196" y="1275335"/>
                  </a:cubicBezTo>
                  <a:cubicBezTo>
                    <a:pt x="15746" y="1274886"/>
                    <a:pt x="15308" y="1274424"/>
                    <a:pt x="15150" y="1273689"/>
                  </a:cubicBezTo>
                  <a:cubicBezTo>
                    <a:pt x="2252" y="1262294"/>
                    <a:pt x="-2911" y="1243056"/>
                    <a:pt x="1607" y="1217605"/>
                  </a:cubicBezTo>
                  <a:lnTo>
                    <a:pt x="452425" y="87037"/>
                  </a:lnTo>
                  <a:lnTo>
                    <a:pt x="462002" y="64527"/>
                  </a:lnTo>
                  <a:cubicBezTo>
                    <a:pt x="480783" y="20379"/>
                    <a:pt x="505554" y="-1114"/>
                    <a:pt x="530163" y="424"/>
                  </a:cubicBezTo>
                  <a:cubicBezTo>
                    <a:pt x="530789" y="17"/>
                    <a:pt x="531420" y="0"/>
                    <a:pt x="532049" y="0"/>
                  </a:cubicBezTo>
                  <a:close/>
                </a:path>
              </a:pathLst>
            </a:custGeom>
            <a:solidFill>
              <a:srgbClr val="F4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585" name="TextBox 6"/>
            <p:cNvSpPr>
              <a:spLocks noChangeArrowheads="1"/>
            </p:cNvSpPr>
            <p:nvPr/>
          </p:nvSpPr>
          <p:spPr bwMode="auto">
            <a:xfrm>
              <a:off x="9741" y="4331"/>
              <a:ext cx="181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比喻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4578" name="文本框 8"/>
          <p:cNvSpPr txBox="1">
            <a:spLocks noChangeArrowheads="1"/>
          </p:cNvSpPr>
          <p:nvPr/>
        </p:nvSpPr>
        <p:spPr bwMode="auto">
          <a:xfrm>
            <a:off x="3989388" y="3467100"/>
            <a:ext cx="3516312" cy="1193725"/>
          </a:xfrm>
          <a:prstGeom prst="rect">
            <a:avLst/>
          </a:prstGeom>
          <a:noFill/>
          <a:ln w="28575" cmpd="thickThin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可以看出小真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纯真可爱，充满想象力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46063" y="157163"/>
            <a:ext cx="3509962" cy="4829175"/>
            <a:chOff x="387" y="247"/>
            <a:chExt cx="5527" cy="760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46" y="247"/>
              <a:ext cx="4569" cy="7607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24583" name="TextBox 8"/>
            <p:cNvSpPr>
              <a:spLocks noChangeArrowheads="1"/>
            </p:cNvSpPr>
            <p:nvPr/>
          </p:nvSpPr>
          <p:spPr bwMode="auto">
            <a:xfrm>
              <a:off x="387" y="2823"/>
              <a:ext cx="1164" cy="1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洗头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2457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738188" y="3571875"/>
            <a:ext cx="7504112" cy="115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躺在岸边，让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河水冲洗头发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，头发就在水里轻轻地荡来荡去，好像海带一样。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246063" y="388938"/>
            <a:ext cx="7994650" cy="3057525"/>
            <a:chOff x="387" y="613"/>
            <a:chExt cx="12590" cy="48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23" y="613"/>
              <a:ext cx="11555" cy="4815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25605" name="TextBox 8"/>
            <p:cNvSpPr>
              <a:spLocks noChangeArrowheads="1"/>
            </p:cNvSpPr>
            <p:nvPr/>
          </p:nvSpPr>
          <p:spPr bwMode="auto">
            <a:xfrm>
              <a:off x="387" y="2690"/>
              <a:ext cx="1164" cy="1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洗头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937250" y="2185988"/>
            <a:ext cx="885825" cy="4953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52825" y="2185988"/>
            <a:ext cx="2057400" cy="4953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8" name="Rectangle 14"/>
          <p:cNvSpPr>
            <a:spLocks noChangeArrowheads="1"/>
          </p:cNvSpPr>
          <p:nvPr/>
        </p:nvSpPr>
        <p:spPr bwMode="auto">
          <a:xfrm>
            <a:off x="728663" y="641350"/>
            <a:ext cx="7685087" cy="120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故事讲到这里，小叶和小美是怎样的反应呢？从中能看出她俩怎样的形象呢？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701" name="文本框 1"/>
          <p:cNvSpPr txBox="1">
            <a:spLocks noChangeArrowheads="1"/>
          </p:cNvSpPr>
          <p:nvPr/>
        </p:nvSpPr>
        <p:spPr bwMode="auto">
          <a:xfrm>
            <a:off x="647700" y="2041525"/>
            <a:ext cx="7683500" cy="126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小叶和小美听得入了神，羡慕地说：“哦，这真是太好了。”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702" name="文本框 6"/>
          <p:cNvSpPr txBox="1">
            <a:spLocks noChangeArrowheads="1"/>
          </p:cNvSpPr>
          <p:nvPr/>
        </p:nvSpPr>
        <p:spPr bwMode="auto">
          <a:xfrm>
            <a:off x="646113" y="3467100"/>
            <a:ext cx="7685087" cy="11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小真的长头发并不存在，小叶和小美却生出了羡慕之情，真是</a:t>
            </a:r>
            <a:r>
              <a:rPr lang="zh-CN" altLang="en-US" sz="30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又纯真又可爱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29701" grpId="0"/>
      <p:bldP spid="297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4288" y="0"/>
            <a:ext cx="9172576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388938" y="390525"/>
            <a:ext cx="7504112" cy="11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“哦，真是太好了……”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小真的头发快点儿长长就好了。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4"/>
          <p:cNvSpPr>
            <a:spLocks noChangeArrowheads="1"/>
          </p:cNvSpPr>
          <p:nvPr/>
        </p:nvSpPr>
        <p:spPr bwMode="auto">
          <a:xfrm>
            <a:off x="814388" y="555625"/>
            <a:ext cx="7685087" cy="120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读完故事，你眼中的小真是一个怎样的儿童形象？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8675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2937" y="1626373"/>
            <a:ext cx="39147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0"/>
          <p:cNvGrpSpPr/>
          <p:nvPr/>
        </p:nvGrpSpPr>
        <p:grpSpPr bwMode="auto">
          <a:xfrm>
            <a:off x="1333500" y="1884363"/>
            <a:ext cx="2289175" cy="923925"/>
            <a:chOff x="2100" y="3238"/>
            <a:chExt cx="3605" cy="1454"/>
          </a:xfrm>
        </p:grpSpPr>
        <p:sp>
          <p:nvSpPr>
            <p:cNvPr id="28683" name="TextBox 8"/>
            <p:cNvSpPr>
              <a:spLocks noChangeArrowheads="1"/>
            </p:cNvSpPr>
            <p:nvPr/>
          </p:nvSpPr>
          <p:spPr bwMode="auto">
            <a:xfrm>
              <a:off x="2582" y="3555"/>
              <a:ext cx="312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天真无邪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横卷形 6"/>
            <p:cNvSpPr/>
            <p:nvPr/>
          </p:nvSpPr>
          <p:spPr>
            <a:xfrm>
              <a:off x="2100" y="3238"/>
              <a:ext cx="3480" cy="1454"/>
            </a:xfrm>
            <a:prstGeom prst="horizontalScroll">
              <a:avLst/>
            </a:prstGeom>
            <a:noFill/>
            <a:ln w="28575" cmpd="thickThin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 bwMode="auto">
          <a:xfrm>
            <a:off x="1333500" y="2884488"/>
            <a:ext cx="2289175" cy="923925"/>
            <a:chOff x="2100" y="4693"/>
            <a:chExt cx="3605" cy="1454"/>
          </a:xfrm>
        </p:grpSpPr>
        <p:sp>
          <p:nvSpPr>
            <p:cNvPr id="28681" name="TextBox 8"/>
            <p:cNvSpPr>
              <a:spLocks noChangeArrowheads="1"/>
            </p:cNvSpPr>
            <p:nvPr/>
          </p:nvSpPr>
          <p:spPr bwMode="auto">
            <a:xfrm>
              <a:off x="2582" y="5009"/>
              <a:ext cx="312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纯真可爱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横卷形 7"/>
            <p:cNvSpPr/>
            <p:nvPr/>
          </p:nvSpPr>
          <p:spPr>
            <a:xfrm>
              <a:off x="2100" y="4693"/>
              <a:ext cx="3480" cy="1454"/>
            </a:xfrm>
            <a:prstGeom prst="horizontalScroll">
              <a:avLst/>
            </a:prstGeom>
            <a:noFill/>
            <a:ln w="28575" cmpd="thickThin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1333500" y="3881438"/>
            <a:ext cx="2209800" cy="923925"/>
            <a:chOff x="2100" y="6203"/>
            <a:chExt cx="3480" cy="1454"/>
          </a:xfrm>
        </p:grpSpPr>
        <p:sp>
          <p:nvSpPr>
            <p:cNvPr id="28679" name="TextBox 8"/>
            <p:cNvSpPr>
              <a:spLocks noChangeArrowheads="1"/>
            </p:cNvSpPr>
            <p:nvPr/>
          </p:nvSpPr>
          <p:spPr bwMode="auto">
            <a:xfrm>
              <a:off x="2352" y="6519"/>
              <a:ext cx="312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富有想象力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横卷形 8"/>
            <p:cNvSpPr/>
            <p:nvPr/>
          </p:nvSpPr>
          <p:spPr>
            <a:xfrm>
              <a:off x="2100" y="6203"/>
              <a:ext cx="3480" cy="1454"/>
            </a:xfrm>
            <a:prstGeom prst="horizontalScroll">
              <a:avLst/>
            </a:prstGeom>
            <a:noFill/>
            <a:ln w="28575" cmpd="thickThin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29705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29709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文本框 6"/>
              <p:cNvSpPr txBox="1">
                <a:spLocks noChangeArrowheads="1"/>
              </p:cNvSpPr>
              <p:nvPr/>
            </p:nvSpPr>
            <p:spPr bwMode="auto">
              <a:xfrm>
                <a:off x="2348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结构梳理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9706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29707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08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9699" name="TextBox 6"/>
          <p:cNvSpPr>
            <a:spLocks noChangeArrowheads="1"/>
          </p:cNvSpPr>
          <p:nvPr/>
        </p:nvSpPr>
        <p:spPr bwMode="auto">
          <a:xfrm>
            <a:off x="769938" y="1327150"/>
            <a:ext cx="68103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小真的长头发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595438" y="1387475"/>
            <a:ext cx="409575" cy="2924175"/>
          </a:xfrm>
          <a:prstGeom prst="leftBrace">
            <a:avLst>
              <a:gd name="adj1" fmla="val 45308"/>
              <a:gd name="adj2" fmla="val 50000"/>
            </a:avLst>
          </a:prstGeom>
          <a:ln w="25400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8" name="TextBox 6"/>
          <p:cNvSpPr>
            <a:spLocks noChangeArrowheads="1"/>
          </p:cNvSpPr>
          <p:nvPr/>
        </p:nvSpPr>
        <p:spPr bwMode="auto">
          <a:xfrm>
            <a:off x="2070100" y="1327150"/>
            <a:ext cx="45275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小叶、小美：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长头发；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小真：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短头发</a:t>
            </a:r>
            <a:endParaRPr lang="zh-CN" altLang="en-US" sz="3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9" name="TextBox 6"/>
          <p:cNvSpPr>
            <a:spLocks noChangeArrowheads="1"/>
          </p:cNvSpPr>
          <p:nvPr/>
        </p:nvSpPr>
        <p:spPr bwMode="auto">
          <a:xfrm>
            <a:off x="2070100" y="2700338"/>
            <a:ext cx="45275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小真想象的长头发：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钓鱼、套牛、当被子、晾衣服、变成树林</a:t>
            </a:r>
            <a:endParaRPr lang="zh-CN" altLang="en-US" sz="3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左大括号 8"/>
          <p:cNvSpPr/>
          <p:nvPr/>
        </p:nvSpPr>
        <p:spPr>
          <a:xfrm flipH="1">
            <a:off x="6523038" y="1387475"/>
            <a:ext cx="314325" cy="2924175"/>
          </a:xfrm>
          <a:prstGeom prst="leftBrace">
            <a:avLst>
              <a:gd name="adj1" fmla="val 45308"/>
              <a:gd name="adj2" fmla="val 50336"/>
            </a:avLst>
          </a:prstGeom>
          <a:ln w="25400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81" name="TextBox 8"/>
          <p:cNvSpPr>
            <a:spLocks noChangeArrowheads="1"/>
          </p:cNvSpPr>
          <p:nvPr/>
        </p:nvSpPr>
        <p:spPr bwMode="auto">
          <a:xfrm>
            <a:off x="6916738" y="2287588"/>
            <a:ext cx="1982787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天真无邪</a:t>
            </a:r>
            <a:endParaRPr lang="zh-CN" altLang="en-US" sz="28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童真童趣</a:t>
            </a:r>
            <a:endParaRPr lang="zh-CN" altLang="en-US" sz="28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778" grpId="0"/>
      <p:bldP spid="32779" grpId="0"/>
      <p:bldP spid="9" grpId="0" animBg="1"/>
      <p:bldP spid="327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076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080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81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走近作者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77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078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9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5722" y="1517726"/>
            <a:ext cx="8010525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ts val="12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楼方子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，1955年出生于日本函馆市，毕业于日本东京女子大学，活跃于儿童读物创作领域，代表作品有《到奇妙的森林去》《绿色种子》《小真的魔法》等，曾获日本产经儿童出版文化奖、路傍之石文学奖。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0724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0728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29" name="文本框 6"/>
              <p:cNvSpPr txBox="1">
                <a:spLocks noChangeArrowheads="1"/>
              </p:cNvSpPr>
              <p:nvPr/>
            </p:nvSpPr>
            <p:spPr bwMode="auto">
              <a:xfrm>
                <a:off x="2348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主旨概括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725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0726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27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2338" y="1344613"/>
            <a:ext cx="7299325" cy="284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本文通过讲述三个小女孩中，小真对自己的长头发的想象，表现了孩童的</a:t>
            </a:r>
            <a:r>
              <a:rPr lang="zh-CN" altLang="zh-CN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天真无邪和丰富的想象力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，字里行间充满</a:t>
            </a:r>
            <a:r>
              <a:rPr lang="zh-CN" altLang="zh-CN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童真童趣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11400" y="1828800"/>
            <a:ext cx="4549775" cy="7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有关头发的古诗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1747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1753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1757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58" name="文本框 6"/>
              <p:cNvSpPr txBox="1">
                <a:spLocks noChangeArrowheads="1"/>
              </p:cNvSpPr>
              <p:nvPr/>
            </p:nvSpPr>
            <p:spPr bwMode="auto">
              <a:xfrm>
                <a:off x="2334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拓展延伸</a:t>
                </a:r>
                <a:endParaRPr lang="zh-CN" altLang="en-US" sz="2800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1754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1755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6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4" name="图片 3" descr="图片2_meitu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6350"/>
            <a:ext cx="91725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TextBox 6"/>
          <p:cNvSpPr>
            <a:spLocks noChangeArrowheads="1"/>
          </p:cNvSpPr>
          <p:nvPr/>
        </p:nvSpPr>
        <p:spPr bwMode="auto">
          <a:xfrm>
            <a:off x="703263" y="4143375"/>
            <a:ext cx="75755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白发长达三千丈，是因为愁才长得这样长。</a:t>
            </a:r>
            <a:endParaRPr lang="zh-CN" altLang="en-US" sz="3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" name="组合 4"/>
          <p:cNvGrpSpPr/>
          <p:nvPr/>
        </p:nvGrpSpPr>
        <p:grpSpPr bwMode="auto">
          <a:xfrm>
            <a:off x="546100" y="1454150"/>
            <a:ext cx="5729288" cy="1653894"/>
            <a:chOff x="859" y="2288"/>
            <a:chExt cx="9025" cy="2606"/>
          </a:xfrm>
        </p:grpSpPr>
        <p:sp>
          <p:nvSpPr>
            <p:cNvPr id="31751" name="文本框 1"/>
            <p:cNvSpPr txBox="1">
              <a:spLocks noChangeArrowheads="1"/>
            </p:cNvSpPr>
            <p:nvPr/>
          </p:nvSpPr>
          <p:spPr bwMode="auto">
            <a:xfrm>
              <a:off x="859" y="2711"/>
              <a:ext cx="9025" cy="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白发三千丈，缘愁似个长。</a:t>
              </a:r>
              <a:endParaRPr lang="zh-CN" altLang="en-US" sz="3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3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      </a:t>
              </a:r>
              <a:r>
                <a:rPr lang="en-US" altLang="zh-CN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——</a:t>
              </a: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李白《秋浦歌》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1752" name="矩形 9"/>
            <p:cNvSpPr>
              <a:spLocks noChangeArrowheads="1"/>
            </p:cNvSpPr>
            <p:nvPr/>
          </p:nvSpPr>
          <p:spPr bwMode="auto">
            <a:xfrm>
              <a:off x="4795" y="2288"/>
              <a:ext cx="1576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en-US" altLang="zh-CN" sz="2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yuán</a:t>
              </a:r>
              <a:endPara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28916"/>
            <a:ext cx="9144000" cy="48856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7050" y="3741102"/>
            <a:ext cx="7239000" cy="1198880"/>
          </a:xfrm>
          <a:prstGeom prst="rect">
            <a:avLst/>
          </a:prstGeom>
          <a:solidFill>
            <a:srgbClr val="6983B4">
              <a:alpha val="24000"/>
            </a:srgb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当着窗子、对着镜子整理漂亮的头发，对着镜子在面部贴上装饰物。</a:t>
            </a:r>
            <a:endParaRPr lang="zh-CN" altLang="en-US" sz="3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1177925" y="130175"/>
            <a:ext cx="5702300" cy="1665300"/>
            <a:chOff x="1856" y="205"/>
            <a:chExt cx="8980" cy="2623"/>
          </a:xfrm>
        </p:grpSpPr>
        <p:sp>
          <p:nvSpPr>
            <p:cNvPr id="32775" name="文本框 1"/>
            <p:cNvSpPr txBox="1">
              <a:spLocks noChangeArrowheads="1"/>
            </p:cNvSpPr>
            <p:nvPr/>
          </p:nvSpPr>
          <p:spPr bwMode="auto">
            <a:xfrm>
              <a:off x="1856" y="644"/>
              <a:ext cx="8980" cy="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当窗理云鬓，对镜帖花黄。</a:t>
              </a:r>
              <a:endParaRPr lang="zh-CN" altLang="en-US" sz="3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3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          </a:t>
              </a:r>
              <a:r>
                <a:rPr lang="en-US" altLang="zh-CN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——</a:t>
              </a: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《木兰辞》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2776" name="矩形 19"/>
            <p:cNvSpPr>
              <a:spLocks noChangeArrowheads="1"/>
            </p:cNvSpPr>
            <p:nvPr/>
          </p:nvSpPr>
          <p:spPr bwMode="auto">
            <a:xfrm>
              <a:off x="4581" y="205"/>
              <a:ext cx="1139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en-US" altLang="zh-CN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bìn</a:t>
              </a:r>
              <a:endParaRPr lang="en-US" alt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2777" name="矩形 5"/>
            <p:cNvSpPr>
              <a:spLocks noChangeArrowheads="1"/>
            </p:cNvSpPr>
            <p:nvPr/>
          </p:nvSpPr>
          <p:spPr bwMode="auto">
            <a:xfrm>
              <a:off x="7234" y="205"/>
              <a:ext cx="97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en-US" altLang="zh-CN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tiē</a:t>
              </a:r>
              <a:endParaRPr lang="en-US" alt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3801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3805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6" name="文本框 6"/>
              <p:cNvSpPr txBox="1">
                <a:spLocks noChangeArrowheads="1"/>
              </p:cNvSpPr>
              <p:nvPr/>
            </p:nvSpPr>
            <p:spPr bwMode="auto">
              <a:xfrm>
                <a:off x="2362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随堂练习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3802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3803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04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712788" y="1028700"/>
            <a:ext cx="7604125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根据文章内容填空。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750888" y="1711325"/>
            <a:ext cx="7697787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我只要（      ）坐在椅子上就行了，十个妹妹会（      ）给我梳头的。好玩极了！”小真说，“抹上香波一揉，那泡沫啊，高得能够着（      ），好像一个大大的大大的（          ）。</a:t>
            </a:r>
            <a:endParaRPr lang="zh-CN" altLang="en-US" sz="3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692044" y="1821485"/>
            <a:ext cx="15779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悠闲地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21706" y="2411706"/>
            <a:ext cx="15779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卖力地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21705" y="3567113"/>
            <a:ext cx="15779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云彩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23949" y="4119562"/>
            <a:ext cx="21955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蛋卷冰激凌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660400" y="268288"/>
            <a:ext cx="7604125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照样子写句子。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762000" y="950913"/>
            <a:ext cx="7848600" cy="131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例：头发就在水里轻轻地荡来荡去，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好像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海带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一样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60400" y="2187575"/>
            <a:ext cx="78486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，好像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endParaRPr lang="zh-CN" altLang="en-US" sz="3200" b="1" u="sng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一样。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，好像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endParaRPr lang="zh-CN" altLang="en-US" sz="3200" b="1" u="sng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一样。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40050" y="2225675"/>
            <a:ext cx="460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小鸟在天空中飞翔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84238" y="2809875"/>
            <a:ext cx="1187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飞机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997200" y="3486150"/>
            <a:ext cx="399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花儿在风中跳舞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62000" y="4156075"/>
            <a:ext cx="1431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舞蹈家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5847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5851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2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课后习题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5848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5849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850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5843" name="组合 2"/>
          <p:cNvGrpSpPr/>
          <p:nvPr/>
        </p:nvGrpSpPr>
        <p:grpSpPr bwMode="auto">
          <a:xfrm>
            <a:off x="700088" y="1157288"/>
            <a:ext cx="7985125" cy="1222375"/>
            <a:chOff x="865188" y="1100503"/>
            <a:chExt cx="7985805" cy="1223573"/>
          </a:xfrm>
        </p:grpSpPr>
        <p:sp>
          <p:nvSpPr>
            <p:cNvPr id="35845" name="TextBox 2"/>
            <p:cNvSpPr txBox="1">
              <a:spLocks noChangeArrowheads="1"/>
            </p:cNvSpPr>
            <p:nvPr/>
          </p:nvSpPr>
          <p:spPr bwMode="auto">
            <a:xfrm>
              <a:off x="1332625" y="1100503"/>
              <a:ext cx="7518368" cy="1223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5000"/>
                </a:lnSpc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小真说她的长头发能做些什么？用自己的话说一说。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35846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5188" y="1209973"/>
              <a:ext cx="465137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899" name="Text Box 4"/>
          <p:cNvSpPr txBox="1">
            <a:spLocks noChangeArrowheads="1"/>
          </p:cNvSpPr>
          <p:nvPr/>
        </p:nvSpPr>
        <p:spPr bwMode="auto">
          <a:xfrm>
            <a:off x="1166813" y="2381250"/>
            <a:ext cx="734536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小真说她的长头发可以钓到鱼，套住牛，晾干衣服，卷在身上就可以当成被子，而且烫过的头发还可以变成树林，小鸟、松鼠、小虫子们都会来到这里。</a:t>
            </a:r>
            <a:endParaRPr lang="zh-CN" altLang="en-US" sz="3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2"/>
          <p:cNvGrpSpPr/>
          <p:nvPr/>
        </p:nvGrpSpPr>
        <p:grpSpPr bwMode="auto">
          <a:xfrm>
            <a:off x="517525" y="412750"/>
            <a:ext cx="7983538" cy="1790700"/>
            <a:chOff x="865188" y="1158925"/>
            <a:chExt cx="7985170" cy="1788264"/>
          </a:xfrm>
        </p:grpSpPr>
        <p:sp>
          <p:nvSpPr>
            <p:cNvPr id="36869" name="TextBox 2"/>
            <p:cNvSpPr txBox="1">
              <a:spLocks noChangeArrowheads="1"/>
            </p:cNvSpPr>
            <p:nvPr/>
          </p:nvSpPr>
          <p:spPr bwMode="auto">
            <a:xfrm>
              <a:off x="1331990" y="1158925"/>
              <a:ext cx="7518368" cy="1788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5000"/>
                </a:lnSpc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想象一下：小真的长头发还能变成什么？用来做什么？和同学交流，看谁的想法更奇妙、更有趣。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36870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5188" y="1245537"/>
              <a:ext cx="465137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7" name="TextBox 3"/>
          <p:cNvSpPr txBox="1">
            <a:spLocks noChangeArrowheads="1"/>
          </p:cNvSpPr>
          <p:nvPr/>
        </p:nvSpPr>
        <p:spPr bwMode="auto">
          <a:xfrm>
            <a:off x="919163" y="2155825"/>
            <a:ext cx="7510462" cy="157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8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指导：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紧紧扣住长头发能变成什么、用来做什么来想。想象要有一定的逻辑，想象出来的内容要奇妙、有趣。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19163" y="3794125"/>
            <a:ext cx="7564437" cy="10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示例：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要是把头发编成伞，那么无论是晴天或下雨，小真就不怕日晒雨淋了。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7892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7896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897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课外作业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7893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7894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5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7891" name="内容占位符 2"/>
          <p:cNvSpPr txBox="1">
            <a:spLocks noChangeArrowheads="1"/>
          </p:cNvSpPr>
          <p:nvPr/>
        </p:nvSpPr>
        <p:spPr bwMode="auto">
          <a:xfrm>
            <a:off x="882650" y="1544638"/>
            <a:ext cx="742156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分角色朗读课文，把你喜欢的部分多读几遍。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推荐阅读：《小真玩魔法》。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20394056_154533817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59875" cy="516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737484" y="1942712"/>
            <a:ext cx="4827905" cy="1260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600" b="1" noProof="1">
                <a:ln w="44450" cmpd="thickThin">
                  <a:solidFill>
                    <a:srgbClr val="0F2B40"/>
                  </a:solidFill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谢谢观看！</a:t>
            </a:r>
            <a:endParaRPr lang="zh-CN" altLang="en-US" sz="7600" b="1" noProof="1">
              <a:ln w="44450" cmpd="thickThin">
                <a:solidFill>
                  <a:srgbClr val="0F2B40"/>
                </a:solidFill>
                <a:prstDash val="solid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/>
          <p:nvPr/>
        </p:nvSpPr>
        <p:spPr>
          <a:xfrm>
            <a:off x="619125" y="1444625"/>
            <a:ext cx="7905750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5000"/>
              </a:lnSpc>
              <a:defRPr/>
            </a:pP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哼   嘿   辫子  鱼饵   栅栏  嗖  套住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75000"/>
              </a:lnSpc>
              <a:defRPr/>
            </a:pP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暄腾腾  绷紧  </a:t>
            </a:r>
            <a:r>
              <a:rPr lang="zh-CN" altLang="en-US" sz="3200" b="1" spc="5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麻烦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spc="5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悠闲  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椅子 揉动  泡 沫  冰激凌    唯一    </a:t>
            </a:r>
            <a:r>
              <a:rPr lang="zh-CN" altLang="en-US" sz="3200" b="1" spc="5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遗憾 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碍事   关系   提水   木棒   羡慕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19125" y="1439863"/>
            <a:ext cx="7905750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5000"/>
              </a:lnSpc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哼   嘿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辫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子  鱼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饵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栅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栏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嗖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套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住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75000"/>
              </a:lnSpc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暄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腾腾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绷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紧  </a:t>
            </a:r>
            <a:r>
              <a:rPr lang="zh-CN" altLang="en-US" sz="3200" b="1" spc="5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麻烦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spc="5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悠闲</a:t>
            </a:r>
            <a:r>
              <a:rPr lang="zh-CN" altLang="en-US" sz="3200" b="1" spc="5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椅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子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揉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泡 沫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冰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激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凌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唯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    </a:t>
            </a:r>
            <a:r>
              <a:rPr lang="zh-CN" altLang="en-US" sz="3200" b="1" spc="5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遗憾</a:t>
            </a:r>
            <a:r>
              <a:rPr lang="zh-CN" altLang="en-US" sz="3200" b="1" spc="5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碍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事   关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系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水   木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棒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羡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慕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100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4128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4132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33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字词学习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129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4130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1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101" name="组合 6"/>
          <p:cNvGrpSpPr/>
          <p:nvPr/>
        </p:nvGrpSpPr>
        <p:grpSpPr bwMode="auto">
          <a:xfrm>
            <a:off x="2986088" y="339725"/>
            <a:ext cx="2525712" cy="1058863"/>
            <a:chOff x="4625" y="78"/>
            <a:chExt cx="3977" cy="1668"/>
          </a:xfrm>
        </p:grpSpPr>
        <p:sp>
          <p:nvSpPr>
            <p:cNvPr id="2" name="文本框 1"/>
            <p:cNvSpPr txBox="1"/>
            <p:nvPr/>
          </p:nvSpPr>
          <p:spPr>
            <a:xfrm>
              <a:off x="6390" y="646"/>
              <a:ext cx="2212" cy="910"/>
            </a:xfrm>
            <a:prstGeom prst="roundRect">
              <a:avLst/>
            </a:prstGeom>
            <a:ln w="28575">
              <a:solidFill>
                <a:srgbClr val="92D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00" b="1" noProof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我会读</a:t>
              </a:r>
              <a:endParaRPr lang="zh-CN" altLang="en-US" sz="2800" b="1" noProof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4127" name="图片 2" descr="timg (4)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25" y="78"/>
              <a:ext cx="2369" cy="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19125" y="1398588"/>
            <a:ext cx="83708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hnɡ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04963" y="1398588"/>
            <a:ext cx="69281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hēi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544763" y="1398588"/>
            <a:ext cx="9156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biàn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348163" y="1398588"/>
            <a:ext cx="5175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ěr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264150" y="1398588"/>
            <a:ext cx="76335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zhà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526213" y="1398588"/>
            <a:ext cx="78579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sōu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285038" y="1398588"/>
            <a:ext cx="7341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tào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30225" y="2281238"/>
            <a:ext cx="100540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xuān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152650" y="2281238"/>
            <a:ext cx="10390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 dirty="0" err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bēnɡ</a:t>
            </a:r>
            <a:endParaRPr lang="en-US" altLang="zh-CN" sz="2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432175" y="2281238"/>
            <a:ext cx="14224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má fán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659313" y="2281238"/>
            <a:ext cx="16367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yōu xián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56350" y="2281238"/>
            <a:ext cx="47481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yǐ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281863" y="2281238"/>
            <a:ext cx="76059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róu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243013" y="3143250"/>
            <a:ext cx="7312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mò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930400" y="3143250"/>
            <a:ext cx="94448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bīnɡ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746375" y="3143250"/>
            <a:ext cx="85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línɡ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106863" y="3124200"/>
            <a:ext cx="7601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wéi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715000" y="3124200"/>
            <a:ext cx="11977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yí hàn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7392988" y="3124200"/>
            <a:ext cx="47641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ài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087438" y="3967163"/>
            <a:ext cx="47961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xì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89150" y="3967163"/>
            <a:ext cx="42191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tí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808413" y="3967163"/>
            <a:ext cx="10341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bànɡ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781550" y="3967163"/>
            <a:ext cx="8883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xiàn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2138" y="3124200"/>
            <a:ext cx="8161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pào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 descr="图片1_meitu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88" y="-7938"/>
            <a:ext cx="9147176" cy="51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"/>
          <p:cNvSpPr txBox="1"/>
          <p:nvPr/>
        </p:nvSpPr>
        <p:spPr>
          <a:xfrm>
            <a:off x="1530350" y="3646488"/>
            <a:ext cx="822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沫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593975" y="2462213"/>
            <a:ext cx="8572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悠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231900" y="2462213"/>
            <a:ext cx="822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麻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102620" y="186806"/>
            <a:ext cx="2938780" cy="9220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海底世界</a:t>
            </a:r>
            <a:endParaRPr lang="zh-CN" alt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5" name="TextBox 1"/>
          <p:cNvSpPr txBox="1"/>
          <p:nvPr/>
        </p:nvSpPr>
        <p:spPr>
          <a:xfrm>
            <a:off x="4448175" y="1576388"/>
            <a:ext cx="822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栅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9" name="TextBox 1"/>
          <p:cNvSpPr txBox="1"/>
          <p:nvPr/>
        </p:nvSpPr>
        <p:spPr>
          <a:xfrm>
            <a:off x="5989638" y="3673475"/>
            <a:ext cx="8239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揉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21" name="TextBox 1"/>
          <p:cNvSpPr txBox="1"/>
          <p:nvPr/>
        </p:nvSpPr>
        <p:spPr>
          <a:xfrm>
            <a:off x="6507163" y="1860550"/>
            <a:ext cx="8239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唯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22" name="TextBox 1"/>
          <p:cNvSpPr txBox="1"/>
          <p:nvPr/>
        </p:nvSpPr>
        <p:spPr>
          <a:xfrm>
            <a:off x="2735263" y="1327150"/>
            <a:ext cx="822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碍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23" name="TextBox 1"/>
          <p:cNvSpPr txBox="1"/>
          <p:nvPr/>
        </p:nvSpPr>
        <p:spPr>
          <a:xfrm>
            <a:off x="3738563" y="3355975"/>
            <a:ext cx="822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系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3638" y="900113"/>
            <a:ext cx="16208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7513" y="1146175"/>
            <a:ext cx="162242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1433513"/>
            <a:ext cx="15811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949575"/>
            <a:ext cx="1579562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9763" y="3313113"/>
            <a:ext cx="162083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4113" y="2051050"/>
            <a:ext cx="16208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3138" y="2035175"/>
            <a:ext cx="16208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8263" y="3230563"/>
            <a:ext cx="16208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998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998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998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98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998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998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998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998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99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99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99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99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99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99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99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99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166688" y="63500"/>
            <a:ext cx="2503487" cy="1114425"/>
            <a:chOff x="1455" y="477"/>
            <a:chExt cx="3944" cy="1753"/>
          </a:xfrm>
        </p:grpSpPr>
        <p:pic>
          <p:nvPicPr>
            <p:cNvPr id="6219" name="图片 5" descr="katonghuabianfangkuangwangzhansucai_322526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57" y="1055"/>
              <a:ext cx="2873" cy="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20" name="图片 1" descr="15369798-little-bunny-with-pencil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55" y="477"/>
              <a:ext cx="1338" cy="1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2517" y="1199"/>
              <a:ext cx="2882" cy="918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auto" hangingPunct="0">
                <a:spcBef>
                  <a:spcPts val="12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rgbClr val="E912EC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我会写</a:t>
              </a:r>
              <a:endParaRPr lang="zh-CN" altLang="en-US" sz="3200" b="1" dirty="0">
                <a:solidFill>
                  <a:srgbClr val="E912E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47" name="组合 4"/>
          <p:cNvGrpSpPr/>
          <p:nvPr/>
        </p:nvGrpSpPr>
        <p:grpSpPr bwMode="auto">
          <a:xfrm>
            <a:off x="1231900" y="1701800"/>
            <a:ext cx="842963" cy="839788"/>
            <a:chOff x="1600822" y="1924625"/>
            <a:chExt cx="629270" cy="644217"/>
          </a:xfrm>
        </p:grpSpPr>
        <p:grpSp>
          <p:nvGrpSpPr>
            <p:cNvPr id="621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21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21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1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15" name="TextBox 1"/>
            <p:cNvSpPr txBox="1">
              <a:spLocks noChangeArrowheads="1"/>
            </p:cNvSpPr>
            <p:nvPr/>
          </p:nvSpPr>
          <p:spPr bwMode="auto">
            <a:xfrm>
              <a:off x="1600822" y="1932953"/>
              <a:ext cx="612495" cy="635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套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48" name="组合 4"/>
          <p:cNvGrpSpPr/>
          <p:nvPr/>
        </p:nvGrpSpPr>
        <p:grpSpPr bwMode="auto">
          <a:xfrm>
            <a:off x="2400300" y="1701800"/>
            <a:ext cx="842963" cy="841375"/>
            <a:chOff x="1601288" y="1924625"/>
            <a:chExt cx="628804" cy="644994"/>
          </a:xfrm>
        </p:grpSpPr>
        <p:grpSp>
          <p:nvGrpSpPr>
            <p:cNvPr id="620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21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21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1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10" name="TextBox 1"/>
            <p:cNvSpPr txBox="1">
              <a:spLocks noChangeArrowheads="1"/>
            </p:cNvSpPr>
            <p:nvPr/>
          </p:nvSpPr>
          <p:spPr bwMode="auto">
            <a:xfrm>
              <a:off x="1615042" y="1932953"/>
              <a:ext cx="612495" cy="63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麻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49" name="组合 4"/>
          <p:cNvGrpSpPr/>
          <p:nvPr/>
        </p:nvGrpSpPr>
        <p:grpSpPr bwMode="auto">
          <a:xfrm>
            <a:off x="3598863" y="1708150"/>
            <a:ext cx="842962" cy="850900"/>
            <a:chOff x="1601288" y="1924625"/>
            <a:chExt cx="628804" cy="651130"/>
          </a:xfrm>
        </p:grpSpPr>
        <p:grpSp>
          <p:nvGrpSpPr>
            <p:cNvPr id="620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20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20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0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05" name="TextBox 1"/>
            <p:cNvSpPr txBox="1">
              <a:spLocks noChangeArrowheads="1"/>
            </p:cNvSpPr>
            <p:nvPr/>
          </p:nvSpPr>
          <p:spPr bwMode="auto">
            <a:xfrm>
              <a:off x="1607932" y="1940261"/>
              <a:ext cx="612495" cy="635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烦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0" name="组合 4"/>
          <p:cNvGrpSpPr/>
          <p:nvPr/>
        </p:nvGrpSpPr>
        <p:grpSpPr bwMode="auto">
          <a:xfrm>
            <a:off x="4775200" y="1701800"/>
            <a:ext cx="844550" cy="838200"/>
            <a:chOff x="1600822" y="1924625"/>
            <a:chExt cx="629270" cy="642887"/>
          </a:xfrm>
        </p:grpSpPr>
        <p:grpSp>
          <p:nvGrpSpPr>
            <p:cNvPr id="619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20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20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0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00" name="TextBox 1"/>
            <p:cNvSpPr txBox="1">
              <a:spLocks noChangeArrowheads="1"/>
            </p:cNvSpPr>
            <p:nvPr/>
          </p:nvSpPr>
          <p:spPr bwMode="auto">
            <a:xfrm>
              <a:off x="1600822" y="1925645"/>
              <a:ext cx="612495" cy="636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悠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1" name="组合 4"/>
          <p:cNvGrpSpPr/>
          <p:nvPr/>
        </p:nvGrpSpPr>
        <p:grpSpPr bwMode="auto">
          <a:xfrm>
            <a:off x="1233488" y="2919413"/>
            <a:ext cx="842962" cy="838200"/>
            <a:chOff x="1601288" y="1924625"/>
            <a:chExt cx="628804" cy="642887"/>
          </a:xfrm>
        </p:grpSpPr>
        <p:grpSp>
          <p:nvGrpSpPr>
            <p:cNvPr id="619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9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9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9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95" name="TextBox 1"/>
            <p:cNvSpPr txBox="1">
              <a:spLocks noChangeArrowheads="1"/>
            </p:cNvSpPr>
            <p:nvPr/>
          </p:nvSpPr>
          <p:spPr bwMode="auto">
            <a:xfrm>
              <a:off x="1615042" y="1925645"/>
              <a:ext cx="612495" cy="636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泡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2" name="组合 4"/>
          <p:cNvGrpSpPr/>
          <p:nvPr/>
        </p:nvGrpSpPr>
        <p:grpSpPr bwMode="auto">
          <a:xfrm>
            <a:off x="2428875" y="2911475"/>
            <a:ext cx="842963" cy="846138"/>
            <a:chOff x="1601288" y="1918337"/>
            <a:chExt cx="628804" cy="649175"/>
          </a:xfrm>
        </p:grpSpPr>
        <p:grpSp>
          <p:nvGrpSpPr>
            <p:cNvPr id="618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9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9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9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90" name="TextBox 1"/>
            <p:cNvSpPr txBox="1">
              <a:spLocks noChangeArrowheads="1"/>
            </p:cNvSpPr>
            <p:nvPr/>
          </p:nvSpPr>
          <p:spPr bwMode="auto">
            <a:xfrm>
              <a:off x="1615042" y="1918337"/>
              <a:ext cx="612495" cy="636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沫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3" name="组合 4"/>
          <p:cNvGrpSpPr/>
          <p:nvPr/>
        </p:nvGrpSpPr>
        <p:grpSpPr bwMode="auto">
          <a:xfrm>
            <a:off x="3600450" y="2919413"/>
            <a:ext cx="842963" cy="850900"/>
            <a:chOff x="1601288" y="1924625"/>
            <a:chExt cx="628804" cy="651539"/>
          </a:xfrm>
        </p:grpSpPr>
        <p:grpSp>
          <p:nvGrpSpPr>
            <p:cNvPr id="618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8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8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8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85" name="TextBox 1"/>
            <p:cNvSpPr txBox="1">
              <a:spLocks noChangeArrowheads="1"/>
            </p:cNvSpPr>
            <p:nvPr/>
          </p:nvSpPr>
          <p:spPr bwMode="auto">
            <a:xfrm>
              <a:off x="1607932" y="1940261"/>
              <a:ext cx="612495" cy="63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冰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4" name="组合 4"/>
          <p:cNvGrpSpPr/>
          <p:nvPr/>
        </p:nvGrpSpPr>
        <p:grpSpPr bwMode="auto">
          <a:xfrm>
            <a:off x="4778375" y="2919413"/>
            <a:ext cx="844550" cy="841375"/>
            <a:chOff x="1600822" y="1924625"/>
            <a:chExt cx="629270" cy="644727"/>
          </a:xfrm>
        </p:grpSpPr>
        <p:grpSp>
          <p:nvGrpSpPr>
            <p:cNvPr id="617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8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8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8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80" name="TextBox 1"/>
            <p:cNvSpPr txBox="1">
              <a:spLocks noChangeArrowheads="1"/>
            </p:cNvSpPr>
            <p:nvPr/>
          </p:nvSpPr>
          <p:spPr bwMode="auto">
            <a:xfrm>
              <a:off x="1600822" y="1933449"/>
              <a:ext cx="612495" cy="63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凌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5" name="组合 4"/>
          <p:cNvGrpSpPr/>
          <p:nvPr/>
        </p:nvGrpSpPr>
        <p:grpSpPr bwMode="auto">
          <a:xfrm>
            <a:off x="5975350" y="2919413"/>
            <a:ext cx="844550" cy="841375"/>
            <a:chOff x="1600822" y="1924625"/>
            <a:chExt cx="629270" cy="644217"/>
          </a:xfrm>
        </p:grpSpPr>
        <p:grpSp>
          <p:nvGrpSpPr>
            <p:cNvPr id="617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7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7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75" name="TextBox 1"/>
            <p:cNvSpPr txBox="1">
              <a:spLocks noChangeArrowheads="1"/>
            </p:cNvSpPr>
            <p:nvPr/>
          </p:nvSpPr>
          <p:spPr bwMode="auto">
            <a:xfrm>
              <a:off x="1600822" y="1932953"/>
              <a:ext cx="612495" cy="635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提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6" name="组合 4"/>
          <p:cNvGrpSpPr/>
          <p:nvPr/>
        </p:nvGrpSpPr>
        <p:grpSpPr bwMode="auto">
          <a:xfrm>
            <a:off x="5954713" y="1687513"/>
            <a:ext cx="844550" cy="846137"/>
            <a:chOff x="1601288" y="1918339"/>
            <a:chExt cx="628804" cy="649173"/>
          </a:xfrm>
        </p:grpSpPr>
        <p:grpSp>
          <p:nvGrpSpPr>
            <p:cNvPr id="616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7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7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70" name="TextBox 1"/>
            <p:cNvSpPr txBox="1">
              <a:spLocks noChangeArrowheads="1"/>
            </p:cNvSpPr>
            <p:nvPr/>
          </p:nvSpPr>
          <p:spPr bwMode="auto">
            <a:xfrm>
              <a:off x="1605046" y="1918339"/>
              <a:ext cx="612495" cy="63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闲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7" name="组合 4"/>
          <p:cNvGrpSpPr/>
          <p:nvPr/>
        </p:nvGrpSpPr>
        <p:grpSpPr bwMode="auto">
          <a:xfrm>
            <a:off x="7142163" y="2913063"/>
            <a:ext cx="844550" cy="841375"/>
            <a:chOff x="1600822" y="1924625"/>
            <a:chExt cx="629270" cy="644217"/>
          </a:xfrm>
        </p:grpSpPr>
        <p:grpSp>
          <p:nvGrpSpPr>
            <p:cNvPr id="6164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66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67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6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65" name="TextBox 1"/>
            <p:cNvSpPr txBox="1">
              <a:spLocks noChangeArrowheads="1"/>
            </p:cNvSpPr>
            <p:nvPr/>
          </p:nvSpPr>
          <p:spPr bwMode="auto">
            <a:xfrm>
              <a:off x="1600822" y="1932953"/>
              <a:ext cx="612495" cy="635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棒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58" name="组合 4"/>
          <p:cNvGrpSpPr/>
          <p:nvPr/>
        </p:nvGrpSpPr>
        <p:grpSpPr bwMode="auto">
          <a:xfrm>
            <a:off x="7110413" y="1681163"/>
            <a:ext cx="842962" cy="846137"/>
            <a:chOff x="1601288" y="1918339"/>
            <a:chExt cx="628804" cy="649173"/>
          </a:xfrm>
        </p:grpSpPr>
        <p:grpSp>
          <p:nvGrpSpPr>
            <p:cNvPr id="6159" name="组合 7"/>
            <p:cNvGrpSpPr/>
            <p:nvPr/>
          </p:nvGrpSpPr>
          <p:grpSpPr bwMode="auto">
            <a:xfrm>
              <a:off x="1601288" y="1924625"/>
              <a:ext cx="628804" cy="642887"/>
              <a:chOff x="2592" y="2187"/>
              <a:chExt cx="935" cy="955"/>
            </a:xfrm>
          </p:grpSpPr>
          <p:sp>
            <p:nvSpPr>
              <p:cNvPr id="6161" name="矩形 1"/>
              <p:cNvSpPr>
                <a:spLocks noChangeArrowheads="1"/>
              </p:cNvSpPr>
              <p:nvPr/>
            </p:nvSpPr>
            <p:spPr bwMode="auto">
              <a:xfrm>
                <a:off x="2592" y="2187"/>
                <a:ext cx="935" cy="93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6162" name="直接连接符 4"/>
              <p:cNvCxnSpPr>
                <a:cxnSpLocks noChangeShapeType="1"/>
              </p:cNvCxnSpPr>
              <p:nvPr/>
            </p:nvCxnSpPr>
            <p:spPr bwMode="auto">
              <a:xfrm>
                <a:off x="2592" y="2645"/>
                <a:ext cx="93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63" name="直接连接符 18"/>
              <p:cNvCxnSpPr>
                <a:cxnSpLocks noChangeShapeType="1"/>
              </p:cNvCxnSpPr>
              <p:nvPr/>
            </p:nvCxnSpPr>
            <p:spPr bwMode="auto">
              <a:xfrm>
                <a:off x="3060" y="2207"/>
                <a:ext cx="0" cy="9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60" name="TextBox 1"/>
            <p:cNvSpPr txBox="1">
              <a:spLocks noChangeArrowheads="1"/>
            </p:cNvSpPr>
            <p:nvPr/>
          </p:nvSpPr>
          <p:spPr bwMode="auto">
            <a:xfrm>
              <a:off x="1605130" y="1918339"/>
              <a:ext cx="612495" cy="63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椅</a:t>
              </a:r>
              <a:endPara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00150" y="1092200"/>
            <a:ext cx="2568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左右结构：</a:t>
            </a:r>
            <a:endParaRPr lang="zh-CN" altLang="en-US" sz="3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44600" y="3622675"/>
            <a:ext cx="2479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上下结构：</a:t>
            </a:r>
            <a:endParaRPr lang="zh-CN" altLang="en-US" sz="3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92163" y="2357438"/>
            <a:ext cx="2568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半包围结构：</a:t>
            </a:r>
            <a:endParaRPr lang="zh-CN" altLang="en-US" sz="32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459163" y="3578225"/>
            <a:ext cx="82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套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449638" y="2305050"/>
            <a:ext cx="8223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麻</a:t>
            </a:r>
            <a:endParaRPr lang="zh-CN" altLang="en-US" sz="40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422650" y="781050"/>
            <a:ext cx="82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烦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4281488" y="3578225"/>
            <a:ext cx="82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悠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4271963" y="2305050"/>
            <a:ext cx="8223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闲</a:t>
            </a:r>
            <a:endParaRPr lang="zh-CN" altLang="en-US" sz="40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4244975" y="781050"/>
            <a:ext cx="8223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椅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5067300" y="781050"/>
            <a:ext cx="82391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泡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3440113" y="1465263"/>
            <a:ext cx="8223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冰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4252913" y="1465263"/>
            <a:ext cx="8223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凌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5076825" y="1465263"/>
            <a:ext cx="8223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5899150" y="1465263"/>
            <a:ext cx="8223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棒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892800" y="781050"/>
            <a:ext cx="823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沫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/>
      <p:bldP spid="3" grpId="0"/>
      <p:bldP spid="10" grpId="0"/>
      <p:bldP spid="12" grpId="0"/>
      <p:bldP spid="14" grpId="0"/>
      <p:bldP spid="15" grpId="0"/>
      <p:bldP spid="21" grpId="0"/>
      <p:bldP spid="22" grpId="0"/>
      <p:bldP spid="23" grpId="0"/>
      <p:bldP spid="24" grpId="0"/>
      <p:bldP spid="25" grpId="0"/>
      <p:bldP spid="2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690563" y="857250"/>
            <a:ext cx="1925637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【</a:t>
            </a:r>
            <a:r>
              <a:rPr lang="zh-CN" altLang="en-US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暄腾腾</a:t>
            </a: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【</a:t>
            </a:r>
            <a:r>
              <a:rPr lang="zh-CN" altLang="en-US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卖力</a:t>
            </a: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【</a:t>
            </a:r>
            <a:r>
              <a:rPr lang="zh-CN" altLang="en-US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遗憾</a:t>
            </a: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【</a:t>
            </a:r>
            <a:r>
              <a:rPr lang="zh-CN" altLang="en-US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碍事</a:t>
            </a: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【</a:t>
            </a:r>
            <a:r>
              <a:rPr lang="zh-CN" altLang="en-US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羡慕</a:t>
            </a:r>
            <a:r>
              <a:rPr lang="en-US" altLang="zh-CN" sz="2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</a:t>
            </a:r>
            <a:endParaRPr lang="en-US" altLang="zh-CN" sz="2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5" name="矩形 5"/>
          <p:cNvSpPr>
            <a:spLocks noChangeArrowheads="1"/>
          </p:cNvSpPr>
          <p:nvPr/>
        </p:nvSpPr>
        <p:spPr bwMode="auto">
          <a:xfrm>
            <a:off x="4510088" y="1616075"/>
            <a:ext cx="3862387" cy="508281"/>
          </a:xfrm>
          <a:prstGeom prst="rect">
            <a:avLst/>
          </a:prstGeom>
          <a:solidFill>
            <a:schemeClr val="bg1">
              <a:alpha val="4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不称心；大可惋惜。</a:t>
            </a:r>
            <a:endParaRPr lang="en-US" altLang="zh-CN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8201" idx="1"/>
          </p:cNvCxnSpPr>
          <p:nvPr/>
        </p:nvCxnSpPr>
        <p:spPr>
          <a:xfrm>
            <a:off x="2333625" y="1281113"/>
            <a:ext cx="2176463" cy="2429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8201" idx="1"/>
          </p:cNvCxnSpPr>
          <p:nvPr/>
        </p:nvCxnSpPr>
        <p:spPr>
          <a:xfrm>
            <a:off x="2333625" y="3527425"/>
            <a:ext cx="2176463" cy="182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8201" idx="1"/>
          </p:cNvCxnSpPr>
          <p:nvPr/>
        </p:nvCxnSpPr>
        <p:spPr>
          <a:xfrm>
            <a:off x="2333625" y="2022476"/>
            <a:ext cx="2176463" cy="16876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8195" idx="1"/>
          </p:cNvCxnSpPr>
          <p:nvPr/>
        </p:nvCxnSpPr>
        <p:spPr>
          <a:xfrm flipV="1">
            <a:off x="2333625" y="1870216"/>
            <a:ext cx="2176463" cy="8285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200" name="矩形 5"/>
          <p:cNvSpPr>
            <a:spLocks noChangeArrowheads="1"/>
          </p:cNvSpPr>
          <p:nvPr/>
        </p:nvSpPr>
        <p:spPr bwMode="auto">
          <a:xfrm>
            <a:off x="4510088" y="930275"/>
            <a:ext cx="3671887" cy="50828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尽量使出自己的力气。</a:t>
            </a:r>
            <a:endParaRPr lang="en-US" altLang="zh-CN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1" name="矩形 5"/>
          <p:cNvSpPr>
            <a:spLocks noChangeArrowheads="1"/>
          </p:cNvSpPr>
          <p:nvPr/>
        </p:nvSpPr>
        <p:spPr bwMode="auto">
          <a:xfrm>
            <a:off x="4510088" y="3455988"/>
            <a:ext cx="3367087" cy="50828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松软而有弹性。</a:t>
            </a:r>
            <a:endParaRPr lang="en-US" altLang="zh-CN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2" name="矩形 5"/>
          <p:cNvSpPr>
            <a:spLocks noChangeArrowheads="1"/>
          </p:cNvSpPr>
          <p:nvPr/>
        </p:nvSpPr>
        <p:spPr bwMode="auto">
          <a:xfrm>
            <a:off x="4510088" y="4159250"/>
            <a:ext cx="4524375" cy="50828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妨碍做事；造成不方便。</a:t>
            </a:r>
            <a:endParaRPr lang="en-US" altLang="zh-CN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3" name="矩形 5"/>
          <p:cNvSpPr>
            <a:spLocks noChangeArrowheads="1"/>
          </p:cNvSpPr>
          <p:nvPr/>
        </p:nvSpPr>
        <p:spPr bwMode="auto">
          <a:xfrm>
            <a:off x="4510088" y="2301875"/>
            <a:ext cx="4376737" cy="989013"/>
          </a:xfrm>
          <a:prstGeom prst="rect">
            <a:avLst/>
          </a:prstGeom>
          <a:solidFill>
            <a:schemeClr val="bg1">
              <a:alpha val="4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看见别人有某种长处、好处</a:t>
            </a:r>
            <a:endParaRPr lang="zh-CN" altLang="en-US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或有利条件而希望自己也有。</a:t>
            </a:r>
            <a:endParaRPr lang="en-US" altLang="zh-CN" sz="26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0" name="直接连接符 39"/>
          <p:cNvCxnSpPr>
            <a:endCxn id="8203" idx="1"/>
          </p:cNvCxnSpPr>
          <p:nvPr/>
        </p:nvCxnSpPr>
        <p:spPr>
          <a:xfrm flipV="1">
            <a:off x="2330450" y="2797175"/>
            <a:ext cx="2179638" cy="14763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8205" name="组合 3"/>
          <p:cNvGrpSpPr/>
          <p:nvPr/>
        </p:nvGrpSpPr>
        <p:grpSpPr bwMode="auto">
          <a:xfrm>
            <a:off x="166688" y="203200"/>
            <a:ext cx="2478087" cy="668338"/>
            <a:chOff x="491" y="334"/>
            <a:chExt cx="3902" cy="1055"/>
          </a:xfrm>
        </p:grpSpPr>
        <p:sp>
          <p:nvSpPr>
            <p:cNvPr id="8206" name="文本框 7"/>
            <p:cNvSpPr txBox="1">
              <a:spLocks noChangeArrowheads="1"/>
            </p:cNvSpPr>
            <p:nvPr/>
          </p:nvSpPr>
          <p:spPr bwMode="auto">
            <a:xfrm>
              <a:off x="1397" y="468"/>
              <a:ext cx="2996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词语解释</a:t>
              </a:r>
              <a:endParaRPr lang="zh-CN" altLang="en-US" sz="32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8207" name="图片 5" descr="tim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1" y="334"/>
              <a:ext cx="1004" cy="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9235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9239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40" name="文本框 6"/>
              <p:cNvSpPr txBox="1">
                <a:spLocks noChangeArrowheads="1"/>
              </p:cNvSpPr>
              <p:nvPr/>
            </p:nvSpPr>
            <p:spPr bwMode="auto">
              <a:xfrm>
                <a:off x="2348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初读课文</a:t>
                </a:r>
                <a:endParaRPr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9236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9237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8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439738" y="1108075"/>
            <a:ext cx="8264525" cy="12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自由读课文，说说小真的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长头发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都有哪些作用？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" name="组合 51"/>
          <p:cNvGrpSpPr/>
          <p:nvPr/>
        </p:nvGrpSpPr>
        <p:grpSpPr bwMode="auto">
          <a:xfrm>
            <a:off x="1328738" y="2619375"/>
            <a:ext cx="1144587" cy="727075"/>
            <a:chOff x="1645941" y="1347614"/>
            <a:chExt cx="640303" cy="726959"/>
          </a:xfrm>
        </p:grpSpPr>
        <p:sp>
          <p:nvSpPr>
            <p:cNvPr id="53" name="双波形 52"/>
            <p:cNvSpPr/>
            <p:nvPr/>
          </p:nvSpPr>
          <p:spPr>
            <a:xfrm>
              <a:off x="1645941" y="1347614"/>
              <a:ext cx="640303" cy="726959"/>
            </a:xfrm>
            <a:prstGeom prst="doubleWave">
              <a:avLst/>
            </a:prstGeom>
            <a:solidFill>
              <a:srgbClr val="5FF7FD"/>
            </a:soli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234" name="矩形 1"/>
            <p:cNvSpPr>
              <a:spLocks noChangeArrowheads="1"/>
            </p:cNvSpPr>
            <p:nvPr/>
          </p:nvSpPr>
          <p:spPr bwMode="auto">
            <a:xfrm>
              <a:off x="1645941" y="1387683"/>
              <a:ext cx="640303" cy="64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钓鱼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8" name="组合 1"/>
          <p:cNvGrpSpPr/>
          <p:nvPr/>
        </p:nvGrpSpPr>
        <p:grpSpPr bwMode="auto">
          <a:xfrm>
            <a:off x="5567363" y="2579688"/>
            <a:ext cx="1857375" cy="725487"/>
            <a:chOff x="1645941" y="1347614"/>
            <a:chExt cx="1039693" cy="726959"/>
          </a:xfrm>
        </p:grpSpPr>
        <p:sp>
          <p:nvSpPr>
            <p:cNvPr id="3" name="双波形 2"/>
            <p:cNvSpPr/>
            <p:nvPr/>
          </p:nvSpPr>
          <p:spPr>
            <a:xfrm>
              <a:off x="1645941" y="1347614"/>
              <a:ext cx="922394" cy="726959"/>
            </a:xfrm>
            <a:prstGeom prst="doubleWave">
              <a:avLst/>
            </a:prstGeom>
            <a:solidFill>
              <a:srgbClr val="F48E8E"/>
            </a:soli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232" name="矩形 1"/>
            <p:cNvSpPr>
              <a:spLocks noChangeArrowheads="1"/>
            </p:cNvSpPr>
            <p:nvPr/>
          </p:nvSpPr>
          <p:spPr bwMode="auto">
            <a:xfrm>
              <a:off x="1645941" y="1387683"/>
              <a:ext cx="1039693" cy="646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当被子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0" name="组合 4"/>
          <p:cNvGrpSpPr/>
          <p:nvPr/>
        </p:nvGrpSpPr>
        <p:grpSpPr bwMode="auto">
          <a:xfrm>
            <a:off x="3656013" y="2774950"/>
            <a:ext cx="1144587" cy="725488"/>
            <a:chOff x="1645941" y="1347614"/>
            <a:chExt cx="640303" cy="726959"/>
          </a:xfrm>
        </p:grpSpPr>
        <p:sp>
          <p:nvSpPr>
            <p:cNvPr id="6" name="双波形 5"/>
            <p:cNvSpPr/>
            <p:nvPr/>
          </p:nvSpPr>
          <p:spPr>
            <a:xfrm>
              <a:off x="1645941" y="1347614"/>
              <a:ext cx="640303" cy="726959"/>
            </a:xfrm>
            <a:prstGeom prst="doubleWave">
              <a:avLst/>
            </a:prstGeom>
            <a:solidFill>
              <a:srgbClr val="FFDCB6"/>
            </a:soli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230" name="矩形 1"/>
            <p:cNvSpPr>
              <a:spLocks noChangeArrowheads="1"/>
            </p:cNvSpPr>
            <p:nvPr/>
          </p:nvSpPr>
          <p:spPr bwMode="auto">
            <a:xfrm>
              <a:off x="1645941" y="1387683"/>
              <a:ext cx="640303" cy="646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套牛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1" name="组合 7"/>
          <p:cNvGrpSpPr/>
          <p:nvPr/>
        </p:nvGrpSpPr>
        <p:grpSpPr bwMode="auto">
          <a:xfrm>
            <a:off x="1900238" y="3744913"/>
            <a:ext cx="1857375" cy="725487"/>
            <a:chOff x="1645941" y="1347614"/>
            <a:chExt cx="1039693" cy="726959"/>
          </a:xfrm>
        </p:grpSpPr>
        <p:sp>
          <p:nvSpPr>
            <p:cNvPr id="9" name="双波形 8"/>
            <p:cNvSpPr/>
            <p:nvPr/>
          </p:nvSpPr>
          <p:spPr>
            <a:xfrm>
              <a:off x="1645941" y="1347614"/>
              <a:ext cx="895736" cy="726959"/>
            </a:xfrm>
            <a:prstGeom prst="doubleWave">
              <a:avLst/>
            </a:prstGeom>
            <a:solidFill>
              <a:srgbClr val="C2FFC6"/>
            </a:soli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228" name="矩形 1"/>
            <p:cNvSpPr>
              <a:spLocks noChangeArrowheads="1"/>
            </p:cNvSpPr>
            <p:nvPr/>
          </p:nvSpPr>
          <p:spPr bwMode="auto">
            <a:xfrm>
              <a:off x="1645941" y="1387683"/>
              <a:ext cx="1039693" cy="646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晾衣服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" name="组合 10"/>
          <p:cNvGrpSpPr/>
          <p:nvPr/>
        </p:nvGrpSpPr>
        <p:grpSpPr bwMode="auto">
          <a:xfrm>
            <a:off x="4533900" y="3852863"/>
            <a:ext cx="2209800" cy="725487"/>
            <a:chOff x="1720396" y="1347614"/>
            <a:chExt cx="1216100" cy="726959"/>
          </a:xfrm>
        </p:grpSpPr>
        <p:sp>
          <p:nvSpPr>
            <p:cNvPr id="12" name="双波形 11"/>
            <p:cNvSpPr/>
            <p:nvPr/>
          </p:nvSpPr>
          <p:spPr>
            <a:xfrm>
              <a:off x="1720396" y="1347614"/>
              <a:ext cx="1216100" cy="726959"/>
            </a:xfrm>
            <a:prstGeom prst="doubleWave">
              <a:avLst/>
            </a:prstGeom>
            <a:solidFill>
              <a:srgbClr val="97F871"/>
            </a:soli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226" name="矩形 1"/>
            <p:cNvSpPr>
              <a:spLocks noChangeArrowheads="1"/>
            </p:cNvSpPr>
            <p:nvPr/>
          </p:nvSpPr>
          <p:spPr bwMode="auto">
            <a:xfrm>
              <a:off x="1720915" y="1387683"/>
              <a:ext cx="1215226" cy="646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变成树林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p="http://schemas.openxmlformats.org/presentationml/2006/main">
  <p:tag name="KSO_WPP_MARK_KEY" val="17573cd7-fe78-4540-924b-384addf1bf4e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2321</Words>
  <Application>WPS 演示</Application>
  <PresentationFormat>全屏显示(16:9)</PresentationFormat>
  <Paragraphs>341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42</cp:revision>
  <dcterms:created xsi:type="dcterms:W3CDTF">2018-08-23T23:56:00Z</dcterms:created>
  <dcterms:modified xsi:type="dcterms:W3CDTF">2023-01-16T02:41:26Z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41793D0448CD49F790B96163F7A2FAB1</vt:lpwstr>
  </property>
</Properties>
</file>