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97" r:id="rId5"/>
    <p:sldId id="298" r:id="rId6"/>
    <p:sldId id="260" r:id="rId7"/>
    <p:sldId id="259" r:id="rId8"/>
    <p:sldId id="283" r:id="rId9"/>
    <p:sldId id="284" r:id="rId10"/>
    <p:sldId id="285" r:id="rId11"/>
    <p:sldId id="287" r:id="rId12"/>
    <p:sldId id="288" r:id="rId13"/>
    <p:sldId id="286" r:id="rId14"/>
    <p:sldId id="289" r:id="rId15"/>
    <p:sldId id="290" r:id="rId16"/>
    <p:sldId id="291" r:id="rId17"/>
    <p:sldId id="280" r:id="rId18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990" y="-432"/>
      </p:cViewPr>
      <p:guideLst>
        <p:guide orient="horz" pos="21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1856347-FF95-4333-827A-898372E407D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2E91AAE-2CB4-45F7-A261-820463209D3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E02390E-AC2C-40AF-A4E9-45D11DB7094F}" type="slidenum">
              <a:rPr lang="zh-CN" altLang="en-US">
                <a:cs typeface="等线" panose="02010600030101010101" charset="-122"/>
              </a:rPr>
            </a:fld>
            <a:endParaRPr lang="en-US" altLang="zh-CN"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EB8CE1-773A-4C89-ADDF-9011590D4BF6}" type="slidenum">
              <a:rPr lang="zh-CN" altLang="en-US">
                <a:cs typeface="等线" panose="02010600030101010101" charset="-122"/>
              </a:rPr>
            </a:fld>
            <a:endParaRPr lang="en-US" altLang="zh-CN"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EB8CE1-773A-4C89-ADDF-9011590D4BF6}" type="slidenum">
              <a:rPr lang="zh-CN" altLang="en-US">
                <a:cs typeface="等线" panose="02010600030101010101" charset="-122"/>
              </a:rPr>
            </a:fld>
            <a:endParaRPr lang="en-US" altLang="zh-CN"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EB8CE1-773A-4C89-ADDF-9011590D4BF6}" type="slidenum">
              <a:rPr lang="zh-CN" altLang="en-US">
                <a:cs typeface="等线" panose="02010600030101010101" charset="-122"/>
              </a:rPr>
            </a:fld>
            <a:endParaRPr lang="en-US" altLang="zh-CN"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6BB5066-BA86-43B2-92CD-330FD720A76E}" type="slidenum">
              <a:rPr lang="zh-CN" altLang="en-US">
                <a:solidFill>
                  <a:srgbClr val="000000"/>
                </a:solidFill>
                <a:cs typeface="等线" panose="02010600030101010101" charset="-122"/>
              </a:rPr>
            </a:fld>
            <a:endParaRPr lang="en-US" altLang="zh-CN">
              <a:solidFill>
                <a:srgbClr val="000000"/>
              </a:solidFill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2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D9D2A22-927D-4823-A201-3D9CDE2EE7B8}" type="slidenum">
              <a:rPr lang="zh-CN" altLang="en-US">
                <a:cs typeface="等线" panose="02010600030101010101" charset="-122"/>
              </a:rPr>
            </a:fld>
            <a:endParaRPr lang="en-US" altLang="zh-CN"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EB8CE1-773A-4C89-ADDF-9011590D4BF6}" type="slidenum">
              <a:rPr lang="zh-CN" altLang="en-US">
                <a:cs typeface="等线" panose="02010600030101010101" charset="-122"/>
              </a:rPr>
            </a:fld>
            <a:endParaRPr lang="en-US" altLang="zh-CN"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EB8CE1-773A-4C89-ADDF-9011590D4BF6}" type="slidenum">
              <a:rPr lang="zh-CN" altLang="en-US">
                <a:cs typeface="等线" panose="02010600030101010101" charset="-122"/>
              </a:rPr>
            </a:fld>
            <a:endParaRPr lang="en-US" altLang="zh-CN"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EB8CE1-773A-4C89-ADDF-9011590D4BF6}" type="slidenum">
              <a:rPr lang="zh-CN" altLang="en-US">
                <a:cs typeface="等线" panose="02010600030101010101" charset="-122"/>
              </a:rPr>
            </a:fld>
            <a:endParaRPr lang="en-US" altLang="zh-CN"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EB8CE1-773A-4C89-ADDF-9011590D4BF6}" type="slidenum">
              <a:rPr lang="zh-CN" altLang="en-US">
                <a:cs typeface="等线" panose="02010600030101010101" charset="-122"/>
              </a:rPr>
            </a:fld>
            <a:endParaRPr lang="en-US" altLang="zh-CN"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EB8CE1-773A-4C89-ADDF-9011590D4BF6}" type="slidenum">
              <a:rPr lang="zh-CN" altLang="en-US">
                <a:cs typeface="等线" panose="02010600030101010101" charset="-122"/>
              </a:rPr>
            </a:fld>
            <a:endParaRPr lang="en-US" altLang="zh-CN"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EB8CE1-773A-4C89-ADDF-9011590D4BF6}" type="slidenum">
              <a:rPr lang="zh-CN" altLang="en-US">
                <a:cs typeface="等线" panose="02010600030101010101" charset="-122"/>
              </a:rPr>
            </a:fld>
            <a:endParaRPr lang="en-US" altLang="zh-CN"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EB8CE1-773A-4C89-ADDF-9011590D4BF6}" type="slidenum">
              <a:rPr lang="zh-CN" altLang="en-US">
                <a:cs typeface="等线" panose="02010600030101010101" charset="-122"/>
              </a:rPr>
            </a:fld>
            <a:endParaRPr lang="en-US" altLang="zh-CN">
              <a:cs typeface="等线" panose="02010600030101010101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83A87-C513-4565-8F36-3ACE2AAFF13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31867-31BD-4AA2-ADDC-40640CE9F3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3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01E7B-C61F-42C3-AD1D-AB137CD9448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847EA-9A5C-4EEC-9727-47A59D5997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300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Tm="3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A39ADC8-3728-473C-938D-253C1D7A304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565DAFF-7E25-48F7-9927-DC1C826E599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 advTm="3000">
    <p:random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jpe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76"/>
          <p:cNvSpPr txBox="1">
            <a:spLocks noChangeArrowheads="1"/>
          </p:cNvSpPr>
          <p:nvPr/>
        </p:nvSpPr>
        <p:spPr bwMode="auto">
          <a:xfrm>
            <a:off x="0" y="2143225"/>
            <a:ext cx="12192000" cy="10050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5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《</a:t>
            </a:r>
            <a:r>
              <a:rPr lang="zh-CN" altLang="en-US" sz="5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一幅名扬中外的画</a:t>
            </a:r>
            <a:r>
              <a:rPr lang="en-US" altLang="zh-CN" sz="5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》</a:t>
            </a:r>
            <a:endParaRPr lang="zh-CN" altLang="en-US" sz="54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8" name="TextBox 76"/>
          <p:cNvSpPr txBox="1"/>
          <p:nvPr/>
        </p:nvSpPr>
        <p:spPr>
          <a:xfrm>
            <a:off x="2212975" y="1092199"/>
            <a:ext cx="7766050" cy="46037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spc="450" dirty="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三年级下册 第三单元 </a:t>
            </a:r>
            <a:endParaRPr lang="zh-CN" altLang="en-US" sz="2400" b="1" spc="450" dirty="0"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advTm="3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53"/>
          <p:cNvSpPr txBox="1"/>
          <p:nvPr/>
        </p:nvSpPr>
        <p:spPr>
          <a:xfrm flipH="1">
            <a:off x="1413510" y="1934210"/>
            <a:ext cx="9365615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最有意思的是桥北头的情景——是多么传神啊！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5362" name="图片 65"/>
          <p:cNvPicPr>
            <a:picLocks noChangeAspect="1"/>
          </p:cNvPicPr>
          <p:nvPr/>
        </p:nvPicPr>
        <p:blipFill>
          <a:blip r:embed="rId1" cstate="email"/>
          <a:srcRect b="15677"/>
          <a:stretch>
            <a:fillRect/>
          </a:stretch>
        </p:blipFill>
        <p:spPr bwMode="auto">
          <a:xfrm>
            <a:off x="0" y="4852035"/>
            <a:ext cx="1219200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8" name="直接连接符 27"/>
          <p:cNvCxnSpPr/>
          <p:nvPr/>
        </p:nvCxnSpPr>
        <p:spPr>
          <a:xfrm>
            <a:off x="306388" y="896938"/>
            <a:ext cx="11518900" cy="0"/>
          </a:xfrm>
          <a:prstGeom prst="line">
            <a:avLst/>
          </a:prstGeom>
          <a:ln w="25400">
            <a:solidFill>
              <a:srgbClr val="EB86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94970" y="252095"/>
            <a:ext cx="2024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EB8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/>
          </a:p>
        </p:txBody>
      </p:sp>
    </p:spTree>
  </p:cSld>
  <p:clrMapOvr>
    <a:masterClrMapping/>
  </p:clrMapOvr>
  <p:transition advTm="3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53"/>
          <p:cNvSpPr txBox="1"/>
          <p:nvPr/>
        </p:nvSpPr>
        <p:spPr>
          <a:xfrm flipH="1">
            <a:off x="1559560" y="1404620"/>
            <a:ext cx="9498330" cy="3046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《伏尔加河上的纤夫》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阅读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要求：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（1）概括文章主要内容。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（2）画出表现伏尔加河上的纤夫命运悲惨的语句。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5362" name="图片 65"/>
          <p:cNvPicPr>
            <a:picLocks noChangeAspect="1"/>
          </p:cNvPicPr>
          <p:nvPr/>
        </p:nvPicPr>
        <p:blipFill>
          <a:blip r:embed="rId1" cstate="email"/>
          <a:srcRect b="15677"/>
          <a:stretch>
            <a:fillRect/>
          </a:stretch>
        </p:blipFill>
        <p:spPr bwMode="auto">
          <a:xfrm>
            <a:off x="0" y="4822825"/>
            <a:ext cx="1219200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8" name="直接连接符 27"/>
          <p:cNvCxnSpPr/>
          <p:nvPr/>
        </p:nvCxnSpPr>
        <p:spPr>
          <a:xfrm>
            <a:off x="306388" y="896938"/>
            <a:ext cx="11518900" cy="0"/>
          </a:xfrm>
          <a:prstGeom prst="line">
            <a:avLst/>
          </a:prstGeom>
          <a:ln w="25400">
            <a:solidFill>
              <a:srgbClr val="EB86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TextBox 76"/>
          <p:cNvSpPr txBox="1">
            <a:spLocks noChangeArrowheads="1"/>
          </p:cNvSpPr>
          <p:nvPr/>
        </p:nvSpPr>
        <p:spPr bwMode="auto">
          <a:xfrm>
            <a:off x="409419" y="250825"/>
            <a:ext cx="201422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B8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zh-CN" altLang="en-US" sz="3600" b="1">
              <a:solidFill>
                <a:srgbClr val="EB862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3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65"/>
          <p:cNvPicPr>
            <a:picLocks noChangeAspect="1"/>
          </p:cNvPicPr>
          <p:nvPr/>
        </p:nvPicPr>
        <p:blipFill>
          <a:blip r:embed="rId1" cstate="email"/>
          <a:srcRect b="15677"/>
          <a:stretch>
            <a:fillRect/>
          </a:stretch>
        </p:blipFill>
        <p:spPr bwMode="auto">
          <a:xfrm>
            <a:off x="0" y="4822825"/>
            <a:ext cx="1219200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8" name="直接连接符 27"/>
          <p:cNvCxnSpPr/>
          <p:nvPr/>
        </p:nvCxnSpPr>
        <p:spPr>
          <a:xfrm>
            <a:off x="306388" y="896938"/>
            <a:ext cx="11518900" cy="0"/>
          </a:xfrm>
          <a:prstGeom prst="line">
            <a:avLst/>
          </a:prstGeom>
          <a:ln w="25400">
            <a:solidFill>
              <a:srgbClr val="EB86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TextBox 76"/>
          <p:cNvSpPr txBox="1">
            <a:spLocks noChangeArrowheads="1"/>
          </p:cNvSpPr>
          <p:nvPr/>
        </p:nvSpPr>
        <p:spPr bwMode="auto">
          <a:xfrm>
            <a:off x="306388" y="234950"/>
            <a:ext cx="2030412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B8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>
              <a:solidFill>
                <a:srgbClr val="EB862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18473" y="0"/>
            <a:ext cx="12210473" cy="6858000"/>
          </a:xfrm>
          <a:prstGeom prst="rect">
            <a:avLst/>
          </a:prstGeom>
        </p:spPr>
      </p:pic>
    </p:spTree>
  </p:cSld>
  <p:clrMapOvr>
    <a:masterClrMapping/>
  </p:clrMapOvr>
  <p:transition advTm="3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53"/>
          <p:cNvSpPr txBox="1"/>
          <p:nvPr/>
        </p:nvSpPr>
        <p:spPr>
          <a:xfrm flipH="1">
            <a:off x="1223645" y="1420495"/>
            <a:ext cx="9526905" cy="3046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.总结这一节课的收获，我们欣赏了中外世界名画，作者们是如何去介绍的呢？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.课下请大家欣赏名画《最后的晚餐》，思考如果让你介绍画作，你会怎么介绍？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5362" name="图片 65"/>
          <p:cNvPicPr>
            <a:picLocks noChangeAspect="1"/>
          </p:cNvPicPr>
          <p:nvPr/>
        </p:nvPicPr>
        <p:blipFill>
          <a:blip r:embed="rId1" cstate="email"/>
          <a:srcRect b="15677"/>
          <a:stretch>
            <a:fillRect/>
          </a:stretch>
        </p:blipFill>
        <p:spPr bwMode="auto">
          <a:xfrm>
            <a:off x="0" y="4749799"/>
            <a:ext cx="1219200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8" name="直接连接符 27"/>
          <p:cNvCxnSpPr/>
          <p:nvPr/>
        </p:nvCxnSpPr>
        <p:spPr>
          <a:xfrm>
            <a:off x="306388" y="896938"/>
            <a:ext cx="11518900" cy="0"/>
          </a:xfrm>
          <a:prstGeom prst="line">
            <a:avLst/>
          </a:prstGeom>
          <a:ln w="25400">
            <a:solidFill>
              <a:srgbClr val="EB86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TextBox 76"/>
          <p:cNvSpPr txBox="1">
            <a:spLocks noChangeArrowheads="1"/>
          </p:cNvSpPr>
          <p:nvPr/>
        </p:nvSpPr>
        <p:spPr bwMode="auto">
          <a:xfrm>
            <a:off x="306388" y="234950"/>
            <a:ext cx="201422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B8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回扣主题</a:t>
            </a:r>
            <a:endParaRPr lang="zh-CN" altLang="en-US" sz="3600" b="1">
              <a:solidFill>
                <a:srgbClr val="EB862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3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53"/>
          <p:cNvSpPr txBox="1"/>
          <p:nvPr/>
        </p:nvSpPr>
        <p:spPr>
          <a:xfrm flipH="1">
            <a:off x="1083310" y="1854835"/>
            <a:ext cx="9864090" cy="2012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朗读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课文，把你喜欢的句子抄写下来。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搜集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我国优秀的文学作品、绘画作品，并说说它们好在哪儿，与同学们分享。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5362" name="图片 65"/>
          <p:cNvPicPr>
            <a:picLocks noChangeAspect="1"/>
          </p:cNvPicPr>
          <p:nvPr/>
        </p:nvPicPr>
        <p:blipFill>
          <a:blip r:embed="rId1" cstate="email"/>
          <a:srcRect b="15677"/>
          <a:stretch>
            <a:fillRect/>
          </a:stretch>
        </p:blipFill>
        <p:spPr bwMode="auto">
          <a:xfrm>
            <a:off x="0" y="4822825"/>
            <a:ext cx="1219200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8" name="直接连接符 27"/>
          <p:cNvCxnSpPr/>
          <p:nvPr/>
        </p:nvCxnSpPr>
        <p:spPr>
          <a:xfrm>
            <a:off x="306388" y="896938"/>
            <a:ext cx="11518900" cy="0"/>
          </a:xfrm>
          <a:prstGeom prst="line">
            <a:avLst/>
          </a:prstGeom>
          <a:ln w="25400">
            <a:solidFill>
              <a:srgbClr val="EB86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TextBox 76"/>
          <p:cNvSpPr txBox="1">
            <a:spLocks noChangeArrowheads="1"/>
          </p:cNvSpPr>
          <p:nvPr/>
        </p:nvSpPr>
        <p:spPr bwMode="auto">
          <a:xfrm>
            <a:off x="306388" y="234950"/>
            <a:ext cx="201422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B8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sz="3600" b="1">
              <a:solidFill>
                <a:srgbClr val="EB862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3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76"/>
          <p:cNvSpPr txBox="1">
            <a:spLocks noChangeArrowheads="1"/>
          </p:cNvSpPr>
          <p:nvPr/>
        </p:nvSpPr>
        <p:spPr bwMode="auto">
          <a:xfrm>
            <a:off x="4532631" y="1641475"/>
            <a:ext cx="259588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5400" b="1">
                <a:solidFill>
                  <a:srgbClr val="ED7D3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谢 谢！</a:t>
            </a:r>
            <a:endParaRPr lang="zh-CN" altLang="en-US" sz="5400" b="1">
              <a:solidFill>
                <a:srgbClr val="ED7D31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pic>
        <p:nvPicPr>
          <p:cNvPr id="1741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185400" y="120904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 advTm="3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直接连接符 27"/>
          <p:cNvCxnSpPr/>
          <p:nvPr/>
        </p:nvCxnSpPr>
        <p:spPr>
          <a:xfrm>
            <a:off x="336233" y="1029018"/>
            <a:ext cx="11518900" cy="0"/>
          </a:xfrm>
          <a:prstGeom prst="line">
            <a:avLst/>
          </a:prstGeom>
          <a:ln w="25400">
            <a:solidFill>
              <a:srgbClr val="EB86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0" name="图片 45"/>
          <p:cNvPicPr>
            <a:picLocks noChangeAspect="1"/>
          </p:cNvPicPr>
          <p:nvPr/>
        </p:nvPicPr>
        <p:blipFill>
          <a:blip r:embed="rId1" cstate="email"/>
          <a:srcRect b="15677"/>
          <a:stretch>
            <a:fillRect/>
          </a:stretch>
        </p:blipFill>
        <p:spPr bwMode="auto">
          <a:xfrm>
            <a:off x="-28575" y="4808220"/>
            <a:ext cx="1219200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119380" y="2043430"/>
            <a:ext cx="86258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3200" b="1"/>
          </a:p>
        </p:txBody>
      </p:sp>
      <p:sp>
        <p:nvSpPr>
          <p:cNvPr id="5" name="矩形 4"/>
          <p:cNvSpPr/>
          <p:nvPr/>
        </p:nvSpPr>
        <p:spPr>
          <a:xfrm>
            <a:off x="246380" y="2064859"/>
            <a:ext cx="7945120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latinLnBrk="0" hangingPunct="1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闻名中外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的《清明上河图》，是我国艺术宝库中的不朽珍品。此画为绢本长卷，纵24.8厘米，横528.7厘米，现藏北京故宫博物院。具有很高的历史价值和艺术水平。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7186" name="图片 7185" descr="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191500" y="2052955"/>
            <a:ext cx="3971925" cy="27552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12445" y="384175"/>
            <a:ext cx="191135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EB8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相关资料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直接连接符 27"/>
          <p:cNvCxnSpPr/>
          <p:nvPr/>
        </p:nvCxnSpPr>
        <p:spPr>
          <a:xfrm>
            <a:off x="336233" y="882333"/>
            <a:ext cx="11518900" cy="0"/>
          </a:xfrm>
          <a:prstGeom prst="line">
            <a:avLst/>
          </a:prstGeom>
          <a:ln w="25400">
            <a:solidFill>
              <a:srgbClr val="EB86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0" name="图片 45"/>
          <p:cNvPicPr>
            <a:picLocks noChangeAspect="1"/>
          </p:cNvPicPr>
          <p:nvPr/>
        </p:nvPicPr>
        <p:blipFill>
          <a:blip r:embed="rId1" cstate="email"/>
          <a:srcRect b="15677"/>
          <a:stretch>
            <a:fillRect/>
          </a:stretch>
        </p:blipFill>
        <p:spPr bwMode="auto">
          <a:xfrm>
            <a:off x="0" y="4860925"/>
            <a:ext cx="1219200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内容占位符 1"/>
          <p:cNvSpPr>
            <a:spLocks noGrp="1"/>
          </p:cNvSpPr>
          <p:nvPr>
            <p:ph idx="1"/>
          </p:nvPr>
        </p:nvSpPr>
        <p:spPr>
          <a:xfrm>
            <a:off x="482600" y="883285"/>
            <a:ext cx="7394575" cy="5650230"/>
          </a:xfrm>
        </p:spPr>
        <p:txBody>
          <a:bodyPr vert="horz" wrap="square" lIns="91440" tIns="45720" rIns="91440" bIns="45720" anchor="t">
            <a:normAutofit fontScale="97500"/>
          </a:bodyPr>
          <a:lstStyle/>
          <a:p>
            <a:pPr marL="0" indent="0" algn="l" eaLnBrk="1" latinLnBrk="0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/>
                </a:solidFill>
              </a:rPr>
              <a:t>  </a:t>
            </a:r>
            <a:r>
              <a:rPr lang="en-US" altLang="zh-CN" sz="2400" dirty="0" smtClean="0">
                <a:solidFill>
                  <a:schemeClr val="tx1"/>
                </a:solidFill>
              </a:rPr>
              <a:t>       </a:t>
            </a:r>
            <a:r>
              <a:rPr lang="zh-CN" altLang="en-US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作者张择端，</a:t>
            </a:r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北宋画家，字正道，东武（今山东诸城）人。早年游学汴京（今河南开封），后习绘画。宋徽宗时供职翰林图画院。专工界画宫室，尤擅绘舟车、市肆、桥梁、街道、城郭。存世作品《清明上河图》卷，描绘当年汴京近郊在清明时节社会各阶层的生活景象，真实生动，是一件具有重要历史价值的优秀风俗画。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7412" name="Picture 4" descr="D:\资源库\下学期\六年级\第六单元\24.清明上河图\媒体素材\张择端像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51012" y="1028699"/>
            <a:ext cx="3404121" cy="37795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36550" y="238125"/>
            <a:ext cx="24961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EB862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相关资料</a:t>
            </a:r>
            <a:endParaRPr lang="zh-CN" altLang="en-US" sz="3600" b="1">
              <a:solidFill>
                <a:srgbClr val="EB862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7446010" y="897890"/>
            <a:ext cx="2798445" cy="2042795"/>
          </a:xfrm>
          <a:prstGeom prst="rect">
            <a:avLst/>
          </a:prstGeom>
          <a:solidFill>
            <a:srgbClr val="EB8628"/>
          </a:solidFill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02995" tIns="51497" rIns="102995" bIns="51497"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014855" y="898525"/>
            <a:ext cx="2663825" cy="2084705"/>
          </a:xfrm>
          <a:prstGeom prst="rect">
            <a:avLst/>
          </a:prstGeom>
          <a:solidFill>
            <a:srgbClr val="EB8628"/>
          </a:solidFill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02995" tIns="51497" rIns="102995" bIns="51497" anchor="ctr"/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概括课文主要内容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678680" y="2940685"/>
            <a:ext cx="2767330" cy="2738898"/>
          </a:xfrm>
          <a:prstGeom prst="rect">
            <a:avLst/>
          </a:prstGeom>
          <a:solidFill>
            <a:srgbClr val="EB8628"/>
          </a:solidFill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02995" tIns="51497" rIns="102995" bIns="51497" anchor="ctr"/>
          <a:lstStyle/>
          <a:p>
            <a:pPr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默读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课文，说一说为什么《清明上河图》会名扬中外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9220" name="图片 45"/>
          <p:cNvPicPr>
            <a:picLocks noChangeAspect="1"/>
          </p:cNvPicPr>
          <p:nvPr/>
        </p:nvPicPr>
        <p:blipFill>
          <a:blip r:embed="rId1" cstate="email"/>
          <a:srcRect b="15677"/>
          <a:stretch>
            <a:fillRect/>
          </a:stretch>
        </p:blipFill>
        <p:spPr bwMode="auto">
          <a:xfrm>
            <a:off x="-29845" y="4896485"/>
            <a:ext cx="1219200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" name="直接连接符 19"/>
          <p:cNvCxnSpPr/>
          <p:nvPr/>
        </p:nvCxnSpPr>
        <p:spPr>
          <a:xfrm>
            <a:off x="306388" y="896938"/>
            <a:ext cx="11518900" cy="0"/>
          </a:xfrm>
          <a:prstGeom prst="line">
            <a:avLst/>
          </a:prstGeom>
          <a:ln w="25400">
            <a:solidFill>
              <a:srgbClr val="EB86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3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733925" y="1191260"/>
            <a:ext cx="2663825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图片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014855" y="3111500"/>
            <a:ext cx="2663825" cy="1519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图片 2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7580630" y="2983865"/>
            <a:ext cx="2663825" cy="164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TextBox 76"/>
          <p:cNvSpPr txBox="1">
            <a:spLocks noChangeArrowheads="1"/>
          </p:cNvSpPr>
          <p:nvPr/>
        </p:nvSpPr>
        <p:spPr bwMode="auto">
          <a:xfrm>
            <a:off x="306388" y="234950"/>
            <a:ext cx="201422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B8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</a:t>
            </a:r>
            <a:endParaRPr lang="zh-CN" altLang="en-US" sz="3600" b="1">
              <a:solidFill>
                <a:srgbClr val="EB862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45693" y="1278573"/>
            <a:ext cx="2708275" cy="1272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向别人介绍《清明上河图》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advTm="3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53"/>
          <p:cNvSpPr txBox="1"/>
          <p:nvPr/>
        </p:nvSpPr>
        <p:spPr>
          <a:xfrm flipH="1">
            <a:off x="914400" y="1420495"/>
            <a:ext cx="930783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默读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课文导语，思考本节课的学习任务是什么？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任务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一：默读课文， 说一说为什么《清明上河图》会名扬中外。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任务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二：向别人介绍《清明上河图》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5362" name="图片 65"/>
          <p:cNvPicPr>
            <a:picLocks noChangeAspect="1"/>
          </p:cNvPicPr>
          <p:nvPr/>
        </p:nvPicPr>
        <p:blipFill>
          <a:blip r:embed="rId1" cstate="email"/>
          <a:srcRect b="15677"/>
          <a:stretch>
            <a:fillRect/>
          </a:stretch>
        </p:blipFill>
        <p:spPr bwMode="auto">
          <a:xfrm>
            <a:off x="0" y="4822825"/>
            <a:ext cx="1219200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8" name="直接连接符 27"/>
          <p:cNvCxnSpPr/>
          <p:nvPr/>
        </p:nvCxnSpPr>
        <p:spPr>
          <a:xfrm>
            <a:off x="306388" y="896938"/>
            <a:ext cx="11518900" cy="0"/>
          </a:xfrm>
          <a:prstGeom prst="line">
            <a:avLst/>
          </a:prstGeom>
          <a:ln w="25400">
            <a:solidFill>
              <a:srgbClr val="EB86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3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53"/>
          <p:cNvSpPr txBox="1"/>
          <p:nvPr/>
        </p:nvSpPr>
        <p:spPr>
          <a:xfrm flipH="1">
            <a:off x="866458" y="1348363"/>
            <a:ext cx="1062736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概括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课文主要内容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《一幅名扬中外的画》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介绍了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）朝画家（     ）的名画（               ），向我们说明了画作名扬中外的原因。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5362" name="图片 65"/>
          <p:cNvPicPr>
            <a:picLocks noChangeAspect="1"/>
          </p:cNvPicPr>
          <p:nvPr/>
        </p:nvPicPr>
        <p:blipFill>
          <a:blip r:embed="rId1" cstate="email"/>
          <a:srcRect b="15677"/>
          <a:stretch>
            <a:fillRect/>
          </a:stretch>
        </p:blipFill>
        <p:spPr bwMode="auto">
          <a:xfrm>
            <a:off x="0" y="4822825"/>
            <a:ext cx="1219200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8" name="直接连接符 27"/>
          <p:cNvCxnSpPr/>
          <p:nvPr/>
        </p:nvCxnSpPr>
        <p:spPr>
          <a:xfrm>
            <a:off x="306388" y="896938"/>
            <a:ext cx="11518900" cy="0"/>
          </a:xfrm>
          <a:prstGeom prst="line">
            <a:avLst/>
          </a:prstGeom>
          <a:ln w="25400">
            <a:solidFill>
              <a:srgbClr val="EB86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TextBox 76"/>
          <p:cNvSpPr txBox="1">
            <a:spLocks noChangeArrowheads="1"/>
          </p:cNvSpPr>
          <p:nvPr/>
        </p:nvSpPr>
        <p:spPr bwMode="auto">
          <a:xfrm>
            <a:off x="789623" y="1336675"/>
            <a:ext cx="3098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endParaRPr lang="zh-CN" altLang="en-US" sz="3600" b="1">
              <a:solidFill>
                <a:srgbClr val="EB862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4970" y="252095"/>
            <a:ext cx="2024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EB8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/>
          </a:p>
        </p:txBody>
      </p:sp>
    </p:spTree>
  </p:cSld>
  <p:clrMapOvr>
    <a:masterClrMapping/>
  </p:clrMapOvr>
  <p:transition advTm="3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53"/>
          <p:cNvSpPr txBox="1"/>
          <p:nvPr/>
        </p:nvSpPr>
        <p:spPr>
          <a:xfrm flipH="1">
            <a:off x="1118553" y="2058828"/>
            <a:ext cx="9894570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默读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课文，划出描写《清明上河图》名扬中外原因的句子，并简单写下自己的感受。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5362" name="图片 65"/>
          <p:cNvPicPr>
            <a:picLocks noChangeAspect="1"/>
          </p:cNvPicPr>
          <p:nvPr/>
        </p:nvPicPr>
        <p:blipFill>
          <a:blip r:embed="rId1" cstate="email"/>
          <a:srcRect b="15677"/>
          <a:stretch>
            <a:fillRect/>
          </a:stretch>
        </p:blipFill>
        <p:spPr bwMode="auto">
          <a:xfrm>
            <a:off x="0" y="4822825"/>
            <a:ext cx="1219200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8" name="直接连接符 27"/>
          <p:cNvCxnSpPr/>
          <p:nvPr/>
        </p:nvCxnSpPr>
        <p:spPr>
          <a:xfrm>
            <a:off x="306388" y="896938"/>
            <a:ext cx="11518900" cy="0"/>
          </a:xfrm>
          <a:prstGeom prst="line">
            <a:avLst/>
          </a:prstGeom>
          <a:ln w="25400">
            <a:solidFill>
              <a:srgbClr val="EB86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94970" y="252095"/>
            <a:ext cx="2024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EB8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/>
          </a:p>
        </p:txBody>
      </p:sp>
    </p:spTree>
  </p:cSld>
  <p:clrMapOvr>
    <a:masterClrMapping/>
  </p:clrMapOvr>
  <p:transition advTm="3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53"/>
          <p:cNvSpPr txBox="1"/>
          <p:nvPr/>
        </p:nvSpPr>
        <p:spPr>
          <a:xfrm flipH="1">
            <a:off x="1514475" y="1860550"/>
            <a:ext cx="9102725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光是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画上的人物，就有五百多个——哪一行的人都画在上面了。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5362" name="图片 65"/>
          <p:cNvPicPr>
            <a:picLocks noChangeAspect="1"/>
          </p:cNvPicPr>
          <p:nvPr/>
        </p:nvPicPr>
        <p:blipFill>
          <a:blip r:embed="rId1" cstate="email"/>
          <a:srcRect b="15677"/>
          <a:stretch>
            <a:fillRect/>
          </a:stretch>
        </p:blipFill>
        <p:spPr bwMode="auto">
          <a:xfrm>
            <a:off x="0" y="4822825"/>
            <a:ext cx="1219200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8" name="直接连接符 27"/>
          <p:cNvCxnSpPr/>
          <p:nvPr/>
        </p:nvCxnSpPr>
        <p:spPr>
          <a:xfrm>
            <a:off x="306388" y="896938"/>
            <a:ext cx="11518900" cy="0"/>
          </a:xfrm>
          <a:prstGeom prst="line">
            <a:avLst/>
          </a:prstGeom>
          <a:ln w="25400">
            <a:solidFill>
              <a:srgbClr val="EB86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94970" y="252095"/>
            <a:ext cx="2024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EB8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/>
          </a:p>
        </p:txBody>
      </p:sp>
    </p:spTree>
  </p:cSld>
  <p:clrMapOvr>
    <a:masterClrMapping/>
  </p:clrMapOvr>
  <p:transition advTm="3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53"/>
          <p:cNvSpPr txBox="1"/>
          <p:nvPr/>
        </p:nvSpPr>
        <p:spPr>
          <a:xfrm flipH="1">
            <a:off x="2013585" y="1978025"/>
            <a:ext cx="839978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画上的街市可热闹了——都看得清清楚楚。</a:t>
            </a:r>
            <a:endParaRPr lang="en-US" altLang="zh-CN" sz="320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2" name="图片 65"/>
          <p:cNvPicPr>
            <a:picLocks noChangeAspect="1"/>
          </p:cNvPicPr>
          <p:nvPr/>
        </p:nvPicPr>
        <p:blipFill>
          <a:blip r:embed="rId1" cstate="email"/>
          <a:srcRect b="15677"/>
          <a:stretch>
            <a:fillRect/>
          </a:stretch>
        </p:blipFill>
        <p:spPr bwMode="auto">
          <a:xfrm>
            <a:off x="0" y="4822825"/>
            <a:ext cx="1219200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8" name="直接连接符 27"/>
          <p:cNvCxnSpPr/>
          <p:nvPr/>
        </p:nvCxnSpPr>
        <p:spPr>
          <a:xfrm>
            <a:off x="306388" y="896938"/>
            <a:ext cx="11518900" cy="0"/>
          </a:xfrm>
          <a:prstGeom prst="line">
            <a:avLst/>
          </a:prstGeom>
          <a:ln w="25400">
            <a:solidFill>
              <a:srgbClr val="EB86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94970" y="252095"/>
            <a:ext cx="2024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EB8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/>
          </a:p>
        </p:txBody>
      </p:sp>
    </p:spTree>
  </p:cSld>
  <p:clrMapOvr>
    <a:masterClrMapping/>
  </p:clrMapOvr>
  <p:transition advTm="3000"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PowerPoint 演示文稿"/>
  <p:tag name="KSO_WPP_MARK_KEY" val="216ca39b-9b29-42c2-97b3-aa648c1a623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820</Words>
  <Application>WPS 演示</Application>
  <PresentationFormat>自定义</PresentationFormat>
  <Paragraphs>68</Paragraphs>
  <Slides>15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Calibri</vt:lpstr>
      <vt:lpstr>等线</vt:lpstr>
      <vt:lpstr>微软雅黑</vt:lpstr>
      <vt:lpstr>黑体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</cp:revision>
  <cp:lastPrinted>2021-05-08T14:34:00Z</cp:lastPrinted>
  <dcterms:created xsi:type="dcterms:W3CDTF">2021-05-08T14:34:00Z</dcterms:created>
  <dcterms:modified xsi:type="dcterms:W3CDTF">2023-01-16T02:28:44Z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B8B1AD93D61A49BA832F9EBC980B2780</vt:lpwstr>
  </property>
  <property fmtid="{D5CDD505-2E9C-101B-9397-08002B2CF9AE}" pid="7" name="KSOProductBuildVer">
    <vt:lpwstr>2052-11.1.0.13703</vt:lpwstr>
  </property>
</Properties>
</file>