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61" r:id="rId3"/>
    <p:sldId id="601" r:id="rId4"/>
    <p:sldId id="1028" r:id="rId6"/>
    <p:sldId id="1029" r:id="rId7"/>
    <p:sldId id="1030" r:id="rId8"/>
    <p:sldId id="1031" r:id="rId9"/>
    <p:sldId id="1032" r:id="rId10"/>
    <p:sldId id="1033" r:id="rId11"/>
    <p:sldId id="1034" r:id="rId12"/>
    <p:sldId id="1035" r:id="rId13"/>
    <p:sldId id="1036" r:id="rId14"/>
    <p:sldId id="1037" r:id="rId15"/>
    <p:sldId id="1038" r:id="rId16"/>
    <p:sldId id="1039" r:id="rId17"/>
    <p:sldId id="1040" r:id="rId18"/>
    <p:sldId id="1041" r:id="rId19"/>
    <p:sldId id="1042" r:id="rId20"/>
    <p:sldId id="1043" r:id="rId21"/>
    <p:sldId id="1044" r:id="rId22"/>
    <p:sldId id="1045" r:id="rId23"/>
    <p:sldId id="1046" r:id="rId24"/>
    <p:sldId id="1047" r:id="rId25"/>
    <p:sldId id="1048" r:id="rId26"/>
    <p:sldId id="1049" r:id="rId27"/>
    <p:sldId id="600" r:id="rId28"/>
  </p:sldIdLst>
  <p:sldSz cx="9144000" cy="5143500" type="screen16x9"/>
  <p:notesSz cx="6858000" cy="9144000"/>
  <p:embeddedFontLst>
    <p:embeddedFont>
      <p:font typeface="汉真广标" panose="02010609000101010101" pitchFamily="49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EDD2"/>
    <a:srgbClr val="0383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9" autoAdjust="0"/>
    <p:restoredTop sz="94660"/>
  </p:normalViewPr>
  <p:slideViewPr>
    <p:cSldViewPr snapToGrid="0">
      <p:cViewPr>
        <p:scale>
          <a:sx n="100" d="100"/>
          <a:sy n="100" d="100"/>
        </p:scale>
        <p:origin x="-192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9959AC83-01BB-42E9-8A22-8AD4B78EB42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F57303ED-DB1D-4F19-917C-BD32E05ECEF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086" y="1847461"/>
            <a:ext cx="3564062" cy="1479136"/>
            <a:chOff x="562781" y="2463281"/>
            <a:chExt cx="4752082" cy="1972182"/>
          </a:xfrm>
        </p:grpSpPr>
        <p:sp>
          <p:nvSpPr>
            <p:cNvPr id="9" name="文本框 8"/>
            <p:cNvSpPr txBox="1"/>
            <p:nvPr/>
          </p:nvSpPr>
          <p:spPr>
            <a:xfrm>
              <a:off x="562781" y="2463281"/>
              <a:ext cx="47520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4800" dirty="0" smtClean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语</a:t>
              </a:r>
              <a:r>
                <a:rPr lang="zh-CN" altLang="en-US" sz="48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文园地</a:t>
              </a:r>
              <a:r>
                <a:rPr lang="zh-CN" altLang="en-US" sz="4800" dirty="0" smtClean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二</a:t>
              </a:r>
              <a:endParaRPr lang="zh-CN" altLang="en-US" sz="48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汉真广标" panose="02010609000101010101" pitchFamily="49" charset="-122"/>
                <a:ea typeface="汉真广标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2564" y="3750784"/>
              <a:ext cx="4557018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部编版语文课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件 三年级下册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2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2"/>
              <a:ext cx="3720854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8393" y="2242711"/>
            <a:ext cx="7731579" cy="23775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2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③正文：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另起一行，空两格写正文。正文因内容而异。开会的通知要写清开会的时间、地点 、参加会议的对象以及开什么会，还要写清要求。布置工作的通知，要写清所通知事件的目 的、意义以及具体要求和作法。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 indent="457200">
              <a:lnSpc>
                <a:spcPct val="2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④落款：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分两行写在正文右下方，一行署名，一行写日期。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8" name="图片 7" descr="图片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19943" y="983252"/>
            <a:ext cx="907256" cy="77628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690541" y="1136605"/>
            <a:ext cx="4956512" cy="468317"/>
          </a:xfrm>
          <a:prstGeom prst="snip2DiagRect">
            <a:avLst/>
          </a:prstGeom>
          <a:solidFill>
            <a:srgbClr val="FF6600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通知的格式</a:t>
            </a:r>
            <a:r>
              <a:rPr lang="zh-CN" altLang="en-US" sz="150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包括标题、称呼、</a:t>
            </a:r>
            <a:r>
              <a:rPr lang="zh-CN" altLang="en-US" sz="1800">
                <a:solidFill>
                  <a:prstClr val="white"/>
                </a:solidFill>
                <a:cs typeface="+mn-ea"/>
                <a:sym typeface="+mn-lt"/>
              </a:rPr>
              <a:t>正文、落款。</a:t>
            </a:r>
            <a:endParaRPr lang="zh-CN" altLang="en-US" sz="180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59144" y="1322682"/>
            <a:ext cx="6180475" cy="521449"/>
          </a:xfrm>
          <a:prstGeom prst="cube">
            <a:avLst/>
          </a:prstGeom>
          <a:solidFill>
            <a:srgbClr val="CFAFE7"/>
          </a:solidFill>
          <a:ln>
            <a:solidFill>
              <a:schemeClr val="accent1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选择其中一个内容，按照通知的格式写一个通知。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80463" y="2208574"/>
            <a:ext cx="4140517" cy="966311"/>
            <a:chOff x="1853" y="4608"/>
            <a:chExt cx="8694" cy="2029"/>
          </a:xfrm>
        </p:grpSpPr>
        <p:sp>
          <p:nvSpPr>
            <p:cNvPr id="12" name="文本框 11"/>
            <p:cNvSpPr txBox="1"/>
            <p:nvPr/>
          </p:nvSpPr>
          <p:spPr>
            <a:xfrm>
              <a:off x="3374" y="5622"/>
              <a:ext cx="7173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通知各班班长领取新校服。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片 12" descr="10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53" y="4608"/>
              <a:ext cx="2029" cy="2029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2954995" y="3447412"/>
            <a:ext cx="3910965" cy="966311"/>
            <a:chOff x="5864" y="7443"/>
            <a:chExt cx="8212" cy="2029"/>
          </a:xfrm>
        </p:grpSpPr>
        <p:sp>
          <p:nvSpPr>
            <p:cNvPr id="15" name="文本框 14"/>
            <p:cNvSpPr txBox="1"/>
            <p:nvPr/>
          </p:nvSpPr>
          <p:spPr>
            <a:xfrm>
              <a:off x="6928" y="8484"/>
              <a:ext cx="7148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228600">
                <a:defRPr/>
              </a:pP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通知全班同学参观博物馆。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16" name="图片 15" descr="10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864" y="7443"/>
              <a:ext cx="2029" cy="2029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94229" y="1070134"/>
            <a:ext cx="5726430" cy="3003233"/>
            <a:chOff x="4789" y="774"/>
            <a:chExt cx="12024" cy="6306"/>
          </a:xfrm>
        </p:grpSpPr>
        <p:pic>
          <p:nvPicPr>
            <p:cNvPr id="18" name="图片 17" descr="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89" y="774"/>
              <a:ext cx="12024" cy="6307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4941" y="2609"/>
              <a:ext cx="11720" cy="3992"/>
            </a:xfrm>
            <a:prstGeom prst="roundRect">
              <a:avLst/>
            </a:prstGeom>
            <a:solidFill>
              <a:srgbClr val="CFAFE7"/>
            </a:solidFill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通知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       请各班班长于今日下午</a:t>
              </a:r>
              <a:r>
                <a:rPr lang="en-US" altLang="zh-CN" sz="2100">
                  <a:solidFill>
                    <a:prstClr val="black"/>
                  </a:solidFill>
                  <a:cs typeface="+mn-ea"/>
                  <a:sym typeface="+mn-lt"/>
                </a:rPr>
                <a:t>3</a:t>
              </a: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点到校后勤办公室领取新校服。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                                                       校长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r">
                <a:defRPr/>
              </a:pPr>
              <a:r>
                <a:rPr lang="en-US" altLang="zh-CN" sz="2100">
                  <a:solidFill>
                    <a:prstClr val="black"/>
                  </a:solidFill>
                  <a:cs typeface="+mn-ea"/>
                  <a:sym typeface="+mn-lt"/>
                </a:rPr>
                <a:t>9</a:t>
              </a: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月</a:t>
              </a:r>
              <a:r>
                <a:rPr lang="en-US" altLang="zh-CN" sz="2100">
                  <a:solidFill>
                    <a:prstClr val="black"/>
                  </a:solidFill>
                  <a:cs typeface="+mn-ea"/>
                  <a:sym typeface="+mn-lt"/>
                </a:rPr>
                <a:t>3</a:t>
              </a: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日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597511" y="1335882"/>
            <a:ext cx="936784" cy="488524"/>
          </a:xfrm>
          <a:prstGeom prst="wedgeEllipseCallout">
            <a:avLst>
              <a:gd name="adj1" fmla="val -61794"/>
              <a:gd name="adj2" fmla="val 71724"/>
            </a:avLst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标题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60866" y="3182779"/>
            <a:ext cx="936784" cy="488300"/>
          </a:xfrm>
          <a:prstGeom prst="wedgeEllipseCallout">
            <a:avLst>
              <a:gd name="adj1" fmla="val 60523"/>
              <a:gd name="adj2" fmla="val -89207"/>
            </a:avLst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正文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53721" y="4116229"/>
            <a:ext cx="870109" cy="490739"/>
          </a:xfrm>
          <a:prstGeom prst="wedgeEllipseCallout">
            <a:avLst>
              <a:gd name="adj1" fmla="val 59742"/>
              <a:gd name="adj2" fmla="val -97469"/>
            </a:avLst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落款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3" name="图片 22" descr="图片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6389" y="1884045"/>
            <a:ext cx="1767840" cy="184689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66282" y="1190286"/>
            <a:ext cx="5726430" cy="3003709"/>
            <a:chOff x="4789" y="774"/>
            <a:chExt cx="12024" cy="6307"/>
          </a:xfrm>
        </p:grpSpPr>
        <p:pic>
          <p:nvPicPr>
            <p:cNvPr id="11" name="图片 10" descr="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89" y="774"/>
              <a:ext cx="12024" cy="630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941" y="2609"/>
              <a:ext cx="11720" cy="3968"/>
            </a:xfrm>
            <a:prstGeom prst="roundRect">
              <a:avLst/>
            </a:prstGeom>
            <a:solidFill>
              <a:srgbClr val="45D1FF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 dirty="0">
                  <a:solidFill>
                    <a:prstClr val="black"/>
                  </a:solidFill>
                  <a:cs typeface="+mn-ea"/>
                  <a:sym typeface="+mn-lt"/>
                </a:rPr>
                <a:t>                             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通知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        4月19日，全班同学参观博物馆。请同学早上8点在班级门口集合。                   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r"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                                刘老师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algn="r"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                               4月18日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769565" y="1456033"/>
            <a:ext cx="936784" cy="488524"/>
          </a:xfrm>
          <a:prstGeom prst="wedgeEllipseCallout">
            <a:avLst>
              <a:gd name="adj1" fmla="val -61794"/>
              <a:gd name="adj2" fmla="val 71724"/>
            </a:avLst>
          </a:prstGeom>
          <a:solidFill>
            <a:srgbClr val="FFC000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标题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32920" y="3302931"/>
            <a:ext cx="936784" cy="488300"/>
          </a:xfrm>
          <a:prstGeom prst="wedgeEllipseCallout">
            <a:avLst>
              <a:gd name="adj1" fmla="val 60523"/>
              <a:gd name="adj2" fmla="val -89207"/>
            </a:avLst>
          </a:prstGeom>
          <a:solidFill>
            <a:srgbClr val="FFC000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正文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23444" y="3994922"/>
            <a:ext cx="870109" cy="490739"/>
          </a:xfrm>
          <a:prstGeom prst="wedgeEllipseCallout">
            <a:avLst>
              <a:gd name="adj1" fmla="val 59742"/>
              <a:gd name="adj2" fmla="val -97469"/>
            </a:avLst>
          </a:prstGeom>
          <a:solidFill>
            <a:srgbClr val="FFC000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落款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37773" y="1139940"/>
            <a:ext cx="1078466" cy="393062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书写提示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Group 29"/>
          <p:cNvGrpSpPr/>
          <p:nvPr/>
        </p:nvGrpSpPr>
        <p:grpSpPr bwMode="auto">
          <a:xfrm>
            <a:off x="4755637" y="3181758"/>
            <a:ext cx="966788" cy="849154"/>
            <a:chOff x="1104" y="880"/>
            <a:chExt cx="1104" cy="1032"/>
          </a:xfrm>
        </p:grpSpPr>
        <p:sp>
          <p:nvSpPr>
            <p:cNvPr id="18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29"/>
          <p:cNvGrpSpPr/>
          <p:nvPr/>
        </p:nvGrpSpPr>
        <p:grpSpPr bwMode="auto">
          <a:xfrm>
            <a:off x="480817" y="1577272"/>
            <a:ext cx="966788" cy="849154"/>
            <a:chOff x="1104" y="880"/>
            <a:chExt cx="1104" cy="1032"/>
          </a:xfrm>
        </p:grpSpPr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4863746" y="3200808"/>
            <a:ext cx="858679" cy="83869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5000">
                <a:solidFill>
                  <a:srgbClr val="C00000"/>
                </a:solidFill>
                <a:cs typeface="+mn-ea"/>
                <a:sym typeface="+mn-lt"/>
              </a:rPr>
              <a:t>集</a:t>
            </a:r>
            <a:endParaRPr lang="zh-CN" altLang="en-US" sz="5000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40" name="Group 29"/>
          <p:cNvGrpSpPr/>
          <p:nvPr/>
        </p:nvGrpSpPr>
        <p:grpSpPr bwMode="auto">
          <a:xfrm>
            <a:off x="480817" y="3181758"/>
            <a:ext cx="966788" cy="849154"/>
            <a:chOff x="1104" y="880"/>
            <a:chExt cx="1104" cy="1032"/>
          </a:xfrm>
        </p:grpSpPr>
        <p:sp>
          <p:nvSpPr>
            <p:cNvPr id="41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29"/>
          <p:cNvGrpSpPr/>
          <p:nvPr/>
        </p:nvGrpSpPr>
        <p:grpSpPr bwMode="auto">
          <a:xfrm>
            <a:off x="1820984" y="3181758"/>
            <a:ext cx="966788" cy="849154"/>
            <a:chOff x="1104" y="880"/>
            <a:chExt cx="1104" cy="1032"/>
          </a:xfrm>
        </p:grpSpPr>
        <p:sp>
          <p:nvSpPr>
            <p:cNvPr id="52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Group 29"/>
          <p:cNvGrpSpPr/>
          <p:nvPr/>
        </p:nvGrpSpPr>
        <p:grpSpPr bwMode="auto">
          <a:xfrm>
            <a:off x="3265927" y="3178425"/>
            <a:ext cx="966788" cy="849154"/>
            <a:chOff x="1104" y="880"/>
            <a:chExt cx="1104" cy="1032"/>
          </a:xfrm>
        </p:grpSpPr>
        <p:sp>
          <p:nvSpPr>
            <p:cNvPr id="63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Group 29"/>
          <p:cNvGrpSpPr/>
          <p:nvPr/>
        </p:nvGrpSpPr>
        <p:grpSpPr bwMode="auto">
          <a:xfrm>
            <a:off x="3204490" y="1558222"/>
            <a:ext cx="966788" cy="849154"/>
            <a:chOff x="1104" y="880"/>
            <a:chExt cx="1104" cy="1032"/>
          </a:xfrm>
        </p:grpSpPr>
        <p:sp>
          <p:nvSpPr>
            <p:cNvPr id="74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4" name="Group 29"/>
          <p:cNvGrpSpPr/>
          <p:nvPr/>
        </p:nvGrpSpPr>
        <p:grpSpPr bwMode="auto">
          <a:xfrm>
            <a:off x="1820984" y="1558222"/>
            <a:ext cx="966788" cy="849154"/>
            <a:chOff x="1104" y="880"/>
            <a:chExt cx="1104" cy="1032"/>
          </a:xfrm>
        </p:grpSpPr>
        <p:sp>
          <p:nvSpPr>
            <p:cNvPr id="85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0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3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Group 29"/>
          <p:cNvGrpSpPr/>
          <p:nvPr/>
        </p:nvGrpSpPr>
        <p:grpSpPr bwMode="auto">
          <a:xfrm>
            <a:off x="4686580" y="1558222"/>
            <a:ext cx="966788" cy="849154"/>
            <a:chOff x="1104" y="880"/>
            <a:chExt cx="1104" cy="1032"/>
          </a:xfrm>
        </p:grpSpPr>
        <p:sp>
          <p:nvSpPr>
            <p:cNvPr id="96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zh-CN" sz="360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1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2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3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4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5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3320220" y="1577272"/>
            <a:ext cx="858679" cy="83869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5000">
                <a:solidFill>
                  <a:srgbClr val="C00000"/>
                </a:solidFill>
                <a:cs typeface="+mn-ea"/>
                <a:sym typeface="+mn-lt"/>
              </a:rPr>
              <a:t>睛</a:t>
            </a:r>
            <a:endParaRPr lang="zh-CN" altLang="en-US" sz="50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588926" y="3178424"/>
            <a:ext cx="858679" cy="83869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5000">
                <a:solidFill>
                  <a:srgbClr val="C00000"/>
                </a:solidFill>
                <a:cs typeface="+mn-ea"/>
                <a:sym typeface="+mn-lt"/>
              </a:rPr>
              <a:t>静</a:t>
            </a:r>
            <a:endParaRPr lang="zh-CN" altLang="en-US" sz="50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1929093" y="3200808"/>
            <a:ext cx="858679" cy="83869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5000">
                <a:solidFill>
                  <a:srgbClr val="C00000"/>
                </a:solidFill>
                <a:cs typeface="+mn-ea"/>
                <a:sym typeface="+mn-lt"/>
              </a:rPr>
              <a:t>霜</a:t>
            </a:r>
            <a:endParaRPr lang="zh-CN" altLang="en-US" sz="50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3374036" y="3178424"/>
            <a:ext cx="858679" cy="83869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5000">
                <a:solidFill>
                  <a:srgbClr val="C00000"/>
                </a:solidFill>
                <a:cs typeface="+mn-ea"/>
                <a:sym typeface="+mn-lt"/>
              </a:rPr>
              <a:t>害</a:t>
            </a:r>
            <a:endParaRPr lang="zh-CN" altLang="en-US" sz="50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4794690" y="1577272"/>
            <a:ext cx="858679" cy="83869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5000">
                <a:solidFill>
                  <a:srgbClr val="C00000"/>
                </a:solidFill>
                <a:cs typeface="+mn-ea"/>
                <a:sym typeface="+mn-lt"/>
              </a:rPr>
              <a:t>最</a:t>
            </a:r>
            <a:endParaRPr lang="zh-CN" altLang="en-US" sz="50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588926" y="1567747"/>
            <a:ext cx="858679" cy="83869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5000">
                <a:solidFill>
                  <a:srgbClr val="C00000"/>
                </a:solidFill>
                <a:cs typeface="+mn-ea"/>
                <a:sym typeface="+mn-lt"/>
              </a:rPr>
              <a:t>艳</a:t>
            </a:r>
            <a:endParaRPr lang="zh-CN" altLang="en-US" sz="50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929093" y="1558222"/>
            <a:ext cx="858679" cy="83869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5000">
                <a:solidFill>
                  <a:srgbClr val="C00000"/>
                </a:solidFill>
                <a:cs typeface="+mn-ea"/>
                <a:sym typeface="+mn-lt"/>
              </a:rPr>
              <a:t>植</a:t>
            </a:r>
            <a:endParaRPr lang="zh-CN" altLang="en-US" sz="50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5986744" y="1183414"/>
            <a:ext cx="2518886" cy="3304877"/>
          </a:xfrm>
          <a:prstGeom prst="roundRect">
            <a:avLst/>
          </a:prstGeom>
          <a:solidFill>
            <a:srgbClr val="FCCFDC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我发现：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这八个字中，“艳、静、植”是左右结构，“霜、舞、最、集”是上下结构，“扁”是半包围结构，它们的横画、竖画都较多，书写时要把握好这些笔画的长短比例和距离，避免拥挤。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书写提示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87366" y="2124620"/>
            <a:ext cx="8051959" cy="21467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）一是笔画要写规范、正确、整洁。</a:t>
            </a:r>
            <a:endParaRPr 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）二是字的大小要适中。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）注意横画、竖画的间距、比例、长短不一样，不要写得太拥挤。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2557599" y="1039722"/>
            <a:ext cx="4833461" cy="899636"/>
            <a:chOff x="5416" y="2686"/>
            <a:chExt cx="10149" cy="1889"/>
          </a:xfrm>
        </p:grpSpPr>
        <p:pic>
          <p:nvPicPr>
            <p:cNvPr id="116" name="图片 115" descr="16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416" y="2686"/>
              <a:ext cx="10149" cy="1889"/>
            </a:xfrm>
            <a:prstGeom prst="rect">
              <a:avLst/>
            </a:prstGeom>
          </p:spPr>
        </p:pic>
        <p:sp>
          <p:nvSpPr>
            <p:cNvPr id="117" name="文本框 116"/>
            <p:cNvSpPr txBox="1"/>
            <p:nvPr/>
          </p:nvSpPr>
          <p:spPr>
            <a:xfrm>
              <a:off x="7052" y="3075"/>
              <a:ext cx="6042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prstClr val="black"/>
                  </a:solidFill>
                  <a:cs typeface="+mn-ea"/>
                  <a:sym typeface="+mn-lt"/>
                </a:rPr>
                <a:t>在书写中特别需要注意</a:t>
              </a:r>
              <a:endParaRPr lang="zh-CN" altLang="en-US"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2057" y="2001917"/>
            <a:ext cx="4540568" cy="15225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邯郸学步：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比喻模仿不成，反而失去原有的长处。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                   </a:t>
            </a:r>
            <a:r>
              <a:rPr lang="en-US" altLang="zh-CN" sz="2100">
                <a:solidFill>
                  <a:srgbClr val="C00000"/>
                </a:solidFill>
                <a:cs typeface="+mn-ea"/>
                <a:sym typeface="+mn-lt"/>
              </a:rPr>
              <a:t>——</a:t>
            </a: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出自</a:t>
            </a:r>
            <a:r>
              <a:rPr lang="en-US" altLang="zh-CN" sz="2100">
                <a:solidFill>
                  <a:srgbClr val="C00000"/>
                </a:solidFill>
                <a:cs typeface="+mn-ea"/>
                <a:sym typeface="+mn-lt"/>
              </a:rPr>
              <a:t>《</a:t>
            </a: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庄子</a:t>
            </a:r>
            <a:r>
              <a:rPr lang="en-US" altLang="zh-CN" sz="2100">
                <a:solidFill>
                  <a:srgbClr val="C00000"/>
                </a:solidFill>
                <a:cs typeface="+mn-ea"/>
                <a:sym typeface="+mn-lt"/>
              </a:rPr>
              <a:t>·</a:t>
            </a: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秋水</a:t>
            </a:r>
            <a:r>
              <a:rPr lang="en-US" altLang="zh-CN" sz="2100">
                <a:solidFill>
                  <a:srgbClr val="C00000"/>
                </a:solidFill>
                <a:cs typeface="+mn-ea"/>
                <a:sym typeface="+mn-lt"/>
              </a:rPr>
              <a:t>》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 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6523" y="1295638"/>
            <a:ext cx="2224088" cy="255222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5326" y="1865472"/>
            <a:ext cx="2149316" cy="2149316"/>
          </a:xfrm>
          <a:prstGeom prst="snip2Diag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70910" y="1865472"/>
            <a:ext cx="5176838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滥竽充数：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不会吹竽的人混在吹竽的队伍里充数。比喻无本领的冒充有本领</a:t>
            </a: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次货冒充好货。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                     </a:t>
            </a: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出自</a:t>
            </a: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韩非子</a:t>
            </a: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·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内储说上</a:t>
            </a: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》</a:t>
            </a:r>
            <a:endParaRPr lang="en-US" altLang="zh-CN" sz="21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0910" y="1705452"/>
            <a:ext cx="5176838" cy="2492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掩耳盗铃：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偷钟怕别人听见而捂住自己的耳朵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明明掩盖不住的事情偏要想法子掩盖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比喻自己欺骗自己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通常是比喻自欺欺人的意思。 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              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出自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吕代春秋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·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自知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" y="1688307"/>
            <a:ext cx="2767489" cy="250936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5543" y="2187009"/>
            <a:ext cx="7380515" cy="15234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（1）不懂装懂，就是（          </a:t>
            </a:r>
            <a:r>
              <a:rPr lang="en-US" sz="2100" dirty="0">
                <a:solidFill>
                  <a:prstClr val="black"/>
                </a:solidFill>
                <a:cs typeface="+mn-ea"/>
                <a:sym typeface="+mn-lt"/>
              </a:rPr>
              <a:t>     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   ），</a:t>
            </a:r>
            <a:r>
              <a:rPr sz="2100" dirty="0" err="1">
                <a:solidFill>
                  <a:prstClr val="black"/>
                </a:solidFill>
                <a:cs typeface="+mn-ea"/>
                <a:sym typeface="+mn-lt"/>
              </a:rPr>
              <a:t>那是一种自欺自人的事情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（2）我们说话做事要言行一致，不要（       </a:t>
            </a:r>
            <a:r>
              <a:rPr lang="en-US" sz="21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sz="2100" dirty="0">
                <a:solidFill>
                  <a:prstClr val="black"/>
                </a:solidFill>
                <a:cs typeface="+mn-ea"/>
                <a:sym typeface="+mn-lt"/>
              </a:rPr>
              <a:t>    ）。</a:t>
            </a:r>
            <a:endParaRPr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58816" y="1048770"/>
            <a:ext cx="4586495" cy="742331"/>
            <a:chOff x="7026" y="2679"/>
            <a:chExt cx="9120" cy="1417"/>
          </a:xfrm>
        </p:grpSpPr>
        <p:pic>
          <p:nvPicPr>
            <p:cNvPr id="5" name="图片 4" descr="4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026" y="2679"/>
              <a:ext cx="8430" cy="13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411" y="2994"/>
              <a:ext cx="7735" cy="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 </a:t>
              </a:r>
              <a:r>
                <a:rPr sz="2100" dirty="0" err="1">
                  <a:solidFill>
                    <a:prstClr val="black"/>
                  </a:solidFill>
                  <a:cs typeface="+mn-ea"/>
                  <a:sym typeface="+mn-lt"/>
                </a:rPr>
                <a:t>我会应用：</a:t>
              </a:r>
              <a:r>
                <a:rPr sz="2100" dirty="0" err="1">
                  <a:solidFill>
                    <a:srgbClr val="C00000"/>
                  </a:solidFill>
                  <a:cs typeface="+mn-ea"/>
                  <a:sym typeface="+mn-lt"/>
                </a:rPr>
                <a:t>根据语境填成语</a:t>
              </a:r>
              <a:r>
                <a:rPr sz="2100" dirty="0">
                  <a:solidFill>
                    <a:srgbClr val="C00000"/>
                  </a:solidFill>
                  <a:cs typeface="+mn-ea"/>
                  <a:sym typeface="+mn-lt"/>
                </a:rPr>
                <a:t>。</a:t>
              </a:r>
              <a:endParaRPr lang="zh-CN" altLang="en-US" sz="210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744709" y="2308860"/>
            <a:ext cx="12039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 err="1">
                <a:solidFill>
                  <a:srgbClr val="C00000"/>
                </a:solidFill>
                <a:cs typeface="+mn-ea"/>
                <a:sym typeface="+mn-lt"/>
              </a:rPr>
              <a:t>掩耳盗铃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96326" y="3266703"/>
            <a:ext cx="12039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 err="1">
                <a:solidFill>
                  <a:srgbClr val="C00000"/>
                </a:solidFill>
                <a:cs typeface="+mn-ea"/>
                <a:sym typeface="+mn-lt"/>
              </a:rPr>
              <a:t>自相矛盾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课文导读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9538" y="1374878"/>
            <a:ext cx="7152719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prstClr val="black">
                    <a:lumMod val="50000"/>
                  </a:prstClr>
                </a:solidFill>
                <a:cs typeface="+mn-ea"/>
                <a:sym typeface="+mn-lt"/>
              </a:rPr>
              <a:t>同学们，今天我们学习“语文园地”的内容。</a:t>
            </a:r>
            <a:endParaRPr lang="zh-CN" altLang="en-US" sz="2100" dirty="0">
              <a:solidFill>
                <a:prstClr val="black">
                  <a:lumMod val="50000"/>
                </a:prstClr>
              </a:solidFill>
              <a:cs typeface="+mn-ea"/>
              <a:sym typeface="+mn-lt"/>
            </a:endParaRPr>
          </a:p>
        </p:txBody>
      </p:sp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42086" y="2383610"/>
            <a:ext cx="4287622" cy="2043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 rot="20820000">
            <a:off x="3227971" y="864688"/>
            <a:ext cx="3708881" cy="1193006"/>
            <a:chOff x="9279" y="1940"/>
            <a:chExt cx="4846" cy="2505"/>
          </a:xfrm>
        </p:grpSpPr>
        <p:pic>
          <p:nvPicPr>
            <p:cNvPr id="11" name="图片 10" descr="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660000">
              <a:off x="9279" y="1940"/>
              <a:ext cx="4671" cy="250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 rot="660000">
              <a:off x="9357" y="2931"/>
              <a:ext cx="4768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100">
                  <a:solidFill>
                    <a:prstClr val="white"/>
                  </a:solidFill>
                  <a:cs typeface="+mn-ea"/>
                  <a:sym typeface="+mn-lt"/>
                </a:rPr>
                <a:t>关于寓言的成语：</a:t>
              </a:r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320166" y="2077403"/>
            <a:ext cx="1345049" cy="521449"/>
          </a:xfrm>
          <a:prstGeom prst="bevel">
            <a:avLst/>
          </a:prstGeom>
          <a:solidFill>
            <a:srgbClr val="FFD580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拔苗助长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00576" y="2411254"/>
            <a:ext cx="1345049" cy="521449"/>
          </a:xfrm>
          <a:prstGeom prst="bevel">
            <a:avLst/>
          </a:prstGeom>
          <a:solidFill>
            <a:srgbClr val="FFD580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狐假虎威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21756" y="2835593"/>
            <a:ext cx="1614279" cy="521449"/>
          </a:xfrm>
          <a:prstGeom prst="bevel">
            <a:avLst/>
          </a:prstGeom>
          <a:solidFill>
            <a:srgbClr val="FCCFDC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叶公好龙　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02167" y="3170873"/>
            <a:ext cx="1345049" cy="521449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买椟还珠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4471" y="3708559"/>
            <a:ext cx="1345049" cy="521449"/>
          </a:xfrm>
          <a:prstGeom prst="bevel">
            <a:avLst/>
          </a:prstGeom>
          <a:solidFill>
            <a:srgbClr val="FFC000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南辕北辙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24802" y="3946684"/>
            <a:ext cx="1345049" cy="521449"/>
          </a:xfrm>
          <a:prstGeom prst="bevel">
            <a:avLst/>
          </a:prstGeom>
          <a:solidFill>
            <a:srgbClr val="CFAFE7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亡羊补牢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30291" y="1962150"/>
            <a:ext cx="5949315" cy="191541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AEDD2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srgbClr val="000000"/>
                </a:solidFill>
                <a:cs typeface="+mn-ea"/>
                <a:sym typeface="+mn-lt"/>
              </a:rPr>
              <a:t>通过本节课的学习，我们交流关于寓言的知识，学习了特殊结构的词语，复习运用了人物的动作、神态描写；学习了通知的格式，练习写通知；练习了书写横画和竖画都很多的字的写法，积累了很多寓言成语。</a:t>
            </a:r>
            <a:endParaRPr lang="zh-CN" altLang="en-US" sz="1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0817" y="317898"/>
            <a:ext cx="1562444" cy="283061"/>
          </a:xfrm>
        </p:spPr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7773" y="1139940"/>
            <a:ext cx="1078466" cy="393062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672" y="1616368"/>
            <a:ext cx="5110163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照样子仿写词语</a:t>
            </a: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 、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 源源不断：</a:t>
            </a:r>
            <a:r>
              <a:rPr lang="en-US" sz="2100">
                <a:solidFill>
                  <a:prstClr val="black"/>
                </a:solidFill>
                <a:cs typeface="+mn-ea"/>
                <a:sym typeface="+mn-lt"/>
              </a:rPr>
              <a:t>               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en-US" sz="2100">
                <a:solidFill>
                  <a:prstClr val="black"/>
                </a:solidFill>
                <a:cs typeface="+mn-ea"/>
                <a:sym typeface="+mn-lt"/>
              </a:rPr>
              <a:t>             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en-US" sz="2100">
                <a:solidFill>
                  <a:prstClr val="black"/>
                </a:solidFill>
                <a:cs typeface="+mn-ea"/>
                <a:sym typeface="+mn-lt"/>
              </a:rPr>
              <a:t>         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无边无际：</a:t>
            </a:r>
            <a:r>
              <a:rPr lang="en-US" sz="2100">
                <a:solidFill>
                  <a:prstClr val="black"/>
                </a:solidFill>
                <a:cs typeface="+mn-ea"/>
                <a:sym typeface="+mn-lt"/>
              </a:rPr>
              <a:t>                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en-US" sz="2100">
                <a:solidFill>
                  <a:prstClr val="black"/>
                </a:solidFill>
                <a:cs typeface="+mn-ea"/>
                <a:sym typeface="+mn-lt"/>
              </a:rPr>
              <a:t>             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、</a:t>
            </a:r>
            <a:r>
              <a:rPr lang="en-US" sz="2100">
                <a:solidFill>
                  <a:prstClr val="black"/>
                </a:solidFill>
                <a:cs typeface="+mn-ea"/>
                <a:sym typeface="+mn-lt"/>
              </a:rPr>
              <a:t> 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203474" y="2887955"/>
            <a:ext cx="41933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135846" y="3534703"/>
            <a:ext cx="41933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227271" y="2584132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>
                <a:solidFill>
                  <a:srgbClr val="C00000"/>
                </a:solidFill>
                <a:cs typeface="+mn-ea"/>
                <a:sym typeface="+mn-lt"/>
              </a:rPr>
              <a:t>洋洋不睬</a:t>
            </a:r>
            <a:endParaRPr lang="zh-CN" altLang="en-US" sz="15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76963" y="2571749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滔滔不绝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74757" y="2584132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>
                <a:solidFill>
                  <a:srgbClr val="C00000"/>
                </a:solidFill>
                <a:cs typeface="+mn-ea"/>
                <a:sym typeface="+mn-lt"/>
              </a:rPr>
              <a:t>孜孜不倦</a:t>
            </a:r>
            <a:endParaRPr lang="zh-CN" altLang="en-US" sz="15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76324" y="3195160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无声无息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6963" y="3195160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>
                <a:solidFill>
                  <a:srgbClr val="C00000"/>
                </a:solidFill>
                <a:cs typeface="+mn-ea"/>
                <a:sym typeface="+mn-lt"/>
              </a:rPr>
              <a:t>无怨无悔</a:t>
            </a:r>
            <a:endParaRPr lang="zh-CN" altLang="en-US" sz="15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77602" y="3195160"/>
            <a:ext cx="907941" cy="30008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>
                <a:solidFill>
                  <a:srgbClr val="C00000"/>
                </a:solidFill>
                <a:cs typeface="+mn-ea"/>
                <a:sym typeface="+mn-lt"/>
              </a:rPr>
              <a:t>无牵无挂</a:t>
            </a:r>
            <a:endParaRPr lang="zh-CN" altLang="en-US" sz="15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28420" y="2555625"/>
            <a:ext cx="1258706" cy="258787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3905" y="1202055"/>
            <a:ext cx="6750844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把下面的词语补充完整。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邯郸（        ）       滥竽（        ）      掩（    ）盗（    ）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（         ）矛盾        刻舟（        ）      画（    ）添（    ）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87818" y="2111216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srgbClr val="C00000"/>
                </a:solidFill>
                <a:cs typeface="+mn-ea"/>
                <a:sym typeface="+mn-lt"/>
              </a:rPr>
              <a:t>学步</a:t>
            </a:r>
            <a:endParaRPr lang="zh-CN" altLang="en-US" sz="21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36589" y="2056789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充数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97911" y="2078560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耳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74303" y="2078560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铃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70269" y="2717142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自相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21646" y="2706257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求剑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39425" y="2715646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蛇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37590" y="2704760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足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家庭作业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56435" y="2286953"/>
            <a:ext cx="5870734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100">
                <a:solidFill>
                  <a:srgbClr val="000000"/>
                </a:solidFill>
                <a:cs typeface="+mn-ea"/>
                <a:sym typeface="+mn-lt"/>
              </a:rPr>
              <a:t>1.试着写一则通知</a:t>
            </a:r>
            <a:endParaRPr sz="2100">
              <a:solidFill>
                <a:srgbClr val="00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sz="2100">
                <a:solidFill>
                  <a:srgbClr val="000000"/>
                </a:solidFill>
                <a:cs typeface="+mn-ea"/>
                <a:sym typeface="+mn-lt"/>
              </a:rPr>
              <a:t>2.背诵《日积月累》，并每句名言的大概意思。</a:t>
            </a:r>
            <a:endParaRPr sz="210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3" name="图片 2" descr="6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02958" y="1913572"/>
            <a:ext cx="992029" cy="135350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3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3"/>
              <a:ext cx="3720855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1274" y="1961956"/>
            <a:ext cx="3564062" cy="1364642"/>
            <a:chOff x="655032" y="2615940"/>
            <a:chExt cx="4752082" cy="1819523"/>
          </a:xfrm>
        </p:grpSpPr>
        <p:sp>
          <p:nvSpPr>
            <p:cNvPr id="30" name="文本框 29"/>
            <p:cNvSpPr txBox="1"/>
            <p:nvPr/>
          </p:nvSpPr>
          <p:spPr>
            <a:xfrm>
              <a:off x="655032" y="2615940"/>
              <a:ext cx="4752082" cy="964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41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感谢各位聆听</a:t>
              </a:r>
              <a:endParaRPr lang="zh-CN" altLang="en-US" sz="41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4775" y="1010841"/>
            <a:ext cx="4128611" cy="1314926"/>
          </a:xfrm>
          <a:prstGeom prst="wedgeRectCallout">
            <a:avLst>
              <a:gd name="adj1" fmla="val -41936"/>
              <a:gd name="adj2" fmla="val 82162"/>
            </a:avLst>
          </a:prstGeom>
          <a:noFill/>
          <a:ln w="38100">
            <a:solidFill>
              <a:srgbClr val="92D050"/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许多寓言故事给我留下了深刻印象。《乌鸦喝水》《狐假虎威》《揠苗助长》……这些故事我读完之后就不会忘。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4871" y="1414939"/>
            <a:ext cx="1821656" cy="1821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57726" y="3236595"/>
            <a:ext cx="2314099" cy="1435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46025" y="2953465"/>
            <a:ext cx="1821656" cy="1821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15842" y="929028"/>
            <a:ext cx="2255996" cy="1827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3192168" y="3206115"/>
            <a:ext cx="5447348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《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陶罐和铁罐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告诉我们：要正确对待自己的长处和别人的短处。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2162" y="1086094"/>
            <a:ext cx="4384834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《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守株待兔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告诉我们，做事要靠自己的努力，不要有侥幸心理。</a:t>
            </a:r>
            <a:r>
              <a:rPr lang="en-US" sz="1800" dirty="0">
                <a:solidFill>
                  <a:prstClr val="black"/>
                </a:solidFill>
                <a:cs typeface="+mn-ea"/>
                <a:sym typeface="+mn-lt"/>
              </a:rPr>
              <a:t>”</a:t>
            </a:r>
            <a:endParaRPr lang="en-US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42364" y="2330155"/>
            <a:ext cx="1852136" cy="1980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97629" y="1417413"/>
            <a:ext cx="5798344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《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美丽的鹿角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告诉我们：并不是美丽的东西就一定是有用的东西，难看的东西有时比美丽的东西更有用。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817" y="3228090"/>
            <a:ext cx="6296978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读了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池子与河流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一文，我明白了做人要做勤劳的人，奋斗不息，才华才可以更好的显现，懒惰只会把才华磨平。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8232" y="1163224"/>
            <a:ext cx="1433841" cy="1363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777794" y="2974891"/>
            <a:ext cx="1683545" cy="1470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0902" y="3942534"/>
            <a:ext cx="2899410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无忧无虑      无边无际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30902" y="2827361"/>
            <a:ext cx="2899410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源源不断      念念不忘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27606" y="1311252"/>
            <a:ext cx="5813108" cy="805815"/>
            <a:chOff x="3169" y="1518"/>
            <a:chExt cx="12206" cy="1692"/>
          </a:xfrm>
        </p:grpSpPr>
        <p:pic>
          <p:nvPicPr>
            <p:cNvPr id="14" name="图片 13" descr="图片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69" y="1518"/>
              <a:ext cx="12206" cy="1692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091" y="2001"/>
              <a:ext cx="10566" cy="77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 rtlCol="0" anchor="t">
              <a:spAutoFit/>
            </a:bodyPr>
            <a:lstStyle/>
            <a:p>
              <a:pPr>
                <a:defRPr/>
              </a:pPr>
              <a:r>
                <a:rPr lang="zh-CN" altLang="en-US" sz="1800">
                  <a:solidFill>
                    <a:prstClr val="white"/>
                  </a:solidFill>
                  <a:cs typeface="+mn-ea"/>
                  <a:sym typeface="+mn-lt"/>
                </a:rPr>
                <a:t>说说下面两组词语有什么特点，照样子写几个。</a:t>
              </a:r>
              <a:endParaRPr lang="zh-CN" altLang="en-US" sz="1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863136" y="2827361"/>
            <a:ext cx="3810000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洋洋不睬</a:t>
            </a:r>
            <a:r>
              <a:rPr lang="en-US" sz="1800">
                <a:solidFill>
                  <a:srgbClr val="C00000"/>
                </a:solidFill>
                <a:cs typeface="+mn-ea"/>
                <a:sym typeface="+mn-lt"/>
              </a:rPr>
              <a:t>      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滔滔不绝</a:t>
            </a:r>
            <a:r>
              <a:rPr lang="en-US" sz="1800">
                <a:solidFill>
                  <a:srgbClr val="C00000"/>
                </a:solidFill>
                <a:cs typeface="+mn-ea"/>
                <a:sym typeface="+mn-lt"/>
              </a:rPr>
              <a:t>    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孜孜不倦</a:t>
            </a:r>
            <a:endParaRPr lang="zh-CN" altLang="en-US" sz="18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63136" y="3942534"/>
            <a:ext cx="3810000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无牵无挂     </a:t>
            </a:r>
            <a:r>
              <a:rPr lang="en-US" sz="180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无声无息</a:t>
            </a:r>
            <a:r>
              <a:rPr lang="en-US" sz="1800">
                <a:solidFill>
                  <a:srgbClr val="C00000"/>
                </a:solidFill>
                <a:cs typeface="+mn-ea"/>
                <a:sym typeface="+mn-lt"/>
              </a:rPr>
              <a:t>     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无时无刻</a:t>
            </a:r>
            <a:r>
              <a:rPr lang="en-US" sz="1800">
                <a:solidFill>
                  <a:srgbClr val="C00000"/>
                </a:solidFill>
                <a:cs typeface="+mn-ea"/>
                <a:sym typeface="+mn-lt"/>
              </a:rPr>
              <a:t> </a:t>
            </a:r>
            <a:endParaRPr lang="en-US" altLang="en-US" sz="180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81679" y="639566"/>
            <a:ext cx="5974497" cy="486891"/>
          </a:xfrm>
          <a:prstGeom prst="flowChartTerminator">
            <a:avLst/>
          </a:prstGeom>
          <a:solidFill>
            <a:srgbClr val="FF6600"/>
          </a:solidFill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读一读，注意加点的部分，照样子把句子补充完整。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7378" y="1522163"/>
            <a:ext cx="7389971" cy="90024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鹿忽然看到了自己的腿。不禁噘起了嘴，皱起了眉头：</a:t>
            </a: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唉，这四条腿太细了，怎么配得上这两只美丽的角呢！</a:t>
            </a: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”</a:t>
            </a:r>
            <a:endParaRPr lang="en-US" altLang="zh-CN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62688" y="2748031"/>
            <a:ext cx="5291614" cy="385564"/>
          </a:xfrm>
          <a:prstGeom prst="roundRect">
            <a:avLst/>
          </a:prstGeom>
          <a:noFill/>
          <a:ln w="38100">
            <a:solidFill>
              <a:srgbClr val="FF660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他</a:t>
            </a:r>
            <a:r>
              <a:rPr lang="zh-CN" altLang="en-US" sz="1800" u="sng">
                <a:solidFill>
                  <a:prstClr val="black"/>
                </a:solidFill>
                <a:cs typeface="+mn-ea"/>
                <a:sym typeface="+mn-lt"/>
              </a:rPr>
              <a:t>                                    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：</a:t>
            </a: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你真是急死我了！</a:t>
            </a: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”</a:t>
            </a:r>
            <a:endParaRPr lang="en-US" altLang="zh-CN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54591" y="4062957"/>
            <a:ext cx="6641783" cy="383084"/>
          </a:xfrm>
          <a:prstGeom prst="roundRect">
            <a:avLst/>
          </a:prstGeom>
          <a:noFill/>
          <a:ln w="38100">
            <a:solidFill>
              <a:srgbClr val="FF660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这次我终于可以好好地玩儿啦！</a:t>
            </a: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”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姐姐 </a:t>
            </a:r>
            <a:r>
              <a:rPr lang="zh-CN" altLang="en-US" sz="1800" u="sng">
                <a:solidFill>
                  <a:prstClr val="black"/>
                </a:solidFill>
                <a:cs typeface="+mn-ea"/>
                <a:sym typeface="+mn-lt"/>
              </a:rPr>
              <a:t>                          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地说 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427357" y="1954122"/>
            <a:ext cx="56674" cy="566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56433" y="1954122"/>
            <a:ext cx="56674" cy="566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865031" y="1954122"/>
            <a:ext cx="56674" cy="566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055531" y="1943169"/>
            <a:ext cx="56674" cy="566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512254" y="1954122"/>
            <a:ext cx="56674" cy="566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750856" y="1954122"/>
            <a:ext cx="56674" cy="566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968502" y="1954122"/>
            <a:ext cx="56674" cy="566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186148" y="1954122"/>
            <a:ext cx="56674" cy="566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462849" y="1943645"/>
            <a:ext cx="56674" cy="566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38850" y="3438117"/>
            <a:ext cx="5637848" cy="408623"/>
            <a:chOff x="1404" y="7161"/>
            <a:chExt cx="11838" cy="858"/>
          </a:xfrm>
        </p:grpSpPr>
        <p:sp>
          <p:nvSpPr>
            <p:cNvPr id="30" name="文本框 29"/>
            <p:cNvSpPr txBox="1"/>
            <p:nvPr/>
          </p:nvSpPr>
          <p:spPr>
            <a:xfrm>
              <a:off x="1404" y="7161"/>
              <a:ext cx="11838" cy="85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tx2">
                      <a:lumMod val="40000"/>
                      <a:lumOff val="60000"/>
                    </a:schemeClr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800">
                  <a:solidFill>
                    <a:prstClr val="black"/>
                  </a:solidFill>
                  <a:cs typeface="+mn-ea"/>
                  <a:sym typeface="+mn-lt"/>
                </a:rPr>
                <a:t>“</a:t>
              </a:r>
              <a:r>
                <a:rPr lang="zh-CN" altLang="en-US" sz="1800">
                  <a:solidFill>
                    <a:prstClr val="black"/>
                  </a:solidFill>
                  <a:cs typeface="+mn-ea"/>
                  <a:sym typeface="+mn-lt"/>
                </a:rPr>
                <a:t>真的，一个陶罐！</a:t>
              </a:r>
              <a:r>
                <a:rPr lang="en-US" altLang="zh-CN" sz="1800">
                  <a:solidFill>
                    <a:prstClr val="black"/>
                  </a:solidFill>
                  <a:cs typeface="+mn-ea"/>
                  <a:sym typeface="+mn-lt"/>
                </a:rPr>
                <a:t>”</a:t>
              </a:r>
              <a:r>
                <a:rPr lang="zh-CN" altLang="en-US" sz="1800">
                  <a:solidFill>
                    <a:prstClr val="black"/>
                  </a:solidFill>
                  <a:cs typeface="+mn-ea"/>
                  <a:sym typeface="+mn-lt"/>
                </a:rPr>
                <a:t>其他的人都高兴地叫起来。</a:t>
              </a: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9005" y="7845"/>
              <a:ext cx="119" cy="1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9430" y="7845"/>
              <a:ext cx="119" cy="1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868" y="7845"/>
              <a:ext cx="119" cy="1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0468" y="7845"/>
              <a:ext cx="119" cy="1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987" y="7845"/>
              <a:ext cx="119" cy="1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1392" y="7845"/>
              <a:ext cx="119" cy="1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702255" y="2781845"/>
            <a:ext cx="2355056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攥起拳头，大声吼道</a:t>
            </a:r>
            <a:endParaRPr lang="zh-CN" altLang="en-US" sz="18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96513" y="4081531"/>
            <a:ext cx="1779270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手舞足蹈，兴奋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08773" y="1332071"/>
            <a:ext cx="603313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读通知，注意格式。再选择一种情况，写一个通知。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图文框 39"/>
          <p:cNvSpPr/>
          <p:nvPr/>
        </p:nvSpPr>
        <p:spPr>
          <a:xfrm>
            <a:off x="1330643" y="1904524"/>
            <a:ext cx="6482715" cy="2299335"/>
          </a:xfrm>
          <a:prstGeom prst="frame">
            <a:avLst>
              <a:gd name="adj1" fmla="val 3031"/>
            </a:avLst>
          </a:prstGeom>
          <a:solidFill>
            <a:srgbClr val="0AEDD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80" tIns="34290" rIns="68580" bIns="3429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98771" y="2212181"/>
            <a:ext cx="6011228" cy="1684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                 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通    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  4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9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日下午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点，请全体同学在操场集合，观看文艺表演。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                                             少先队大队部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                                                   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4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月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7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日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 bldLvl="0" animBg="1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3554" y="1838530"/>
            <a:ext cx="7796893" cy="295465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2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①标题：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写在第一行正中。可只写“通知”二字，如果事情重要或紧急，也可写“重要通知 ”或“紧急通知”，以引起注意。有的在“通知”前面写上发通知的单位名称，还有的写上 通知的主要内容。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  <a:p>
            <a:pPr indent="457200">
              <a:lnSpc>
                <a:spcPct val="2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cs typeface="+mn-ea"/>
                <a:sym typeface="+mn-lt"/>
              </a:rPr>
              <a:t>②称呼：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写被通知者的姓名或职称或单位名称。在第二行顶格写。</a:t>
            </a:r>
            <a:r>
              <a:rPr lang="en-US" sz="1500" dirty="0">
                <a:solidFill>
                  <a:prstClr val="black"/>
                </a:solidFill>
                <a:cs typeface="+mn-ea"/>
                <a:sym typeface="+mn-lt"/>
              </a:rPr>
              <a:t>(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有时，因通知事项简短 ，内容单一，书写时略去称呼，直起正文。</a:t>
            </a:r>
            <a:r>
              <a:rPr lang="en-US" sz="1500" dirty="0">
                <a:solidFill>
                  <a:prstClr val="black"/>
                </a:solidFill>
                <a:cs typeface="+mn-ea"/>
                <a:sym typeface="+mn-lt"/>
              </a:rPr>
              <a:t>)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4" name="图片 3" descr="图片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17086" y="920591"/>
            <a:ext cx="907256" cy="77628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14353" y="1173004"/>
            <a:ext cx="4956512" cy="468317"/>
          </a:xfrm>
          <a:prstGeom prst="snip2DiagRect">
            <a:avLst/>
          </a:prstGeom>
          <a:solidFill>
            <a:srgbClr val="FF6600"/>
          </a:solidFill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通知的格式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包括</a:t>
            </a:r>
            <a:r>
              <a:rPr lang="zh-CN" altLang="en-US" sz="1800" dirty="0">
                <a:solidFill>
                  <a:prstClr val="white"/>
                </a:solidFill>
                <a:cs typeface="+mn-ea"/>
                <a:sym typeface="+mn-lt"/>
              </a:rPr>
              <a:t>标题、称呼、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正文、落款。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a2d63708-ee68-4ac6-a9f9-1bbda96a8e05"/>
  <p:tag name="COMMONDATA" val="eyJoZGlkIjoiNTEwZDYwYjA4ODUyYzA2MmI0M2EzZjhhMWY0NWI4YWEifQ=="/>
</p:tagLst>
</file>

<file path=ppt/theme/theme1.xml><?xml version="1.0" encoding="utf-8"?>
<a:theme xmlns:a="http://schemas.openxmlformats.org/drawingml/2006/main" name="办公资源网：www.bangongziyu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qdaa01g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2470</Words>
  <Application>WPS 演示</Application>
  <PresentationFormat>全屏显示(16:9)</PresentationFormat>
  <Paragraphs>246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思源黑体 CN Bold</vt:lpstr>
      <vt:lpstr>黑体</vt:lpstr>
      <vt:lpstr>汉真广标</vt:lpstr>
      <vt:lpstr>微软雅黑</vt:lpstr>
      <vt:lpstr>思源黑体 CN Regular</vt:lpstr>
      <vt:lpstr>Arial Unicode MS</vt:lpstr>
      <vt:lpstr>Arial</vt:lpstr>
      <vt:lpstr>Calibri</vt:lpstr>
      <vt:lpstr>办公资源网：www.bangongziyuan.com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2023-01-16T02:21:09Z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D655F6D4E61149B29BCF50331EEE9671</vt:lpwstr>
  </property>
</Properties>
</file>