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5"/>
  </p:notesMasterIdLst>
  <p:sldIdLst>
    <p:sldId id="261" r:id="rId3"/>
    <p:sldId id="601" r:id="rId4"/>
    <p:sldId id="942" r:id="rId6"/>
    <p:sldId id="943" r:id="rId7"/>
    <p:sldId id="944" r:id="rId8"/>
    <p:sldId id="945" r:id="rId9"/>
    <p:sldId id="946" r:id="rId10"/>
    <p:sldId id="947" r:id="rId11"/>
    <p:sldId id="948" r:id="rId12"/>
    <p:sldId id="949" r:id="rId13"/>
    <p:sldId id="950" r:id="rId14"/>
    <p:sldId id="951" r:id="rId15"/>
    <p:sldId id="952" r:id="rId16"/>
    <p:sldId id="953" r:id="rId17"/>
    <p:sldId id="954" r:id="rId18"/>
    <p:sldId id="955" r:id="rId19"/>
    <p:sldId id="956" r:id="rId20"/>
    <p:sldId id="957" r:id="rId21"/>
    <p:sldId id="958" r:id="rId22"/>
    <p:sldId id="959" r:id="rId23"/>
    <p:sldId id="960" r:id="rId24"/>
    <p:sldId id="961" r:id="rId25"/>
    <p:sldId id="962" r:id="rId26"/>
  </p:sldIdLst>
  <p:sldSz cx="9144000" cy="5143500" type="screen16x9"/>
  <p:notesSz cx="6858000" cy="9144000"/>
  <p:embeddedFontLst>
    <p:embeddedFont>
      <p:font typeface="汉真广标" panose="02010609000101010101" pitchFamily="49" charset="-122"/>
      <p:regular r:id="rId30"/>
    </p:embeddedFont>
  </p:embeddedFontLst>
  <p:custDataLst>
    <p:tags r:id="rId31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383CD"/>
    <a:srgbClr val="0AED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481" autoAdjust="0"/>
    <p:restoredTop sz="94660"/>
  </p:normalViewPr>
  <p:slideViewPr>
    <p:cSldViewPr snapToGrid="0">
      <p:cViewPr>
        <p:scale>
          <a:sx n="100" d="100"/>
          <a:sy n="100" d="100"/>
        </p:scale>
        <p:origin x="-108" y="-80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font" Target="fonts/font1.fntdata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fld id="{9959AC83-01BB-42E9-8A22-8AD4B78EB420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fld id="{F57303ED-DB1D-4F19-917C-BD32E05ECEF2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3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395926" cy="678730"/>
          </a:xfrm>
          <a:prstGeom prst="rect">
            <a:avLst/>
          </a:prstGeom>
          <a:gradFill flip="none" rotWithShape="1">
            <a:gsLst>
              <a:gs pos="0">
                <a:srgbClr val="0AEDD2"/>
              </a:gs>
              <a:gs pos="100000">
                <a:srgbClr val="0383CD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0" hasCustomPrompt="1"/>
          </p:nvPr>
        </p:nvSpPr>
        <p:spPr>
          <a:xfrm>
            <a:off x="480817" y="317898"/>
            <a:ext cx="1562444" cy="283061"/>
          </a:xfrm>
          <a:prstGeom prst="rect">
            <a:avLst/>
          </a:prstGeom>
        </p:spPr>
        <p:txBody>
          <a:bodyPr lIns="68580" tIns="34290" rIns="68580" bIns="34290">
            <a:normAutofit/>
          </a:bodyPr>
          <a:lstStyle>
            <a:lvl1pPr marL="0" indent="0">
              <a:buNone/>
              <a:defRPr sz="1500">
                <a:solidFill>
                  <a:srgbClr val="0383CD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lvl="0"/>
            <a:r>
              <a:rPr lang="en-US" altLang="zh-CN" dirty="0"/>
              <a:t>01  </a:t>
            </a:r>
            <a:r>
              <a:rPr lang="zh-CN" altLang="en-US" dirty="0"/>
              <a:t>输入标题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slow">
    <p:fade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jpeg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91274" y="1838131"/>
            <a:ext cx="3564062" cy="1488467"/>
            <a:chOff x="655032" y="2450840"/>
            <a:chExt cx="4752082" cy="1984623"/>
          </a:xfrm>
        </p:grpSpPr>
        <p:sp>
          <p:nvSpPr>
            <p:cNvPr id="9" name="文本框 8"/>
            <p:cNvSpPr txBox="1"/>
            <p:nvPr/>
          </p:nvSpPr>
          <p:spPr>
            <a:xfrm>
              <a:off x="655032" y="2450840"/>
              <a:ext cx="4752082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zh-CN" altLang="en-US" sz="4800" dirty="0" smtClean="0">
                  <a:gradFill flip="none" rotWithShape="1">
                    <a:gsLst>
                      <a:gs pos="0">
                        <a:srgbClr val="0AEDD2"/>
                      </a:gs>
                      <a:gs pos="100000">
                        <a:srgbClr val="0383CD"/>
                      </a:gs>
                    </a:gsLst>
                    <a:lin ang="2700000" scaled="1"/>
                    <a:tileRect/>
                  </a:gradFill>
                  <a:latin typeface="汉真广标" panose="02010609000101010101" pitchFamily="49" charset="-122"/>
                  <a:ea typeface="汉真广标" panose="02010609000101010101" pitchFamily="49" charset="-122"/>
                  <a:cs typeface="+mn-ea"/>
                  <a:sym typeface="+mn-lt"/>
                </a:rPr>
                <a:t>语</a:t>
              </a:r>
              <a:r>
                <a:rPr lang="zh-CN" altLang="en-US" sz="4800" dirty="0">
                  <a:gradFill flip="none" rotWithShape="1">
                    <a:gsLst>
                      <a:gs pos="0">
                        <a:srgbClr val="0AEDD2"/>
                      </a:gs>
                      <a:gs pos="100000">
                        <a:srgbClr val="0383CD"/>
                      </a:gs>
                    </a:gsLst>
                    <a:lin ang="2700000" scaled="1"/>
                    <a:tileRect/>
                  </a:gradFill>
                  <a:latin typeface="汉真广标" panose="02010609000101010101" pitchFamily="49" charset="-122"/>
                  <a:ea typeface="汉真广标" panose="02010609000101010101" pitchFamily="49" charset="-122"/>
                  <a:cs typeface="+mn-ea"/>
                  <a:sym typeface="+mn-lt"/>
                </a:rPr>
                <a:t>文园</a:t>
              </a:r>
              <a:r>
                <a:rPr lang="zh-CN" altLang="en-US" sz="4800" dirty="0" smtClean="0">
                  <a:gradFill flip="none" rotWithShape="1">
                    <a:gsLst>
                      <a:gs pos="0">
                        <a:srgbClr val="0AEDD2"/>
                      </a:gs>
                      <a:gs pos="100000">
                        <a:srgbClr val="0383CD"/>
                      </a:gs>
                    </a:gsLst>
                    <a:lin ang="2700000" scaled="1"/>
                    <a:tileRect/>
                  </a:gradFill>
                  <a:latin typeface="汉真广标" panose="02010609000101010101" pitchFamily="49" charset="-122"/>
                  <a:ea typeface="汉真广标" panose="02010609000101010101" pitchFamily="49" charset="-122"/>
                  <a:cs typeface="+mn-ea"/>
                  <a:sym typeface="+mn-lt"/>
                </a:rPr>
                <a:t>地六</a:t>
              </a:r>
              <a:endParaRPr lang="zh-CN" altLang="en-US" sz="4800" dirty="0">
                <a:gradFill flip="none" rotWithShape="1">
                  <a:gsLst>
                    <a:gs pos="0">
                      <a:srgbClr val="0AEDD2"/>
                    </a:gs>
                    <a:gs pos="100000">
                      <a:srgbClr val="0383CD"/>
                    </a:gs>
                  </a:gsLst>
                  <a:lin ang="2700000" scaled="1"/>
                  <a:tileRect/>
                </a:gradFill>
                <a:latin typeface="汉真广标" panose="02010609000101010101" pitchFamily="49" charset="-122"/>
                <a:ea typeface="汉真广标" panose="02010609000101010101" pitchFamily="49" charset="-122"/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752564" y="3750784"/>
              <a:ext cx="4557018" cy="5334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dist">
                <a:defRPr/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部编版语文课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件 三年级下册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矩形: 圆角 11"/>
            <p:cNvSpPr/>
            <p:nvPr/>
          </p:nvSpPr>
          <p:spPr>
            <a:xfrm rot="10800000" flipH="1" flipV="1">
              <a:off x="828764" y="4388395"/>
              <a:ext cx="4404619" cy="47068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 flipH="1">
            <a:off x="564423" y="0"/>
            <a:ext cx="3259627" cy="841343"/>
            <a:chOff x="7315842" y="0"/>
            <a:chExt cx="4346169" cy="1121790"/>
          </a:xfrm>
        </p:grpSpPr>
        <p:sp>
          <p:nvSpPr>
            <p:cNvPr id="14" name="矩形 13"/>
            <p:cNvSpPr/>
            <p:nvPr/>
          </p:nvSpPr>
          <p:spPr>
            <a:xfrm flipH="1">
              <a:off x="10788826" y="0"/>
              <a:ext cx="780934" cy="1121790"/>
            </a:xfrm>
            <a:prstGeom prst="rect">
              <a:avLst/>
            </a:prstGeom>
            <a:gradFill flip="none" rotWithShape="1">
              <a:gsLst>
                <a:gs pos="0">
                  <a:srgbClr val="0AEDD2"/>
                </a:gs>
                <a:gs pos="100000">
                  <a:srgbClr val="0383CD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 flipH="1">
              <a:off x="10696575" y="754144"/>
              <a:ext cx="965436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课前导读</a:t>
              </a:r>
              <a:endParaRPr lang="zh-CN" altLang="en-US" sz="9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 flipH="1">
              <a:off x="9448838" y="754144"/>
              <a:ext cx="1146675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字词揭秘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 flipH="1">
              <a:off x="8382341" y="754144"/>
              <a:ext cx="965436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课文精讲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 flipH="1">
              <a:off x="7315842" y="754144"/>
              <a:ext cx="965436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课堂小结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994042" y="496656"/>
            <a:ext cx="3797994" cy="4262300"/>
            <a:chOff x="6658723" y="662208"/>
            <a:chExt cx="5063992" cy="568306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658723" y="787102"/>
              <a:ext cx="3720854" cy="4961138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 flipH="1">
              <a:off x="7146981" y="1156294"/>
              <a:ext cx="3711173" cy="5188980"/>
            </a:xfrm>
            <a:prstGeom prst="rect">
              <a:avLst/>
            </a:prstGeom>
            <a:gradFill flip="none" rotWithShape="0">
              <a:gsLst>
                <a:gs pos="43000">
                  <a:srgbClr val="0AEDD2">
                    <a:alpha val="0"/>
                  </a:srgbClr>
                </a:gs>
                <a:gs pos="100000">
                  <a:srgbClr val="0380CD">
                    <a:alpha val="7400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" name="十字形 6"/>
            <p:cNvSpPr/>
            <p:nvPr/>
          </p:nvSpPr>
          <p:spPr>
            <a:xfrm>
              <a:off x="11353780" y="662208"/>
              <a:ext cx="368935" cy="368935"/>
            </a:xfrm>
            <a:prstGeom prst="plus">
              <a:avLst>
                <a:gd name="adj" fmla="val 36138"/>
              </a:avLst>
            </a:prstGeom>
            <a:gradFill>
              <a:gsLst>
                <a:gs pos="0">
                  <a:srgbClr val="0AEDD2">
                    <a:alpha val="85000"/>
                  </a:srgbClr>
                </a:gs>
                <a:gs pos="100000">
                  <a:srgbClr val="0380CD">
                    <a:alpha val="90000"/>
                  </a:srgbClr>
                </a:gs>
              </a:gsLst>
              <a:lin ang="9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识字加油站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604612" y="1130142"/>
            <a:ext cx="4885849" cy="423572"/>
          </a:xfrm>
          <a:prstGeom prst="snip2DiagRect">
            <a:avLst/>
          </a:prstGeom>
          <a:solidFill>
            <a:srgbClr val="92D050"/>
          </a:solidFill>
          <a:ln w="38100">
            <a:solidFill>
              <a:srgbClr val="FFFF00"/>
            </a:solidFill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1800">
                <a:solidFill>
                  <a:prstClr val="black"/>
                </a:solidFill>
                <a:cs typeface="+mn-ea"/>
                <a:sym typeface="+mn-lt"/>
              </a:rPr>
              <a:t>图文结合，用自己的话把图上的内容说一说。</a:t>
            </a:r>
            <a:endParaRPr lang="zh-CN" altLang="en-US" sz="180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504724" y="1852136"/>
            <a:ext cx="5050155" cy="2588895"/>
            <a:chOff x="7219" y="4569"/>
            <a:chExt cx="10604" cy="5436"/>
          </a:xfrm>
        </p:grpSpPr>
        <p:pic>
          <p:nvPicPr>
            <p:cNvPr id="15" name="图片 14" descr="图片1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219" y="4569"/>
              <a:ext cx="10604" cy="5436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7504" y="4800"/>
              <a:ext cx="10034" cy="455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en-US" altLang="zh-CN" sz="1800">
                  <a:solidFill>
                    <a:prstClr val="black"/>
                  </a:solidFill>
                  <a:cs typeface="+mn-ea"/>
                  <a:sym typeface="+mn-lt"/>
                </a:rPr>
                <a:t>       </a:t>
              </a:r>
              <a:r>
                <a:rPr lang="zh-CN" altLang="en-US" sz="1800">
                  <a:solidFill>
                    <a:prstClr val="black"/>
                  </a:solidFill>
                  <a:cs typeface="+mn-ea"/>
                  <a:sym typeface="+mn-lt"/>
                </a:rPr>
                <a:t>旭日东升，海滨哨所，海防战士们已经早早起床，他们有的站在一艘军舰上向四周瞭望，有的在附近岛屿上四处巡逻。沙滩上，美丽的贝壳静静地躺着，和缆绳、铁锚相望，他们一起说着悄悄话。</a:t>
              </a:r>
              <a:endParaRPr lang="zh-CN" altLang="en-US" sz="18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24853" y="2271253"/>
            <a:ext cx="2517646" cy="16724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识字加油站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80817" y="1243965"/>
            <a:ext cx="1332548" cy="1332548"/>
          </a:xfrm>
          <a:prstGeom prst="octagon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7214" y="1506855"/>
            <a:ext cx="5903595" cy="4570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100" dirty="0">
                <a:solidFill>
                  <a:srgbClr val="FF0000"/>
                </a:solidFill>
                <a:cs typeface="+mn-ea"/>
                <a:sym typeface="+mn-lt"/>
              </a:rPr>
              <a:t>读一读，体会两组加点词语意思的不同。</a:t>
            </a:r>
            <a:endParaRPr lang="zh-CN" altLang="en-US" sz="21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5" name="矩形 5"/>
          <p:cNvSpPr/>
          <p:nvPr/>
        </p:nvSpPr>
        <p:spPr>
          <a:xfrm>
            <a:off x="2123642" y="3075861"/>
            <a:ext cx="4336256" cy="84343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◇我很喜欢苹果的味道。</a:t>
            </a:r>
            <a:endParaRPr lang="en-US" altLang="zh-CN" sz="21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◇这本书越看越有味道。</a:t>
            </a:r>
            <a:endParaRPr lang="en-US" altLang="zh-CN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4340824" y="3463529"/>
            <a:ext cx="78581" cy="78581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10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630146" y="3463529"/>
            <a:ext cx="78581" cy="78581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10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4336061" y="3910013"/>
            <a:ext cx="78581" cy="78581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10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625383" y="3910013"/>
            <a:ext cx="78581" cy="78581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10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3293550" y="2833688"/>
            <a:ext cx="78581" cy="78581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10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294741" y="2409826"/>
            <a:ext cx="78581" cy="78581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10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3" name="矩形 5"/>
          <p:cNvSpPr/>
          <p:nvPr/>
        </p:nvSpPr>
        <p:spPr>
          <a:xfrm>
            <a:off x="2123642" y="2025968"/>
            <a:ext cx="5917406" cy="84343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☆米饭没熟，还要再蒸一会儿。</a:t>
            </a:r>
            <a:endParaRPr lang="en-US" altLang="zh-CN" sz="21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☆平时很熟的曲子，今天却总是弹不准。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454296" y="3258503"/>
            <a:ext cx="3097054" cy="1271732"/>
          </a:xfrm>
          <a:prstGeom prst="wedgeRoundRectCallout">
            <a:avLst>
              <a:gd name="adj1" fmla="val -58442"/>
              <a:gd name="adj2" fmla="val -38791"/>
              <a:gd name="adj3" fmla="val 16667"/>
            </a:avLst>
          </a:prstGeom>
          <a:solidFill>
            <a:srgbClr val="FBD0DB"/>
          </a:solidFill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800">
                <a:solidFill>
                  <a:prstClr val="black"/>
                </a:solidFill>
                <a:cs typeface="+mn-ea"/>
                <a:sym typeface="+mn-lt"/>
              </a:rPr>
              <a:t>我发现：“熟”和“味道”都是多义词，它们在不同的语境中表达的意思也不同。</a:t>
            </a:r>
            <a:endParaRPr lang="zh-CN" altLang="en-US" sz="180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词句段运用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TextBox 1"/>
          <p:cNvSpPr txBox="1">
            <a:spLocks noChangeArrowheads="1"/>
          </p:cNvSpPr>
          <p:nvPr/>
        </p:nvSpPr>
        <p:spPr bwMode="auto">
          <a:xfrm>
            <a:off x="2163029" y="1331119"/>
            <a:ext cx="3819049" cy="401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读一读，体会加点词语意思的不同。</a:t>
            </a:r>
            <a:endParaRPr lang="zh-CN" altLang="en-US" sz="18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圆角矩形 10"/>
          <p:cNvSpPr/>
          <p:nvPr/>
        </p:nvSpPr>
        <p:spPr>
          <a:xfrm>
            <a:off x="2043261" y="1951074"/>
            <a:ext cx="4354801" cy="729081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51435" tIns="25718" rIns="51435" bIns="25718" rtlCol="0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米饭没熟，还要再蒸一会儿。</a:t>
            </a:r>
            <a:endParaRPr lang="en-US" altLang="zh-CN" sz="18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平时很熟的曲子，今天却总是弹不准。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TextBox 2"/>
          <p:cNvSpPr txBox="1"/>
          <p:nvPr/>
        </p:nvSpPr>
        <p:spPr>
          <a:xfrm>
            <a:off x="3927450" y="1897145"/>
            <a:ext cx="546882" cy="821380"/>
          </a:xfrm>
          <a:prstGeom prst="rect">
            <a:avLst/>
          </a:prstGeom>
          <a:noFill/>
        </p:spPr>
        <p:txBody>
          <a:bodyPr wrap="square" lIns="51435" tIns="25718" rIns="51435" bIns="25718" rtlCol="0">
            <a:spAutoFit/>
          </a:bodyPr>
          <a:lstStyle/>
          <a:p>
            <a:pPr>
              <a:defRPr/>
            </a:pPr>
            <a:r>
              <a:rPr lang="en-US" altLang="zh-CN" sz="5000" dirty="0">
                <a:solidFill>
                  <a:srgbClr val="FF0000"/>
                </a:solidFill>
                <a:cs typeface="+mn-ea"/>
                <a:sym typeface="+mn-lt"/>
              </a:rPr>
              <a:t>·</a:t>
            </a:r>
            <a:endParaRPr lang="en-US" altLang="zh-CN" sz="50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7" name="TextBox 19"/>
          <p:cNvSpPr txBox="1"/>
          <p:nvPr/>
        </p:nvSpPr>
        <p:spPr>
          <a:xfrm>
            <a:off x="2774050" y="2273676"/>
            <a:ext cx="546882" cy="821380"/>
          </a:xfrm>
          <a:prstGeom prst="rect">
            <a:avLst/>
          </a:prstGeom>
          <a:noFill/>
        </p:spPr>
        <p:txBody>
          <a:bodyPr wrap="square" lIns="51435" tIns="25718" rIns="51435" bIns="25718" rtlCol="0">
            <a:spAutoFit/>
          </a:bodyPr>
          <a:lstStyle/>
          <a:p>
            <a:pPr>
              <a:defRPr/>
            </a:pPr>
            <a:r>
              <a:rPr lang="en-US" altLang="zh-CN" sz="5000" dirty="0">
                <a:solidFill>
                  <a:srgbClr val="FF0000"/>
                </a:solidFill>
                <a:cs typeface="+mn-ea"/>
                <a:sym typeface="+mn-lt"/>
              </a:rPr>
              <a:t>·</a:t>
            </a:r>
            <a:endParaRPr lang="en-US" altLang="zh-CN" sz="50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8" name="横卷形 13"/>
          <p:cNvSpPr/>
          <p:nvPr/>
        </p:nvSpPr>
        <p:spPr>
          <a:xfrm>
            <a:off x="1318638" y="2811304"/>
            <a:ext cx="6749415" cy="1411129"/>
          </a:xfrm>
          <a:prstGeom prst="horizontalScroll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5">
                        <a:lumMod val="110000"/>
                        <a:satMod val="105000"/>
                        <a:tint val="67000"/>
                      </a:schemeClr>
                    </a:gs>
                    <a:gs pos="50000">
                      <a:schemeClr val="accent5">
                        <a:lumMod val="105000"/>
                        <a:satMod val="103000"/>
                        <a:tint val="73000"/>
                      </a:schemeClr>
                    </a:gs>
                    <a:gs pos="100000">
                      <a:schemeClr val="accent5">
                        <a:lumMod val="105000"/>
                        <a:satMod val="109000"/>
                        <a:tint val="81000"/>
                      </a:schemeClr>
                    </a:gs>
                  </a:gsLst>
                  <a:lin ang="5400000" scaled="0"/>
                </a:gradFill>
              </a14:hiddenFill>
            </a:ext>
          </a:ex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51435" tIns="25718" rIns="51435" bIns="25718" rtlCol="0" anchor="ctr"/>
          <a:lstStyle/>
          <a:p>
            <a:pPr>
              <a:lnSpc>
                <a:spcPct val="150000"/>
              </a:lnSpc>
              <a:defRPr/>
            </a:pPr>
            <a:r>
              <a:rPr lang="zh-CN" altLang="zh-CN" sz="1800" dirty="0">
                <a:solidFill>
                  <a:prstClr val="black"/>
                </a:solidFill>
                <a:cs typeface="+mn-ea"/>
                <a:sym typeface="+mn-lt"/>
              </a:rPr>
              <a:t>第一句话中“熟”的意思是</a:t>
            </a:r>
            <a:r>
              <a:rPr lang="zh-CN" altLang="zh-CN" sz="1800" dirty="0">
                <a:solidFill>
                  <a:srgbClr val="C00000"/>
                </a:solidFill>
                <a:cs typeface="+mn-ea"/>
                <a:sym typeface="+mn-lt"/>
              </a:rPr>
              <a:t>“</a:t>
            </a:r>
            <a:r>
              <a:rPr lang="zh-CN" altLang="en-US" sz="1800" dirty="0">
                <a:solidFill>
                  <a:srgbClr val="C00000"/>
                </a:solidFill>
                <a:cs typeface="+mn-ea"/>
                <a:sym typeface="+mn-lt"/>
              </a:rPr>
              <a:t>食物烧煮到可以食用的程度</a:t>
            </a:r>
            <a:r>
              <a:rPr lang="zh-CN" altLang="zh-CN" sz="1800" dirty="0">
                <a:solidFill>
                  <a:srgbClr val="C00000"/>
                </a:solidFill>
                <a:cs typeface="+mn-ea"/>
                <a:sym typeface="+mn-lt"/>
              </a:rPr>
              <a:t>”，</a:t>
            </a:r>
            <a:endParaRPr lang="zh-CN" altLang="zh-CN" sz="18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zh-CN" sz="1800" dirty="0">
                <a:solidFill>
                  <a:prstClr val="black"/>
                </a:solidFill>
                <a:cs typeface="+mn-ea"/>
                <a:sym typeface="+mn-lt"/>
              </a:rPr>
              <a:t>第二句话中“熟”的意思是“</a:t>
            </a:r>
            <a:r>
              <a:rPr lang="zh-CN" altLang="zh-CN" sz="1800" dirty="0">
                <a:solidFill>
                  <a:srgbClr val="C00000"/>
                </a:solidFill>
                <a:cs typeface="+mn-ea"/>
                <a:sym typeface="+mn-lt"/>
              </a:rPr>
              <a:t>因常接触弹琴，而知道得清楚。</a:t>
            </a:r>
            <a:r>
              <a:rPr lang="zh-CN" altLang="zh-CN" sz="1800" dirty="0">
                <a:solidFill>
                  <a:prstClr val="black"/>
                </a:solidFill>
                <a:cs typeface="+mn-ea"/>
                <a:sym typeface="+mn-lt"/>
              </a:rPr>
              <a:t>”</a:t>
            </a:r>
            <a:endParaRPr lang="zh-CN" altLang="zh-CN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词句段运用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58720" y="1632866"/>
            <a:ext cx="4820663" cy="769586"/>
          </a:xfrm>
          <a:prstGeom prst="rect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35" tIns="25718" rIns="51435" bIns="25718" rtlCol="0" anchor="ctr"/>
          <a:lstStyle/>
          <a:p>
            <a:pPr algn="ctr">
              <a:lnSpc>
                <a:spcPct val="150000"/>
              </a:lnSpc>
              <a:defRPr/>
            </a:pPr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33897" y="1225483"/>
            <a:ext cx="2977469" cy="93160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51435" tIns="25718" rIns="51435" bIns="25718" rtlCol="0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sz="2000" dirty="0">
                <a:solidFill>
                  <a:prstClr val="black"/>
                </a:solidFill>
                <a:cs typeface="+mn-ea"/>
                <a:sym typeface="+mn-lt"/>
              </a:rPr>
              <a:t>我很喜欢苹果的味道。</a:t>
            </a:r>
            <a:endParaRPr lang="en-US" altLang="zh-CN" sz="20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000" dirty="0">
                <a:solidFill>
                  <a:prstClr val="black"/>
                </a:solidFill>
                <a:cs typeface="+mn-ea"/>
                <a:sym typeface="+mn-lt"/>
              </a:rPr>
              <a:t>这本书越看越有味道。</a:t>
            </a:r>
            <a:endParaRPr lang="zh-CN" altLang="en-US" sz="20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横卷形 1"/>
          <p:cNvSpPr/>
          <p:nvPr/>
        </p:nvSpPr>
        <p:spPr>
          <a:xfrm>
            <a:off x="799624" y="2614612"/>
            <a:ext cx="7764304" cy="1710690"/>
          </a:xfrm>
          <a:prstGeom prst="horizontalScroll">
            <a:avLst/>
          </a:prstGeom>
          <a:noFill/>
          <a:ln w="57150">
            <a:solidFill>
              <a:srgbClr val="FFD580"/>
            </a:solidFill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5">
                        <a:lumMod val="110000"/>
                        <a:satMod val="105000"/>
                        <a:tint val="67000"/>
                      </a:schemeClr>
                    </a:gs>
                    <a:gs pos="50000">
                      <a:schemeClr val="accent5">
                        <a:lumMod val="105000"/>
                        <a:satMod val="103000"/>
                        <a:tint val="73000"/>
                      </a:schemeClr>
                    </a:gs>
                    <a:gs pos="100000">
                      <a:schemeClr val="accent5">
                        <a:lumMod val="105000"/>
                        <a:satMod val="109000"/>
                        <a:tint val="81000"/>
                      </a:schemeClr>
                    </a:gs>
                  </a:gsLst>
                  <a:lin ang="5400000" scaled="0"/>
                </a:gradFill>
              </a14:hiddenFill>
            </a:ext>
          </a:ex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51435" tIns="25718" rIns="51435" bIns="25718" rtlCol="0" anchor="ctr"/>
          <a:lstStyle/>
          <a:p>
            <a:pPr>
              <a:lnSpc>
                <a:spcPct val="150000"/>
              </a:lnSpc>
              <a:defRPr/>
            </a:pPr>
            <a:r>
              <a:rPr lang="zh-CN" altLang="zh-CN" sz="1800" dirty="0">
                <a:solidFill>
                  <a:prstClr val="black"/>
                </a:solidFill>
                <a:cs typeface="+mn-ea"/>
                <a:sym typeface="+mn-lt"/>
              </a:rPr>
              <a:t>第一句话中“味道”的意思是“</a:t>
            </a:r>
            <a:r>
              <a:rPr lang="zh-CN" altLang="zh-CN" sz="1800" dirty="0">
                <a:solidFill>
                  <a:srgbClr val="C00000"/>
                </a:solidFill>
                <a:cs typeface="+mn-ea"/>
                <a:sym typeface="+mn-lt"/>
              </a:rPr>
              <a:t>舌头接触苹果时所得到的感觉。</a:t>
            </a:r>
            <a:r>
              <a:rPr lang="zh-CN" altLang="zh-CN" sz="1800" dirty="0">
                <a:solidFill>
                  <a:prstClr val="black"/>
                </a:solidFill>
                <a:cs typeface="+mn-ea"/>
                <a:sym typeface="+mn-lt"/>
              </a:rPr>
              <a:t>”，</a:t>
            </a:r>
            <a:endParaRPr lang="zh-CN" altLang="zh-CN" sz="18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zh-CN" sz="1800" dirty="0">
                <a:solidFill>
                  <a:prstClr val="black"/>
                </a:solidFill>
                <a:cs typeface="+mn-ea"/>
                <a:sym typeface="+mn-lt"/>
              </a:rPr>
              <a:t>第二句话中“味道”的意思是“</a:t>
            </a:r>
            <a:r>
              <a:rPr lang="zh-CN" altLang="zh-CN" sz="1800" u="sng" dirty="0">
                <a:solidFill>
                  <a:prstClr val="black"/>
                </a:solidFill>
                <a:cs typeface="+mn-ea"/>
                <a:sym typeface="+mn-lt"/>
              </a:rPr>
              <a:t>比喻在台上表演的感受、情趣、意味。</a:t>
            </a:r>
            <a:r>
              <a:rPr lang="zh-CN" altLang="zh-CN" sz="1800" dirty="0">
                <a:solidFill>
                  <a:prstClr val="black"/>
                </a:solidFill>
                <a:cs typeface="+mn-ea"/>
                <a:sym typeface="+mn-lt"/>
              </a:rPr>
              <a:t>”</a:t>
            </a:r>
            <a:endParaRPr lang="zh-CN" altLang="zh-CN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" name="TextBox 9"/>
          <p:cNvSpPr txBox="1"/>
          <p:nvPr/>
        </p:nvSpPr>
        <p:spPr>
          <a:xfrm>
            <a:off x="4330065" y="1421130"/>
            <a:ext cx="798195" cy="1206100"/>
          </a:xfrm>
          <a:prstGeom prst="rect">
            <a:avLst/>
          </a:prstGeom>
          <a:noFill/>
        </p:spPr>
        <p:txBody>
          <a:bodyPr wrap="square" lIns="51435" tIns="25718" rIns="51435" bIns="25718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5000" dirty="0">
                <a:solidFill>
                  <a:srgbClr val="FF0000"/>
                </a:solidFill>
                <a:cs typeface="+mn-ea"/>
                <a:sym typeface="+mn-lt"/>
              </a:rPr>
              <a:t>· ·</a:t>
            </a:r>
            <a:endParaRPr lang="en-US" altLang="zh-CN" sz="5000" dirty="0">
              <a:solidFill>
                <a:srgbClr val="FF000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词句段运用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105501" y="3825717"/>
            <a:ext cx="5983605" cy="485315"/>
          </a:xfrm>
          <a:prstGeom prst="roundRect">
            <a:avLst>
              <a:gd name="adj" fmla="val 50000"/>
            </a:avLst>
          </a:prstGeom>
          <a:noFill/>
          <a:ln w="38100">
            <a:solidFill>
              <a:schemeClr val="accent4">
                <a:lumMod val="75000"/>
              </a:schemeClr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800">
                <a:solidFill>
                  <a:srgbClr val="C00000"/>
                </a:solidFill>
                <a:cs typeface="+mn-ea"/>
                <a:sym typeface="+mn-lt"/>
              </a:rPr>
              <a:t>他们高兴极了</a:t>
            </a:r>
            <a:r>
              <a:rPr lang="zh-CN" altLang="en-US" sz="1800">
                <a:solidFill>
                  <a:prstClr val="black"/>
                </a:solidFill>
                <a:cs typeface="+mn-ea"/>
                <a:sym typeface="+mn-lt"/>
              </a:rPr>
              <a:t>，唱了一首又一首的歌，还围在一起跳舞。</a:t>
            </a:r>
            <a:endParaRPr lang="zh-CN" altLang="en-US" sz="180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821657" y="1327309"/>
            <a:ext cx="6118384" cy="1137761"/>
            <a:chOff x="2057" y="3263"/>
            <a:chExt cx="12847" cy="2798"/>
          </a:xfrm>
        </p:grpSpPr>
        <p:sp>
          <p:nvSpPr>
            <p:cNvPr id="11" name="文本框 10"/>
            <p:cNvSpPr txBox="1"/>
            <p:nvPr/>
          </p:nvSpPr>
          <p:spPr>
            <a:xfrm>
              <a:off x="4135" y="3846"/>
              <a:ext cx="8688" cy="1759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1800">
                  <a:solidFill>
                    <a:prstClr val="black"/>
                  </a:solidFill>
                  <a:cs typeface="+mn-ea"/>
                  <a:sym typeface="+mn-lt"/>
                </a:rPr>
                <a:t>我的表弟小沙天生胆小，他怕鬼，怕喝中药，怕做噩梦，还怕剃头。</a:t>
              </a:r>
              <a:endParaRPr lang="zh-CN" altLang="en-US" sz="18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pic>
          <p:nvPicPr>
            <p:cNvPr id="12" name="图片 11" descr="图片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057" y="3263"/>
              <a:ext cx="12847" cy="2798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2942" y="3546"/>
              <a:ext cx="11073" cy="21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4">
                      <a:lumMod val="75000"/>
                    </a:schemeClr>
                  </a:solidFill>
                </a14:hiddenFill>
              </a:ext>
            </a:extLst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en-US" altLang="zh-CN" sz="2100" dirty="0">
                  <a:solidFill>
                    <a:prstClr val="black"/>
                  </a:solidFill>
                  <a:cs typeface="+mn-ea"/>
                  <a:sym typeface="+mn-lt"/>
                </a:rPr>
                <a:t>      </a:t>
              </a:r>
              <a:r>
                <a:rPr lang="zh-CN" altLang="en-US" sz="2100" dirty="0">
                  <a:solidFill>
                    <a:prstClr val="black"/>
                  </a:solidFill>
                  <a:cs typeface="+mn-ea"/>
                  <a:sym typeface="+mn-lt"/>
                </a:rPr>
                <a:t>下面的例句是围绕一个意思来写的。读一读，再选一个开头照样子写一写。</a:t>
              </a:r>
              <a:endParaRPr lang="zh-CN" altLang="en-US" sz="21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902619" y="2804161"/>
            <a:ext cx="6927056" cy="536317"/>
          </a:xfrm>
          <a:prstGeom prst="roundRect">
            <a:avLst/>
          </a:prstGeom>
          <a:noFill/>
          <a:ln w="38100">
            <a:solidFill>
              <a:schemeClr val="accent4">
                <a:lumMod val="75000"/>
              </a:schemeClr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800">
                <a:solidFill>
                  <a:srgbClr val="C00000"/>
                </a:solidFill>
                <a:cs typeface="+mn-ea"/>
                <a:sym typeface="+mn-lt"/>
              </a:rPr>
              <a:t>我的表弟小沙天生胆小</a:t>
            </a:r>
            <a:r>
              <a:rPr lang="zh-CN" altLang="en-US" sz="1800">
                <a:solidFill>
                  <a:prstClr val="black"/>
                </a:solidFill>
                <a:cs typeface="+mn-ea"/>
                <a:sym typeface="+mn-lt"/>
              </a:rPr>
              <a:t>，他怕鬼，怕喝中药。怕做噩梦，还怕剃头。</a:t>
            </a:r>
            <a:endParaRPr lang="zh-CN" altLang="en-US" sz="180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5251" y="1967882"/>
            <a:ext cx="1714500" cy="234315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词句段运用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238251" y="1301591"/>
            <a:ext cx="6805136" cy="1670834"/>
          </a:xfrm>
          <a:prstGeom prst="cube">
            <a:avLst>
              <a:gd name="adj" fmla="val 9183"/>
            </a:avLst>
          </a:prstGeom>
          <a:solidFill>
            <a:srgbClr val="FBD0DB"/>
          </a:solidFill>
          <a:ln w="9525">
            <a:solidFill>
              <a:srgbClr val="45D1FF"/>
            </a:solidFill>
          </a:ln>
        </p:spPr>
        <p:txBody>
          <a:bodyPr wrap="square" lIns="68580" tIns="34290" rIns="68580" bIns="34290">
            <a:spAutoFit/>
          </a:bodyPr>
          <a:lstStyle/>
          <a:p>
            <a:pPr indent="228600"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仿照上面的文段，写一段话，围绕一个意思去写。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  <a:p>
            <a:pPr indent="228600"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◇小丽多才多艺</a:t>
            </a: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……</a:t>
            </a:r>
            <a:endParaRPr lang="en-US" altLang="zh-CN" sz="2100" dirty="0">
              <a:solidFill>
                <a:prstClr val="black"/>
              </a:solidFill>
              <a:cs typeface="+mn-ea"/>
              <a:sym typeface="+mn-lt"/>
            </a:endParaRPr>
          </a:p>
          <a:p>
            <a:pPr indent="228600"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◇雨下得真大</a:t>
            </a: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……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41071" y="3447098"/>
            <a:ext cx="6814661" cy="7894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800">
                <a:solidFill>
                  <a:prstClr val="black"/>
                </a:solidFill>
                <a:cs typeface="+mn-ea"/>
                <a:sym typeface="+mn-lt"/>
              </a:rPr>
              <a:t>老师指导：</a:t>
            </a:r>
            <a:r>
              <a:rPr lang="zh-CN" altLang="en-US" sz="1800">
                <a:solidFill>
                  <a:srgbClr val="C00000"/>
                </a:solidFill>
                <a:cs typeface="+mn-ea"/>
                <a:sym typeface="+mn-lt"/>
              </a:rPr>
              <a:t>这道题是训练我们围绕重点句来进行描述。这个重点句讲明了一个主要的意思，后面所有的内容都是围绕这个意思来写的。</a:t>
            </a:r>
            <a:endParaRPr lang="zh-CN" altLang="en-US" sz="1800">
              <a:solidFill>
                <a:srgbClr val="C0000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词句段运用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4620" y="1273969"/>
            <a:ext cx="7614761" cy="297703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srgbClr val="C00000"/>
                </a:solidFill>
                <a:cs typeface="+mn-ea"/>
                <a:sym typeface="+mn-lt"/>
              </a:rPr>
              <a:t>示例：</a:t>
            </a:r>
            <a:endParaRPr lang="zh-CN" altLang="en-US" sz="2100" dirty="0">
              <a:solidFill>
                <a:srgbClr val="C00000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srgbClr val="C00000"/>
                </a:solidFill>
                <a:cs typeface="+mn-ea"/>
                <a:sym typeface="+mn-lt"/>
              </a:rPr>
              <a:t>     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小丽多才多艺，不但能歌善舞，还会弹钢琴，毛笔字也写得特别好。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    雨下得真大！豆大的雨点密密地倾泻而下，砸在屋顶上和窗户上，噼噼啪啪的响成一片。往窗外望去，树啊，房子啊，都看不清了。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日积月累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59099" y="1091770"/>
            <a:ext cx="5833538" cy="1990249"/>
          </a:xfrm>
          <a:prstGeom prst="rect">
            <a:avLst/>
          </a:prstGeom>
        </p:spPr>
        <p:txBody>
          <a:bodyPr wrap="square" lIns="51435" tIns="25718" rIns="51435" bIns="25718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100" kern="0" dirty="0">
                <a:solidFill>
                  <a:srgbClr val="C00000"/>
                </a:solidFill>
                <a:cs typeface="+mn-ea"/>
                <a:sym typeface="+mn-lt"/>
              </a:rPr>
              <a:t>◎</a:t>
            </a:r>
            <a:r>
              <a:rPr lang="zh-CN" altLang="zh-CN" sz="2100" dirty="0">
                <a:solidFill>
                  <a:prstClr val="black"/>
                </a:solidFill>
                <a:cs typeface="+mn-ea"/>
                <a:sym typeface="+mn-lt"/>
              </a:rPr>
              <a:t>见善则迁，有过则改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。  </a:t>
            </a: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——《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周易</a:t>
            </a: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》</a:t>
            </a:r>
            <a:endParaRPr lang="en-US" altLang="zh-CN" sz="21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100" kern="0" dirty="0">
                <a:solidFill>
                  <a:srgbClr val="C00000"/>
                </a:solidFill>
                <a:cs typeface="+mn-ea"/>
                <a:sym typeface="+mn-lt"/>
              </a:rPr>
              <a:t>◎</a:t>
            </a:r>
            <a:r>
              <a:rPr lang="zh-CN" altLang="zh-CN" sz="2100" dirty="0">
                <a:solidFill>
                  <a:prstClr val="black"/>
                </a:solidFill>
                <a:cs typeface="+mn-ea"/>
                <a:sym typeface="+mn-lt"/>
              </a:rPr>
              <a:t>过而不改，是谓过矣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。  </a:t>
            </a: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——《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论语</a:t>
            </a: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》</a:t>
            </a:r>
            <a:endParaRPr lang="en-US" altLang="zh-CN" sz="21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100" kern="0" dirty="0">
                <a:solidFill>
                  <a:srgbClr val="C00000"/>
                </a:solidFill>
                <a:cs typeface="+mn-ea"/>
                <a:sym typeface="+mn-lt"/>
              </a:rPr>
              <a:t>◎</a:t>
            </a:r>
            <a:r>
              <a:rPr lang="zh-CN" altLang="zh-CN" sz="2100" dirty="0">
                <a:solidFill>
                  <a:prstClr val="black"/>
                </a:solidFill>
                <a:cs typeface="+mn-ea"/>
                <a:sym typeface="+mn-lt"/>
              </a:rPr>
              <a:t>人谁无过？过而能改，善莫大焉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。</a:t>
            </a: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 ——《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左传</a:t>
            </a: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》</a:t>
            </a:r>
            <a:endParaRPr lang="en-US" altLang="zh-CN" sz="21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100" b="1" kern="0" dirty="0">
                <a:solidFill>
                  <a:srgbClr val="C00000"/>
                </a:solidFill>
                <a:cs typeface="+mn-ea"/>
                <a:sym typeface="+mn-lt"/>
              </a:rPr>
              <a:t>◎</a:t>
            </a:r>
            <a:r>
              <a:rPr lang="zh-CN" altLang="zh-CN" sz="2100" dirty="0">
                <a:solidFill>
                  <a:prstClr val="black"/>
                </a:solidFill>
                <a:cs typeface="+mn-ea"/>
                <a:sym typeface="+mn-lt"/>
              </a:rPr>
              <a:t>改过不吝，从善如流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。  </a:t>
            </a: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——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苏轼</a:t>
            </a:r>
            <a:endParaRPr lang="zh-CN" altLang="zh-CN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140267" y="3572830"/>
            <a:ext cx="3338513" cy="563880"/>
            <a:chOff x="3372" y="8122"/>
            <a:chExt cx="7010" cy="1184"/>
          </a:xfrm>
        </p:grpSpPr>
        <p:pic>
          <p:nvPicPr>
            <p:cNvPr id="5" name="图片 4" descr="120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372" y="8122"/>
              <a:ext cx="7010" cy="1184"/>
            </a:xfrm>
            <a:prstGeom prst="rect">
              <a:avLst/>
            </a:prstGeom>
          </p:spPr>
        </p:pic>
        <p:sp>
          <p:nvSpPr>
            <p:cNvPr id="7" name="TextBox 2"/>
            <p:cNvSpPr txBox="1"/>
            <p:nvPr/>
          </p:nvSpPr>
          <p:spPr>
            <a:xfrm>
              <a:off x="4067" y="8407"/>
              <a:ext cx="5960" cy="824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>
                <a:defRPr/>
              </a:pPr>
              <a:r>
                <a:rPr lang="zh-CN" altLang="en-US" sz="2100" dirty="0">
                  <a:solidFill>
                    <a:prstClr val="white"/>
                  </a:solidFill>
                  <a:cs typeface="+mn-ea"/>
                  <a:sym typeface="+mn-lt"/>
                </a:rPr>
                <a:t>关于有错就改的名言！</a:t>
              </a:r>
              <a:endParaRPr lang="zh-CN" altLang="en-US" sz="21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日积月累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052513" y="3196805"/>
            <a:ext cx="7042309" cy="643199"/>
            <a:chOff x="2559" y="5459"/>
            <a:chExt cx="14787" cy="931"/>
          </a:xfrm>
        </p:grpSpPr>
        <p:pic>
          <p:nvPicPr>
            <p:cNvPr id="9" name="图片 8" descr="图片1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559" y="5459"/>
              <a:ext cx="14679" cy="931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135" y="5459"/>
              <a:ext cx="14211" cy="83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sz="2100" dirty="0" err="1">
                  <a:solidFill>
                    <a:srgbClr val="C00000"/>
                  </a:solidFill>
                  <a:cs typeface="+mn-ea"/>
                  <a:sym typeface="+mn-lt"/>
                </a:rPr>
                <a:t>译文：</a:t>
              </a:r>
              <a:r>
                <a:rPr sz="2100" dirty="0" err="1">
                  <a:solidFill>
                    <a:prstClr val="black"/>
                  </a:solidFill>
                  <a:cs typeface="+mn-ea"/>
                  <a:sym typeface="+mn-lt"/>
                </a:rPr>
                <a:t>见到好的要学习改进，有了错误要及时改正</a:t>
              </a:r>
              <a:r>
                <a:rPr sz="2100" dirty="0">
                  <a:solidFill>
                    <a:prstClr val="black"/>
                  </a:solidFill>
                  <a:cs typeface="+mn-ea"/>
                  <a:sym typeface="+mn-lt"/>
                </a:rPr>
                <a:t>。</a:t>
              </a:r>
              <a:endParaRPr sz="21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2234089" y="1678781"/>
            <a:ext cx="5914119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◎见善则迁，有过则改（</a:t>
            </a:r>
            <a:r>
              <a:rPr lang="en-US" altLang="zh-CN" sz="2100" dirty="0" err="1">
                <a:solidFill>
                  <a:prstClr val="black"/>
                </a:solidFill>
                <a:cs typeface="+mn-ea"/>
                <a:sym typeface="+mn-lt"/>
              </a:rPr>
              <a:t>ɡǎi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）。   </a:t>
            </a: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——《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周易</a:t>
            </a: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》 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12" name="图片 11" descr="图片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326833" y="1383506"/>
            <a:ext cx="907256" cy="776288"/>
          </a:xfrm>
          <a:prstGeom prst="rect">
            <a:avLst/>
          </a:prstGeom>
        </p:spPr>
      </p:pic>
      <p:cxnSp>
        <p:nvCxnSpPr>
          <p:cNvPr id="13" name="直接连接符 12"/>
          <p:cNvCxnSpPr/>
          <p:nvPr/>
        </p:nvCxnSpPr>
        <p:spPr>
          <a:xfrm flipV="1">
            <a:off x="2271713" y="2109311"/>
            <a:ext cx="1723549" cy="28575"/>
          </a:xfrm>
          <a:prstGeom prst="line">
            <a:avLst/>
          </a:prstGeom>
          <a:ln w="4127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日积月累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71563" y="3129915"/>
            <a:ext cx="6990874" cy="1100207"/>
            <a:chOff x="2559" y="5459"/>
            <a:chExt cx="14679" cy="931"/>
          </a:xfrm>
        </p:grpSpPr>
        <p:pic>
          <p:nvPicPr>
            <p:cNvPr id="4" name="图片 3" descr="图片1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559" y="5459"/>
              <a:ext cx="14679" cy="931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3258" y="5485"/>
              <a:ext cx="12679" cy="89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sz="2100">
                  <a:solidFill>
                    <a:srgbClr val="C00000"/>
                  </a:solidFill>
                  <a:cs typeface="+mn-ea"/>
                  <a:sym typeface="+mn-lt"/>
                </a:rPr>
                <a:t>译文：</a:t>
              </a:r>
              <a:r>
                <a:rPr sz="2100">
                  <a:solidFill>
                    <a:prstClr val="black"/>
                  </a:solidFill>
                  <a:cs typeface="+mn-ea"/>
                  <a:sym typeface="+mn-lt"/>
                </a:rPr>
                <a:t>哪一个人没有过错呢？犯了错误能够改正，没有比这更好的了。</a:t>
              </a:r>
              <a:endParaRPr sz="21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253139" y="1612107"/>
            <a:ext cx="5353870" cy="71558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>
                <a:solidFill>
                  <a:prstClr val="black"/>
                </a:solidFill>
                <a:cs typeface="+mn-ea"/>
                <a:sym typeface="+mn-lt"/>
              </a:rPr>
              <a:t>人谁无过，过而能改，善莫大焉（</a:t>
            </a:r>
            <a:r>
              <a:rPr lang="en-US" altLang="zh-CN" sz="2100">
                <a:solidFill>
                  <a:prstClr val="black"/>
                </a:solidFill>
                <a:cs typeface="+mn-ea"/>
                <a:sym typeface="+mn-lt"/>
              </a:rPr>
              <a:t>yān</a:t>
            </a:r>
            <a:r>
              <a:rPr lang="zh-CN" altLang="en-US" sz="2100">
                <a:solidFill>
                  <a:prstClr val="black"/>
                </a:solidFill>
                <a:cs typeface="+mn-ea"/>
                <a:sym typeface="+mn-lt"/>
              </a:rPr>
              <a:t>）。   </a:t>
            </a:r>
            <a:endParaRPr lang="zh-CN" altLang="en-US" sz="210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defRPr/>
            </a:pPr>
            <a:r>
              <a:rPr lang="zh-CN" altLang="en-US" sz="2100">
                <a:solidFill>
                  <a:prstClr val="black"/>
                </a:solidFill>
                <a:cs typeface="+mn-ea"/>
                <a:sym typeface="+mn-lt"/>
              </a:rPr>
              <a:t>                               </a:t>
            </a:r>
            <a:r>
              <a:rPr lang="en-US" altLang="zh-CN" sz="2100">
                <a:solidFill>
                  <a:prstClr val="black"/>
                </a:solidFill>
                <a:cs typeface="+mn-ea"/>
                <a:sym typeface="+mn-lt"/>
              </a:rPr>
              <a:t>——《</a:t>
            </a:r>
            <a:r>
              <a:rPr lang="zh-CN" altLang="en-US" sz="2100">
                <a:solidFill>
                  <a:prstClr val="black"/>
                </a:solidFill>
                <a:cs typeface="+mn-ea"/>
                <a:sym typeface="+mn-lt"/>
              </a:rPr>
              <a:t>左传</a:t>
            </a:r>
            <a:r>
              <a:rPr lang="en-US" altLang="zh-CN" sz="2100">
                <a:solidFill>
                  <a:prstClr val="black"/>
                </a:solidFill>
                <a:cs typeface="+mn-ea"/>
                <a:sym typeface="+mn-lt"/>
              </a:rPr>
              <a:t>》 </a:t>
            </a:r>
            <a:endParaRPr lang="zh-CN" altLang="en-US" sz="210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8" name="图片 7" descr="图片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345883" y="1316831"/>
            <a:ext cx="907256" cy="776288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 flipV="1">
            <a:off x="2290763" y="2042636"/>
            <a:ext cx="1723549" cy="28575"/>
          </a:xfrm>
          <a:prstGeom prst="line">
            <a:avLst/>
          </a:prstGeom>
          <a:ln w="4127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课文导读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69934" y="3685222"/>
            <a:ext cx="6404134" cy="5539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100" dirty="0">
                <a:solidFill>
                  <a:prstClr val="black"/>
                </a:solidFill>
                <a:cs typeface="+mn-ea"/>
                <a:sym typeface="+mn-lt"/>
              </a:rPr>
              <a:t>       </a:t>
            </a:r>
            <a:r>
              <a:rPr lang="zh-CN" altLang="en-US" sz="2100" dirty="0">
                <a:solidFill>
                  <a:prstClr val="black">
                    <a:lumMod val="50000"/>
                  </a:prstClr>
                </a:solidFill>
                <a:cs typeface="+mn-ea"/>
                <a:sym typeface="+mn-lt"/>
              </a:rPr>
              <a:t>同学们，今天我们学习“语文园地”的内容。</a:t>
            </a:r>
            <a:endParaRPr lang="zh-CN" altLang="en-US" sz="2100" dirty="0">
              <a:solidFill>
                <a:prstClr val="black">
                  <a:lumMod val="50000"/>
                </a:prstClr>
              </a:solidFill>
              <a:cs typeface="+mn-ea"/>
              <a:sym typeface="+mn-lt"/>
            </a:endParaRPr>
          </a:p>
        </p:txBody>
      </p:sp>
      <p:pic>
        <p:nvPicPr>
          <p:cNvPr id="4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82805" y="1255548"/>
            <a:ext cx="5562600" cy="210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课堂小结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25566" y="1895475"/>
            <a:ext cx="5949315" cy="191541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accent1"/>
            </a:solidFill>
            <a:prstDash val="lgDashDotDot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800" dirty="0">
                <a:solidFill>
                  <a:srgbClr val="000000"/>
                </a:solidFill>
                <a:cs typeface="+mn-ea"/>
                <a:sym typeface="+mn-lt"/>
              </a:rPr>
              <a:t>       </a:t>
            </a:r>
            <a:r>
              <a:rPr lang="zh-CN" altLang="en-US" sz="1800" dirty="0">
                <a:solidFill>
                  <a:srgbClr val="000000"/>
                </a:solidFill>
                <a:cs typeface="+mn-ea"/>
                <a:sym typeface="+mn-lt"/>
              </a:rPr>
              <a:t>通过本节课的学习，我们交流关于理解句子的方法，学会在看图自主识字，学会根据语境理解词语，学会围绕一个中心写一段话，学会积累和理解关于知错就改的名人名言。</a:t>
            </a:r>
            <a:endParaRPr lang="zh-CN" altLang="en-US" sz="18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110" y="1474839"/>
            <a:ext cx="2684386" cy="3668661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课堂练习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矩形 17"/>
          <p:cNvSpPr/>
          <p:nvPr/>
        </p:nvSpPr>
        <p:spPr>
          <a:xfrm>
            <a:off x="774859" y="1370171"/>
            <a:ext cx="7004209" cy="200824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defTabSz="342900" eaLnBrk="1" hangingPunct="1">
              <a:lnSpc>
                <a:spcPct val="20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   1.给下列生字选择正确的读音。</a:t>
            </a:r>
            <a:endParaRPr lang="zh-CN" altLang="en-US" sz="21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  <a:p>
            <a:pPr defTabSz="342900" eaLnBrk="1" hangingPunct="1">
              <a:lnSpc>
                <a:spcPct val="20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旭(xù xǜ )      瞭(niào  liào)       巡逻(xún luó   xún nuó ) </a:t>
            </a:r>
            <a:endParaRPr lang="zh-CN" altLang="en-US" sz="21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  <a:p>
            <a:pPr defTabSz="342900" eaLnBrk="1" hangingPunct="1">
              <a:lnSpc>
                <a:spcPct val="20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缆(lǎn  nǎn)         屿(ǚ  yǔ)       锚( miáo  máo) </a:t>
            </a:r>
            <a:r>
              <a:rPr lang="zh-CN" altLang="en-US" sz="2100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　　　</a:t>
            </a:r>
            <a:endParaRPr lang="zh-CN" altLang="en-US" sz="2100" dirty="0">
              <a:solidFill>
                <a:srgbClr val="C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79195" y="2313623"/>
            <a:ext cx="286377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sz="2100" dirty="0">
                <a:solidFill>
                  <a:srgbClr val="C00000"/>
                </a:solidFill>
                <a:cs typeface="+mn-ea"/>
                <a:sym typeface="+mn-lt"/>
              </a:rPr>
              <a:t>√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64230" y="2313623"/>
            <a:ext cx="286377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sz="2100" dirty="0">
                <a:solidFill>
                  <a:srgbClr val="C00000"/>
                </a:solidFill>
                <a:cs typeface="+mn-ea"/>
                <a:sym typeface="+mn-lt"/>
              </a:rPr>
              <a:t>√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10651" y="2313623"/>
            <a:ext cx="286377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sz="2100" dirty="0">
                <a:solidFill>
                  <a:srgbClr val="C00000"/>
                </a:solidFill>
                <a:cs typeface="+mn-ea"/>
                <a:sym typeface="+mn-lt"/>
              </a:rPr>
              <a:t>√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79195" y="2972276"/>
            <a:ext cx="286377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sz="2100" dirty="0">
                <a:solidFill>
                  <a:srgbClr val="C00000"/>
                </a:solidFill>
                <a:cs typeface="+mn-ea"/>
                <a:sym typeface="+mn-lt"/>
              </a:rPr>
              <a:t>√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459004" y="2972276"/>
            <a:ext cx="286377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sz="2100" dirty="0">
                <a:solidFill>
                  <a:srgbClr val="C00000"/>
                </a:solidFill>
                <a:cs typeface="+mn-ea"/>
                <a:sym typeface="+mn-lt"/>
              </a:rPr>
              <a:t>√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534978" y="2705100"/>
            <a:ext cx="285976" cy="7155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sz="2100" dirty="0">
                <a:solidFill>
                  <a:srgbClr val="C00000"/>
                </a:solidFill>
                <a:cs typeface="+mn-ea"/>
                <a:sym typeface="+mn-lt"/>
              </a:rPr>
              <a:t>√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课堂练习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矩形 17"/>
          <p:cNvSpPr/>
          <p:nvPr/>
        </p:nvSpPr>
        <p:spPr>
          <a:xfrm>
            <a:off x="701993" y="1325642"/>
            <a:ext cx="7136130" cy="249221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defTabSz="342900" eaLnBrk="1" hangingPunct="1">
              <a:lnSpc>
                <a:spcPct val="150000"/>
              </a:lnSpc>
              <a:defRPr/>
            </a:pPr>
            <a:r>
              <a:rPr lang="en-US" altLang="zh-CN" sz="21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2.</a:t>
            </a:r>
            <a:r>
              <a:rPr lang="zh-CN" altLang="en-US" sz="21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给下列加点的词语，选择正确的解释。</a:t>
            </a:r>
            <a:endParaRPr lang="zh-CN" altLang="en-US" sz="21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  <a:p>
            <a:pPr defTabSz="342900" eaLnBrk="1" hangingPunct="1"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味道：①舌头接触东西时所得到的感觉。②气味。③比喻某种感受、情趣、意味。</a:t>
            </a:r>
            <a:endParaRPr lang="zh-CN" altLang="en-US" sz="21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  <a:p>
            <a:pPr defTabSz="342900" eaLnBrk="1" hangingPunct="1"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（1）我喜欢苹果的味道。        （    ）</a:t>
            </a:r>
            <a:endParaRPr lang="zh-CN" altLang="en-US" sz="21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  <a:p>
            <a:pPr defTabSz="342900" eaLnBrk="1" hangingPunct="1"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（2）我想尝尝在台上表演的味道。（    ）</a:t>
            </a:r>
            <a:endParaRPr lang="zh-CN" altLang="en-US" sz="21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153025" y="3370182"/>
            <a:ext cx="403860" cy="39147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sz="2100" dirty="0">
                <a:solidFill>
                  <a:srgbClr val="C00000"/>
                </a:solidFill>
                <a:cs typeface="+mn-ea"/>
                <a:sym typeface="+mn-lt"/>
              </a:rPr>
              <a:t>③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682490" y="2884407"/>
            <a:ext cx="403860" cy="39147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sz="2100" dirty="0">
                <a:solidFill>
                  <a:srgbClr val="C00000"/>
                </a:solidFill>
                <a:cs typeface="+mn-ea"/>
                <a:sym typeface="+mn-lt"/>
              </a:rPr>
              <a:t>①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家庭作业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71049" y="1534001"/>
            <a:ext cx="6774180" cy="103874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sz="2100" dirty="0">
                <a:solidFill>
                  <a:srgbClr val="000000"/>
                </a:solidFill>
                <a:cs typeface="+mn-ea"/>
                <a:sym typeface="+mn-lt"/>
              </a:rPr>
              <a:t>1.搜集关于海边军民的生活场景的知识，看谁知道得多。</a:t>
            </a:r>
            <a:endParaRPr sz="2100" dirty="0">
              <a:solidFill>
                <a:srgbClr val="000000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sz="2100" dirty="0">
                <a:solidFill>
                  <a:srgbClr val="000000"/>
                </a:solidFill>
                <a:cs typeface="+mn-ea"/>
                <a:sym typeface="+mn-lt"/>
              </a:rPr>
              <a:t>2.背诵《日积月累》，</a:t>
            </a:r>
            <a:r>
              <a:rPr sz="2100" dirty="0" err="1">
                <a:solidFill>
                  <a:srgbClr val="000000"/>
                </a:solidFill>
                <a:cs typeface="+mn-ea"/>
                <a:sym typeface="+mn-lt"/>
              </a:rPr>
              <a:t>并每句名言的大概意思</a:t>
            </a:r>
            <a:r>
              <a:rPr sz="2100" dirty="0" smtClean="0">
                <a:solidFill>
                  <a:srgbClr val="000000"/>
                </a:solidFill>
                <a:cs typeface="+mn-ea"/>
                <a:sym typeface="+mn-lt"/>
              </a:rPr>
              <a:t>。</a:t>
            </a:r>
            <a:r>
              <a:rPr lang="en-US" sz="2100" dirty="0" smtClean="0">
                <a:solidFill>
                  <a:srgbClr val="000000"/>
                </a:solidFill>
                <a:cs typeface="+mn-ea"/>
                <a:sym typeface="+mn-lt"/>
              </a:rPr>
              <a:t> </a:t>
            </a:r>
            <a:endParaRPr sz="21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pic>
        <p:nvPicPr>
          <p:cNvPr id="3" name="图片 2" descr="6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562725" y="2828041"/>
            <a:ext cx="992029" cy="1353503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交流平台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 rot="1020000">
            <a:off x="5234941" y="1470661"/>
            <a:ext cx="2894171" cy="690263"/>
          </a:xfrm>
          <a:prstGeom prst="snip2DiagRect">
            <a:avLst>
              <a:gd name="adj1" fmla="val 50000"/>
              <a:gd name="adj2" fmla="val 16667"/>
            </a:avLst>
          </a:prstGeom>
          <a:solidFill>
            <a:srgbClr val="00B0F0"/>
          </a:solidFill>
        </p:spPr>
        <p:txBody>
          <a:bodyPr wrap="square" lIns="68580" tIns="34290" rIns="68580" bIns="34290" rtlCol="0" anchor="t"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理解难懂词语的方法。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15440" y="2741295"/>
            <a:ext cx="5012162" cy="419683"/>
          </a:xfrm>
          <a:prstGeom prst="snip2DiagRect">
            <a:avLst/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理解词语的方法有联系上下文，在语境中理解。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97255" y="1956435"/>
            <a:ext cx="4554962" cy="419683"/>
          </a:xfrm>
          <a:prstGeom prst="snip2DiagRect">
            <a:avLst/>
          </a:prstGeom>
          <a:noFill/>
          <a:ln w="38100">
            <a:solidFill>
              <a:srgbClr val="00B0F0"/>
            </a:solidFill>
          </a:ln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理解词语的方法结合生活实际或经验理解。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145031" y="3484245"/>
            <a:ext cx="5717381" cy="1074375"/>
          </a:xfrm>
          <a:prstGeom prst="snip2DiagRect">
            <a:avLst/>
          </a:prstGeom>
          <a:noFill/>
          <a:ln w="38100"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00B0F0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实在没法理解的就可以查查字典、词典，或者上网查查资料，还可以向别人请教。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交流平台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80235" y="2066449"/>
            <a:ext cx="6033135" cy="7894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       </a:t>
            </a:r>
            <a:r>
              <a:rPr lang="zh-CN" altLang="en-US" sz="1800" dirty="0">
                <a:solidFill>
                  <a:srgbClr val="C00000"/>
                </a:solidFill>
                <a:cs typeface="+mn-ea"/>
                <a:sym typeface="+mn-lt"/>
              </a:rPr>
              <a:t>结合生活经验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，我理解了《剃头大师》里</a:t>
            </a: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“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这一会儿痛一会儿痒的，跟受刑一样</a:t>
            </a: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”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这句话，因为</a:t>
            </a:r>
            <a:r>
              <a:rPr lang="zh-CN" altLang="en-US" sz="1800" dirty="0">
                <a:solidFill>
                  <a:srgbClr val="C00000"/>
                </a:solidFill>
                <a:cs typeface="+mn-ea"/>
                <a:sym typeface="+mn-lt"/>
              </a:rPr>
              <a:t>我也有这样的经历。</a:t>
            </a:r>
            <a:endParaRPr lang="zh-CN" altLang="en-US" sz="18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11843" y="1145381"/>
            <a:ext cx="4436269" cy="603745"/>
          </a:xfrm>
          <a:prstGeom prst="flowChartTerminator">
            <a:avLst/>
          </a:prstGeom>
          <a:solidFill>
            <a:srgbClr val="FF6600"/>
          </a:solidFill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理解难懂的句子用到什么方法？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70371" y="3545681"/>
            <a:ext cx="5775960" cy="740628"/>
          </a:xfrm>
          <a:prstGeom prst="wedgeRoundRectCallout">
            <a:avLst>
              <a:gd name="adj1" fmla="val -32610"/>
              <a:gd name="adj2" fmla="val -69103"/>
              <a:gd name="adj3" fmla="val 16667"/>
            </a:avLst>
          </a:prstGeom>
          <a:noFill/>
          <a:ln w="38100">
            <a:solidFill>
              <a:srgbClr val="FF6600"/>
            </a:solidFill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1500">
                <a:solidFill>
                  <a:prstClr val="black"/>
                </a:solidFill>
                <a:cs typeface="+mn-ea"/>
                <a:sym typeface="+mn-lt"/>
              </a:rPr>
              <a:t>       </a:t>
            </a:r>
            <a:r>
              <a:rPr lang="zh-CN" altLang="en-US" sz="1500">
                <a:solidFill>
                  <a:prstClr val="black"/>
                </a:solidFill>
                <a:cs typeface="+mn-ea"/>
                <a:sym typeface="+mn-lt"/>
              </a:rPr>
              <a:t>理解难懂句子，运用“结合生活经验”的方法。</a:t>
            </a:r>
            <a:r>
              <a:rPr lang="zh-CN" altLang="en-US" sz="1500">
                <a:solidFill>
                  <a:srgbClr val="C00000"/>
                </a:solidFill>
                <a:cs typeface="+mn-ea"/>
                <a:sym typeface="+mn-lt"/>
              </a:rPr>
              <a:t>可以联系自己曾经的经验，谈谈和“我”相同的感受。</a:t>
            </a:r>
            <a:endParaRPr lang="zh-CN" altLang="en-US" sz="1500">
              <a:solidFill>
                <a:srgbClr val="C00000"/>
              </a:solidFill>
              <a:cs typeface="+mn-ea"/>
              <a:sym typeface="+mn-lt"/>
            </a:endParaRPr>
          </a:p>
        </p:txBody>
      </p:sp>
      <p:pic>
        <p:nvPicPr>
          <p:cNvPr id="7" name="图片 6" descr="6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751999" y="2786539"/>
            <a:ext cx="1026319" cy="1824514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交流平台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17784" y="1227190"/>
            <a:ext cx="6583204" cy="1239664"/>
          </a:xfrm>
          <a:prstGeom prst="snip2DiagRect">
            <a:avLst/>
          </a:prstGeom>
          <a:noFill/>
          <a:ln w="38100">
            <a:solidFill>
              <a:srgbClr val="FF6600"/>
            </a:solidFill>
            <a:prstDash val="dashDot"/>
          </a:ln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100">
                <a:solidFill>
                  <a:prstClr val="black"/>
                </a:solidFill>
                <a:cs typeface="+mn-ea"/>
                <a:sym typeface="+mn-lt"/>
              </a:rPr>
              <a:t>       </a:t>
            </a:r>
            <a:r>
              <a:rPr lang="zh-CN" altLang="en-US" sz="2100">
                <a:solidFill>
                  <a:prstClr val="black"/>
                </a:solidFill>
                <a:cs typeface="+mn-ea"/>
                <a:sym typeface="+mn-lt"/>
              </a:rPr>
              <a:t>联系上下文，我知道了</a:t>
            </a:r>
            <a:r>
              <a:rPr lang="en-US" altLang="zh-CN" sz="2100">
                <a:solidFill>
                  <a:prstClr val="black"/>
                </a:solidFill>
                <a:cs typeface="+mn-ea"/>
                <a:sym typeface="+mn-lt"/>
              </a:rPr>
              <a:t>“</a:t>
            </a:r>
            <a:r>
              <a:rPr lang="zh-CN" altLang="en-US" sz="2100">
                <a:solidFill>
                  <a:prstClr val="black"/>
                </a:solidFill>
                <a:cs typeface="+mn-ea"/>
                <a:sym typeface="+mn-lt"/>
              </a:rPr>
              <a:t>只见松林里一个个斗笠像蘑菇一样</a:t>
            </a:r>
            <a:r>
              <a:rPr lang="en-US" altLang="zh-CN" sz="2100">
                <a:solidFill>
                  <a:prstClr val="black"/>
                </a:solidFill>
                <a:cs typeface="+mn-ea"/>
                <a:sym typeface="+mn-lt"/>
              </a:rPr>
              <a:t>”</a:t>
            </a:r>
            <a:r>
              <a:rPr lang="zh-CN" altLang="en-US" sz="2100">
                <a:solidFill>
                  <a:prstClr val="black"/>
                </a:solidFill>
                <a:cs typeface="+mn-ea"/>
                <a:sym typeface="+mn-lt"/>
              </a:rPr>
              <a:t>，原来是在写小孩子们的样子。</a:t>
            </a:r>
            <a:endParaRPr lang="zh-CN" altLang="en-US" sz="21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5315" y="3121819"/>
            <a:ext cx="7493318" cy="90024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800">
                <a:solidFill>
                  <a:prstClr val="black"/>
                </a:solidFill>
                <a:cs typeface="+mn-ea"/>
                <a:sym typeface="+mn-lt"/>
              </a:rPr>
              <a:t>    </a:t>
            </a:r>
            <a:r>
              <a:rPr lang="en-US" altLang="zh-CN" sz="1800">
                <a:solidFill>
                  <a:srgbClr val="C00000"/>
                </a:solidFill>
                <a:cs typeface="+mn-ea"/>
                <a:sym typeface="+mn-lt"/>
              </a:rPr>
              <a:t>   </a:t>
            </a:r>
            <a:r>
              <a:rPr lang="zh-CN" altLang="en-US" sz="1800">
                <a:solidFill>
                  <a:srgbClr val="C00000"/>
                </a:solidFill>
                <a:cs typeface="+mn-ea"/>
                <a:sym typeface="+mn-lt"/>
              </a:rPr>
              <a:t>理解难懂句子，运用联系上文</a:t>
            </a:r>
            <a:r>
              <a:rPr lang="zh-CN" altLang="en-US" sz="1800">
                <a:solidFill>
                  <a:prstClr val="black"/>
                </a:solidFill>
                <a:cs typeface="+mn-ea"/>
                <a:sym typeface="+mn-lt"/>
              </a:rPr>
              <a:t>“是谁一声欢叫，把雨珠抖落”，是写小孩子采到蘑菇高兴地叫起来，因此，这里的“斗笠”是指“小孩子们”。</a:t>
            </a:r>
            <a:endParaRPr lang="zh-CN" altLang="en-US" sz="180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交流平台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810953" y="1113473"/>
            <a:ext cx="3842861" cy="3234690"/>
            <a:chOff x="7227" y="1967"/>
            <a:chExt cx="8069" cy="6792"/>
          </a:xfrm>
        </p:grpSpPr>
        <p:pic>
          <p:nvPicPr>
            <p:cNvPr id="5" name="图片 4" descr="图片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227" y="1967"/>
              <a:ext cx="8069" cy="6792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8329" y="2435"/>
              <a:ext cx="5871" cy="5461"/>
            </a:xfrm>
            <a:prstGeom prst="roundRect">
              <a:avLst>
                <a:gd name="adj" fmla="val 38648"/>
              </a:avLst>
            </a:prstGeom>
            <a:solidFill>
              <a:srgbClr val="CFAFE7"/>
            </a:solidFill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en-US" altLang="zh-CN" sz="2100" dirty="0">
                  <a:solidFill>
                    <a:prstClr val="black"/>
                  </a:solidFill>
                  <a:cs typeface="+mn-ea"/>
                  <a:sym typeface="+mn-lt"/>
                </a:rPr>
                <a:t>       </a:t>
              </a:r>
              <a:r>
                <a:rPr lang="zh-CN" altLang="en-US" sz="2100" dirty="0">
                  <a:solidFill>
                    <a:prstClr val="black"/>
                  </a:solidFill>
                  <a:cs typeface="+mn-ea"/>
                  <a:sym typeface="+mn-lt"/>
                </a:rPr>
                <a:t>理解难懂的句子，还可以查查资料，或者向别人请教。</a:t>
              </a:r>
              <a:endParaRPr lang="zh-CN" altLang="en-US" sz="21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956908" y="1909917"/>
            <a:ext cx="2110497" cy="2884346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交流平台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47374" y="1288257"/>
            <a:ext cx="3693319" cy="2424946"/>
          </a:xfrm>
          <a:prstGeom prst="plaque">
            <a:avLst>
              <a:gd name="adj" fmla="val 50000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>
                <a:solidFill>
                  <a:prstClr val="black"/>
                </a:solidFill>
                <a:cs typeface="+mn-ea"/>
                <a:sym typeface="+mn-lt"/>
              </a:rPr>
              <a:t>理解难懂的句子的方法：</a:t>
            </a:r>
            <a:endParaRPr lang="zh-CN" altLang="en-US" sz="21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77290" y="2718435"/>
            <a:ext cx="1585555" cy="510064"/>
          </a:xfrm>
          <a:prstGeom prst="plaque">
            <a:avLst/>
          </a:prstGeom>
          <a:noFill/>
          <a:ln w="57150"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>
                <a:solidFill>
                  <a:prstClr val="black"/>
                </a:solidFill>
                <a:cs typeface="+mn-ea"/>
                <a:sym typeface="+mn-lt"/>
              </a:rPr>
              <a:t>联系上下文</a:t>
            </a:r>
            <a:endParaRPr lang="zh-CN" altLang="en-US" sz="21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475923" y="2718435"/>
            <a:ext cx="1873091" cy="510064"/>
          </a:xfrm>
          <a:prstGeom prst="plaque">
            <a:avLst/>
          </a:prstGeom>
          <a:noFill/>
          <a:ln w="57150"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>
                <a:solidFill>
                  <a:prstClr val="black"/>
                </a:solidFill>
                <a:cs typeface="+mn-ea"/>
                <a:sym typeface="+mn-lt"/>
              </a:rPr>
              <a:t>结合生活经验</a:t>
            </a:r>
            <a:endParaRPr lang="zh-CN" altLang="en-US" sz="21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419827" y="3811905"/>
            <a:ext cx="2661359" cy="510064"/>
          </a:xfrm>
          <a:prstGeom prst="plaque">
            <a:avLst/>
          </a:prstGeom>
          <a:noFill/>
          <a:ln w="57150"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>
                <a:solidFill>
                  <a:prstClr val="black"/>
                </a:solidFill>
                <a:cs typeface="+mn-ea"/>
                <a:sym typeface="+mn-lt"/>
              </a:rPr>
              <a:t>查找资料、询问他人</a:t>
            </a:r>
            <a:endParaRPr lang="zh-CN" altLang="en-US" sz="210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595631" y="317898"/>
            <a:ext cx="2661359" cy="177424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交流平台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TextBox 1"/>
          <p:cNvSpPr txBox="1">
            <a:spLocks noChangeArrowheads="1"/>
          </p:cNvSpPr>
          <p:nvPr/>
        </p:nvSpPr>
        <p:spPr bwMode="auto">
          <a:xfrm>
            <a:off x="2280286" y="1348264"/>
            <a:ext cx="4822031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sz="2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读一读，说说你看到的画面。</a:t>
            </a:r>
            <a:endParaRPr lang="zh-CN" altLang="en-US" sz="24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060750" y="2353364"/>
            <a:ext cx="4235930" cy="1345033"/>
          </a:xfrm>
          <a:prstGeom prst="bevel">
            <a:avLst/>
          </a:prstGeom>
          <a:solidFill>
            <a:srgbClr val="CFAF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defRPr/>
            </a:pPr>
            <a:r>
              <a:rPr lang="zh-CN" altLang="en-US" sz="2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旭日    岛屿    海滨    沙滩</a:t>
            </a:r>
            <a:endParaRPr lang="en-US" altLang="zh-CN" sz="24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2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瞭望    巡航    缆绳    铁锚  </a:t>
            </a:r>
            <a:endParaRPr lang="zh-CN" altLang="en-US" sz="24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722859" y="2147888"/>
            <a:ext cx="2714625" cy="1179532"/>
          </a:xfrm>
          <a:prstGeom prst="wedgeRoundRectCallout">
            <a:avLst>
              <a:gd name="adj1" fmla="val -61219"/>
              <a:gd name="adj2" fmla="val 28439"/>
              <a:gd name="adj3" fmla="val 16667"/>
            </a:avLst>
          </a:prstGeom>
          <a:noFill/>
          <a:ln w="38100">
            <a:solidFill>
              <a:srgbClr val="CFAFE7"/>
            </a:solidFill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    我发现：这些词语都充满生活气息，再现了海边军民的生活场景。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识字加油站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25404" y="2231707"/>
            <a:ext cx="3980974" cy="154590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旭日    岛屿    海滨   沙滩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defRPr/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defRPr/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瞭望    巡航    缆绳    铁锚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04836" y="2924652"/>
            <a:ext cx="1024890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en-US" altLang="zh-CN" sz="2400">
                <a:solidFill>
                  <a:srgbClr val="C00000"/>
                </a:solidFill>
                <a:cs typeface="+mn-ea"/>
                <a:sym typeface="+mn-lt"/>
              </a:rPr>
              <a:t>máo</a:t>
            </a:r>
            <a:endParaRPr lang="en-US" altLang="zh-CN" sz="240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86602" y="2924652"/>
            <a:ext cx="662464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en-US" altLang="zh-CN" sz="2400">
                <a:solidFill>
                  <a:srgbClr val="C00000"/>
                </a:solidFill>
                <a:cs typeface="+mn-ea"/>
                <a:sym typeface="+mn-lt"/>
              </a:rPr>
              <a:t>lǎn</a:t>
            </a:r>
            <a:endParaRPr lang="en-US" altLang="zh-CN" sz="240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27897" y="2924652"/>
            <a:ext cx="727472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en-US" altLang="zh-CN" sz="2400" dirty="0" err="1">
                <a:solidFill>
                  <a:prstClr val="black"/>
                </a:solidFill>
                <a:cs typeface="+mn-ea"/>
                <a:sym typeface="+mn-lt"/>
              </a:rPr>
              <a:t>xún</a:t>
            </a:r>
            <a:endParaRPr lang="en-US" altLang="zh-CN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17772" y="2924652"/>
            <a:ext cx="911066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en-US" altLang="zh-CN" sz="2400">
                <a:solidFill>
                  <a:srgbClr val="C00000"/>
                </a:solidFill>
                <a:cs typeface="+mn-ea"/>
                <a:sym typeface="+mn-lt"/>
              </a:rPr>
              <a:t>liào</a:t>
            </a:r>
            <a:endParaRPr lang="en-US" altLang="zh-CN" sz="240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17772" y="1794034"/>
            <a:ext cx="662464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en-US" altLang="zh-CN" sz="2400">
                <a:solidFill>
                  <a:srgbClr val="C00000"/>
                </a:solidFill>
                <a:cs typeface="+mn-ea"/>
                <a:sym typeface="+mn-lt"/>
              </a:rPr>
              <a:t>xù</a:t>
            </a:r>
            <a:endParaRPr lang="en-US" altLang="zh-CN" sz="240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624138" y="1794034"/>
            <a:ext cx="662464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en-US" altLang="zh-CN" sz="2400">
                <a:solidFill>
                  <a:srgbClr val="C00000"/>
                </a:solidFill>
                <a:cs typeface="+mn-ea"/>
                <a:sym typeface="+mn-lt"/>
              </a:rPr>
              <a:t>yǔ</a:t>
            </a:r>
            <a:endParaRPr lang="en-US" altLang="zh-CN" sz="240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987415" y="2059782"/>
            <a:ext cx="2140268" cy="1457171"/>
          </a:xfrm>
          <a:prstGeom prst="wedgeRoundRectCallout">
            <a:avLst>
              <a:gd name="adj1" fmla="val -68068"/>
              <a:gd name="adj2" fmla="val 26685"/>
              <a:gd name="adj3" fmla="val 16667"/>
            </a:avLst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sz="1800">
                <a:solidFill>
                  <a:prstClr val="black"/>
                </a:solidFill>
                <a:cs typeface="+mn-ea"/>
                <a:sym typeface="+mn-lt"/>
              </a:rPr>
              <a:t> </a:t>
            </a:r>
            <a:r>
              <a:rPr lang="zh-CN" altLang="en-US" sz="1800">
                <a:solidFill>
                  <a:prstClr val="black"/>
                </a:solidFill>
                <a:cs typeface="+mn-ea"/>
                <a:sym typeface="+mn-lt"/>
              </a:rPr>
              <a:t>注意读准：</a:t>
            </a:r>
            <a:endParaRPr lang="zh-CN" altLang="en-US" sz="180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800">
                <a:solidFill>
                  <a:prstClr val="black"/>
                </a:solidFill>
                <a:cs typeface="+mn-ea"/>
                <a:sym typeface="+mn-lt"/>
              </a:rPr>
              <a:t>前鼻音“巡 缆”，</a:t>
            </a:r>
            <a:endParaRPr lang="zh-CN" altLang="en-US" sz="180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800">
                <a:solidFill>
                  <a:prstClr val="black"/>
                </a:solidFill>
                <a:cs typeface="+mn-ea"/>
                <a:sym typeface="+mn-lt"/>
              </a:rPr>
              <a:t>边音“瞭 ”。</a:t>
            </a:r>
            <a:endParaRPr lang="zh-CN" altLang="en-US" sz="180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8" grpId="0"/>
      <p:bldP spid="9" grpId="0"/>
      <p:bldP spid="10" grpId="0"/>
      <p:bldP spid="11" grpId="0" bldLvl="0" animBg="1"/>
    </p:bldLst>
  </p:timing>
</p:sld>
</file>

<file path=ppt/tags/tag1.xml><?xml version="1.0" encoding="utf-8"?>
<p:tagLst xmlns:p="http://schemas.openxmlformats.org/presentationml/2006/main">
  <p:tag name="KSO_WPP_MARK_KEY" val="0fcf63fc-7f61-464e-ae75-e04fcf5b83f5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d4i5rz5">
      <a:majorFont>
        <a:latin typeface="Arial"/>
        <a:ea typeface="思源黑体 CN Regular"/>
        <a:cs typeface=""/>
      </a:majorFont>
      <a:minorFont>
        <a:latin typeface="Arial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2044</Words>
  <Application>WPS 演示</Application>
  <PresentationFormat>全屏显示(16:9)</PresentationFormat>
  <Paragraphs>212</Paragraphs>
  <Slides>23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5" baseType="lpstr">
      <vt:lpstr>Arial</vt:lpstr>
      <vt:lpstr>宋体</vt:lpstr>
      <vt:lpstr>Wingdings</vt:lpstr>
      <vt:lpstr>思源黑体 CN Bold</vt:lpstr>
      <vt:lpstr>黑体</vt:lpstr>
      <vt:lpstr>汉真广标</vt:lpstr>
      <vt:lpstr>微软雅黑</vt:lpstr>
      <vt:lpstr>Calibri</vt:lpstr>
      <vt:lpstr>思源黑体 CN Regular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2</cp:revision>
  <dcterms:created xsi:type="dcterms:W3CDTF">2020-06-05T01:58:00Z</dcterms:created>
  <dcterms:modified xsi:type="dcterms:W3CDTF">2023-01-16T02:56:01Z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270AD0E6D71B48C4A4B78C5F2EF83546</vt:lpwstr>
  </property>
</Properties>
</file>