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601" r:id="rId4"/>
    <p:sldId id="942" r:id="rId6"/>
    <p:sldId id="943" r:id="rId7"/>
    <p:sldId id="944" r:id="rId8"/>
    <p:sldId id="945" r:id="rId9"/>
    <p:sldId id="946" r:id="rId10"/>
    <p:sldId id="947" r:id="rId11"/>
    <p:sldId id="948" r:id="rId12"/>
    <p:sldId id="949" r:id="rId13"/>
    <p:sldId id="950" r:id="rId14"/>
    <p:sldId id="951" r:id="rId15"/>
    <p:sldId id="952" r:id="rId16"/>
    <p:sldId id="953" r:id="rId17"/>
    <p:sldId id="954" r:id="rId18"/>
    <p:sldId id="955" r:id="rId19"/>
    <p:sldId id="956" r:id="rId20"/>
    <p:sldId id="957" r:id="rId21"/>
    <p:sldId id="958" r:id="rId22"/>
    <p:sldId id="959" r:id="rId23"/>
    <p:sldId id="960" r:id="rId24"/>
    <p:sldId id="600" r:id="rId25"/>
  </p:sldIdLst>
  <p:sldSz cx="9144000" cy="5143500" type="screen16x9"/>
  <p:notesSz cx="6858000" cy="9144000"/>
  <p:embeddedFontLst>
    <p:embeddedFont>
      <p:font typeface="汉真广标" panose="02010609000101010101" pitchFamily="49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1" autoAdjust="0"/>
    <p:restoredTop sz="94660"/>
  </p:normalViewPr>
  <p:slideViewPr>
    <p:cSldViewPr snapToGrid="0">
      <p:cViewPr>
        <p:scale>
          <a:sx n="100" d="100"/>
          <a:sy n="100" d="100"/>
        </p:scale>
        <p:origin x="-108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74" y="1798670"/>
            <a:ext cx="3564062" cy="1527928"/>
            <a:chOff x="655032" y="2398226"/>
            <a:chExt cx="4752082" cy="2037237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2398226"/>
              <a:ext cx="4752082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5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语文园地七</a:t>
              </a:r>
              <a:endParaRPr lang="zh-CN" altLang="en-US" sz="50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部编版语文课件 三年级下册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427050" y="1372996"/>
            <a:ext cx="5947172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寻物启事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昨天下午放学后，我把一件蓝色外套落在了操场上。如有拾到者，请与我联系，非常感谢！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三年级（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）班  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XXXX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5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日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06105" y="884873"/>
            <a:ext cx="648176" cy="40324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1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14525" y="1113473"/>
            <a:ext cx="2208122" cy="425291"/>
            <a:chOff x="4815" y="1031"/>
            <a:chExt cx="4421" cy="893"/>
          </a:xfrm>
        </p:grpSpPr>
        <p:sp>
          <p:nvSpPr>
            <p:cNvPr id="7" name="TextBox 5"/>
            <p:cNvSpPr txBox="1"/>
            <p:nvPr/>
          </p:nvSpPr>
          <p:spPr>
            <a:xfrm>
              <a:off x="7908" y="1031"/>
              <a:ext cx="1201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01</a:t>
              </a:r>
              <a:endParaRPr lang="en-US" altLang="zh-CN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905" y="1535"/>
              <a:ext cx="848" cy="8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9066" y="1543"/>
              <a:ext cx="170" cy="1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15" y="1093"/>
              <a:ext cx="2090" cy="831"/>
            </a:xfrm>
            <a:prstGeom prst="rect">
              <a:avLst/>
            </a:prstGeom>
            <a:solidFill>
              <a:srgbClr val="CFAF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  <a:endParaRPr lang="zh-CN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endParaRPr lang="zh-CN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12848" y="1967434"/>
            <a:ext cx="2687204" cy="3693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“寻物启事”是题目，居中写。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06105" y="2136934"/>
            <a:ext cx="1776889" cy="457676"/>
            <a:chOff x="9106" y="3180"/>
            <a:chExt cx="3731" cy="961"/>
          </a:xfrm>
        </p:grpSpPr>
        <p:sp>
          <p:nvSpPr>
            <p:cNvPr id="13" name="TextBox 11"/>
            <p:cNvSpPr txBox="1"/>
            <p:nvPr/>
          </p:nvSpPr>
          <p:spPr>
            <a:xfrm>
              <a:off x="9106" y="3269"/>
              <a:ext cx="101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02</a:t>
              </a:r>
              <a:endParaRPr lang="en-US" altLang="zh-CN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10248" y="3785"/>
              <a:ext cx="1361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H="1">
              <a:off x="10084" y="3695"/>
              <a:ext cx="170" cy="1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11290" y="3180"/>
              <a:ext cx="1547" cy="884"/>
            </a:xfrm>
            <a:prstGeom prst="rect">
              <a:avLst/>
            </a:prstGeom>
            <a:solidFill>
              <a:srgbClr val="CFAF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正文</a:t>
              </a:r>
              <a:endParaRPr lang="zh-CN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endParaRPr lang="zh-CN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14013" y="3140869"/>
            <a:ext cx="2003584" cy="484823"/>
            <a:chOff x="5973" y="5288"/>
            <a:chExt cx="4207" cy="1018"/>
          </a:xfrm>
        </p:grpSpPr>
        <p:sp>
          <p:nvSpPr>
            <p:cNvPr id="18" name="TextBox 17"/>
            <p:cNvSpPr txBox="1"/>
            <p:nvPr/>
          </p:nvSpPr>
          <p:spPr>
            <a:xfrm>
              <a:off x="9166" y="5288"/>
              <a:ext cx="101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03</a:t>
              </a:r>
              <a:endParaRPr lang="en-US" altLang="zh-CN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855" y="5797"/>
              <a:ext cx="1361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9048" y="6136"/>
              <a:ext cx="170" cy="17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973" y="5302"/>
              <a:ext cx="2070" cy="834"/>
            </a:xfrm>
            <a:prstGeom prst="rect">
              <a:avLst/>
            </a:prstGeom>
            <a:solidFill>
              <a:srgbClr val="CFAF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落款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648993" y="3528072"/>
            <a:ext cx="3414713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右下角注明写启事的班级、姓名，下通知的日期另起一行也在右下角写。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3" name="图片 22" descr="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8158" y="884873"/>
            <a:ext cx="2417445" cy="16725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675336" y="1053465"/>
            <a:ext cx="1863566" cy="703287"/>
          </a:xfrm>
          <a:prstGeom prst="ellipse">
            <a:avLst/>
          </a:prstGeom>
          <a:solidFill>
            <a:srgbClr val="CFAFE7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>
                <a:solidFill>
                  <a:prstClr val="black"/>
                </a:solidFill>
                <a:cs typeface="+mn-ea"/>
                <a:sym typeface="+mn-lt"/>
              </a:rPr>
              <a:t>寻物启事</a:t>
            </a:r>
            <a:r>
              <a:rPr lang="en-US" altLang="zh-CN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>
                <a:solidFill>
                  <a:prstClr val="black"/>
                </a:solidFill>
                <a:cs typeface="+mn-ea"/>
                <a:sym typeface="+mn-lt"/>
              </a:rPr>
              <a:t>的格式</a:t>
            </a: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5123838" y="2718912"/>
            <a:ext cx="302514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正文空两格，写清楚丢失的物品，丢失的时间，丢失的地方。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36705" y="962704"/>
            <a:ext cx="4907756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选择按照格式，照样子写一则寻物启事。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98183" y="2107407"/>
            <a:ext cx="7969091" cy="2827496"/>
            <a:chOff x="1339" y="2748"/>
            <a:chExt cx="16733" cy="6772"/>
          </a:xfrm>
        </p:grpSpPr>
        <p:pic>
          <p:nvPicPr>
            <p:cNvPr id="28" name="图片 27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9" y="2748"/>
              <a:ext cx="16733" cy="6772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867" y="2748"/>
              <a:ext cx="15211" cy="57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                         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寻物启事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       今天上午，本人在学校食堂丢失黑色钱包一个，里面有现金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300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元、中国电信电话卡一张、贴有篮球明星易建联照片的饭卡一张．请拾到者与本人联系，定当感谢。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                                                        三（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10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）班 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XXX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                                                            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2019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年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月</a:t>
              </a: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14 </a:t>
              </a:r>
              <a:r>
                <a:rPr lang="zh-CN" altLang="en-US" sz="1500" dirty="0">
                  <a:solidFill>
                    <a:prstClr val="black"/>
                  </a:solidFill>
                  <a:cs typeface="+mn-ea"/>
                  <a:sym typeface="+mn-lt"/>
                </a:rPr>
                <a:t>日</a:t>
              </a:r>
              <a:endParaRPr lang="zh-CN" altLang="en-US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书写提示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7770" y="1654637"/>
            <a:ext cx="4820663" cy="769586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>
              <a:lnSpc>
                <a:spcPct val="150000"/>
              </a:lnSpc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12958" y="2951661"/>
            <a:ext cx="2783681" cy="645319"/>
            <a:chOff x="6317" y="2516"/>
            <a:chExt cx="5845" cy="1355"/>
          </a:xfrm>
        </p:grpSpPr>
        <p:grpSp>
          <p:nvGrpSpPr>
            <p:cNvPr id="9" name="Group 29"/>
            <p:cNvGrpSpPr/>
            <p:nvPr/>
          </p:nvGrpSpPr>
          <p:grpSpPr bwMode="auto">
            <a:xfrm>
              <a:off x="10710" y="2516"/>
              <a:ext cx="1453" cy="1350"/>
              <a:chOff x="1104" y="880"/>
              <a:chExt cx="1104" cy="1032"/>
            </a:xfrm>
          </p:grpSpPr>
          <p:sp>
            <p:nvSpPr>
              <p:cNvPr id="4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9"/>
            <p:cNvGrpSpPr/>
            <p:nvPr/>
          </p:nvGrpSpPr>
          <p:grpSpPr bwMode="auto">
            <a:xfrm>
              <a:off x="9257" y="2516"/>
              <a:ext cx="1453" cy="1350"/>
              <a:chOff x="1104" y="880"/>
              <a:chExt cx="1104" cy="1032"/>
            </a:xfrm>
          </p:grpSpPr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29"/>
            <p:cNvGrpSpPr/>
            <p:nvPr/>
          </p:nvGrpSpPr>
          <p:grpSpPr bwMode="auto">
            <a:xfrm>
              <a:off x="7771" y="2521"/>
              <a:ext cx="1453" cy="1350"/>
              <a:chOff x="1104" y="880"/>
              <a:chExt cx="1104" cy="1032"/>
            </a:xfrm>
          </p:grpSpPr>
          <p:sp>
            <p:nvSpPr>
              <p:cNvPr id="23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29"/>
            <p:cNvGrpSpPr/>
            <p:nvPr/>
          </p:nvGrpSpPr>
          <p:grpSpPr bwMode="auto">
            <a:xfrm>
              <a:off x="6317" y="2521"/>
              <a:ext cx="1453" cy="1350"/>
              <a:chOff x="1104" y="880"/>
              <a:chExt cx="1104" cy="1032"/>
            </a:xfrm>
          </p:grpSpPr>
          <p:sp>
            <p:nvSpPr>
              <p:cNvPr id="13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474947" y="1964395"/>
            <a:ext cx="2783681" cy="645319"/>
            <a:chOff x="6317" y="2516"/>
            <a:chExt cx="5845" cy="1355"/>
          </a:xfrm>
        </p:grpSpPr>
        <p:grpSp>
          <p:nvGrpSpPr>
            <p:cNvPr id="58" name="Group 29"/>
            <p:cNvGrpSpPr/>
            <p:nvPr/>
          </p:nvGrpSpPr>
          <p:grpSpPr bwMode="auto">
            <a:xfrm>
              <a:off x="10710" y="2516"/>
              <a:ext cx="1453" cy="1350"/>
              <a:chOff x="1104" y="880"/>
              <a:chExt cx="1104" cy="1032"/>
            </a:xfrm>
          </p:grpSpPr>
          <p:sp>
            <p:nvSpPr>
              <p:cNvPr id="9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29"/>
            <p:cNvGrpSpPr/>
            <p:nvPr/>
          </p:nvGrpSpPr>
          <p:grpSpPr bwMode="auto">
            <a:xfrm>
              <a:off x="9257" y="2516"/>
              <a:ext cx="1453" cy="1350"/>
              <a:chOff x="1104" y="880"/>
              <a:chExt cx="1104" cy="1032"/>
            </a:xfrm>
          </p:grpSpPr>
          <p:sp>
            <p:nvSpPr>
              <p:cNvPr id="8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29"/>
            <p:cNvGrpSpPr/>
            <p:nvPr/>
          </p:nvGrpSpPr>
          <p:grpSpPr bwMode="auto">
            <a:xfrm>
              <a:off x="7771" y="2521"/>
              <a:ext cx="1453" cy="1350"/>
              <a:chOff x="1104" y="880"/>
              <a:chExt cx="1104" cy="1032"/>
            </a:xfrm>
          </p:grpSpPr>
          <p:sp>
            <p:nvSpPr>
              <p:cNvPr id="7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29"/>
            <p:cNvGrpSpPr/>
            <p:nvPr/>
          </p:nvGrpSpPr>
          <p:grpSpPr bwMode="auto">
            <a:xfrm>
              <a:off x="6317" y="2521"/>
              <a:ext cx="1453" cy="1350"/>
              <a:chOff x="1104" y="880"/>
              <a:chExt cx="1104" cy="1032"/>
            </a:xfrm>
          </p:grpSpPr>
          <p:sp>
            <p:nvSpPr>
              <p:cNvPr id="6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612482" y="3617935"/>
            <a:ext cx="2783681" cy="645319"/>
            <a:chOff x="6317" y="2516"/>
            <a:chExt cx="5845" cy="1355"/>
          </a:xfrm>
        </p:grpSpPr>
        <p:grpSp>
          <p:nvGrpSpPr>
            <p:cNvPr id="103" name="Group 29"/>
            <p:cNvGrpSpPr/>
            <p:nvPr/>
          </p:nvGrpSpPr>
          <p:grpSpPr bwMode="auto">
            <a:xfrm>
              <a:off x="10710" y="2516"/>
              <a:ext cx="1453" cy="1350"/>
              <a:chOff x="1104" y="880"/>
              <a:chExt cx="1104" cy="1032"/>
            </a:xfrm>
          </p:grpSpPr>
          <p:sp>
            <p:nvSpPr>
              <p:cNvPr id="13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29"/>
            <p:cNvGrpSpPr/>
            <p:nvPr/>
          </p:nvGrpSpPr>
          <p:grpSpPr bwMode="auto">
            <a:xfrm>
              <a:off x="9257" y="2516"/>
              <a:ext cx="1453" cy="1350"/>
              <a:chOff x="1104" y="880"/>
              <a:chExt cx="1104" cy="1032"/>
            </a:xfrm>
          </p:grpSpPr>
          <p:sp>
            <p:nvSpPr>
              <p:cNvPr id="12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29"/>
            <p:cNvGrpSpPr/>
            <p:nvPr/>
          </p:nvGrpSpPr>
          <p:grpSpPr bwMode="auto">
            <a:xfrm>
              <a:off x="7771" y="2521"/>
              <a:ext cx="1453" cy="1350"/>
              <a:chOff x="1104" y="880"/>
              <a:chExt cx="1104" cy="1032"/>
            </a:xfrm>
          </p:grpSpPr>
          <p:sp>
            <p:nvSpPr>
              <p:cNvPr id="11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29"/>
            <p:cNvGrpSpPr/>
            <p:nvPr/>
          </p:nvGrpSpPr>
          <p:grpSpPr bwMode="auto">
            <a:xfrm>
              <a:off x="6317" y="2521"/>
              <a:ext cx="1453" cy="1350"/>
              <a:chOff x="1104" y="880"/>
              <a:chExt cx="1104" cy="1032"/>
            </a:xfrm>
          </p:grpSpPr>
          <p:sp>
            <p:nvSpPr>
              <p:cNvPr id="107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1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1474471" y="1321458"/>
            <a:ext cx="2783681" cy="645319"/>
            <a:chOff x="6317" y="2516"/>
            <a:chExt cx="5845" cy="1355"/>
          </a:xfrm>
        </p:grpSpPr>
        <p:grpSp>
          <p:nvGrpSpPr>
            <p:cNvPr id="148" name="Group 29"/>
            <p:cNvGrpSpPr/>
            <p:nvPr/>
          </p:nvGrpSpPr>
          <p:grpSpPr bwMode="auto">
            <a:xfrm>
              <a:off x="10710" y="2516"/>
              <a:ext cx="1453" cy="1350"/>
              <a:chOff x="1104" y="880"/>
              <a:chExt cx="1104" cy="1032"/>
            </a:xfrm>
          </p:grpSpPr>
          <p:sp>
            <p:nvSpPr>
              <p:cNvPr id="18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9" name="Group 29"/>
            <p:cNvGrpSpPr/>
            <p:nvPr/>
          </p:nvGrpSpPr>
          <p:grpSpPr bwMode="auto">
            <a:xfrm>
              <a:off x="9257" y="2516"/>
              <a:ext cx="1453" cy="1350"/>
              <a:chOff x="1104" y="880"/>
              <a:chExt cx="1104" cy="1032"/>
            </a:xfrm>
          </p:grpSpPr>
          <p:sp>
            <p:nvSpPr>
              <p:cNvPr id="17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0" name="Group 29"/>
            <p:cNvGrpSpPr/>
            <p:nvPr/>
          </p:nvGrpSpPr>
          <p:grpSpPr bwMode="auto">
            <a:xfrm>
              <a:off x="7771" y="2521"/>
              <a:ext cx="1453" cy="1350"/>
              <a:chOff x="1104" y="880"/>
              <a:chExt cx="1104" cy="1032"/>
            </a:xfrm>
          </p:grpSpPr>
          <p:sp>
            <p:nvSpPr>
              <p:cNvPr id="16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1" name="Group 29"/>
            <p:cNvGrpSpPr/>
            <p:nvPr/>
          </p:nvGrpSpPr>
          <p:grpSpPr bwMode="auto">
            <a:xfrm>
              <a:off x="6317" y="2521"/>
              <a:ext cx="1453" cy="1350"/>
              <a:chOff x="1104" y="880"/>
              <a:chExt cx="1104" cy="1032"/>
            </a:xfrm>
          </p:grpSpPr>
          <p:sp>
            <p:nvSpPr>
              <p:cNvPr id="152" name="Rectangle 30"/>
              <p:cNvSpPr>
                <a:spLocks noChangeArrowheads="1"/>
              </p:cNvSpPr>
              <p:nvPr/>
            </p:nvSpPr>
            <p:spPr bwMode="auto">
              <a:xfrm>
                <a:off x="1656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3" name="Rectangle 31"/>
              <p:cNvSpPr>
                <a:spLocks noChangeArrowheads="1"/>
              </p:cNvSpPr>
              <p:nvPr/>
            </p:nvSpPr>
            <p:spPr bwMode="auto">
              <a:xfrm>
                <a:off x="1104" y="1392"/>
                <a:ext cx="552" cy="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4" name="Rectangle 32"/>
              <p:cNvSpPr>
                <a:spLocks noChangeArrowheads="1"/>
              </p:cNvSpPr>
              <p:nvPr/>
            </p:nvSpPr>
            <p:spPr bwMode="auto">
              <a:xfrm>
                <a:off x="1656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5" name="Rectangle 33"/>
              <p:cNvSpPr>
                <a:spLocks noChangeArrowheads="1"/>
              </p:cNvSpPr>
              <p:nvPr/>
            </p:nvSpPr>
            <p:spPr bwMode="auto">
              <a:xfrm>
                <a:off x="1104" y="880"/>
                <a:ext cx="552" cy="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zh-CN" sz="36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6" name="Line 34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Line 35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110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Line 36"/>
              <p:cNvSpPr>
                <a:spLocks noChangeShapeType="1"/>
              </p:cNvSpPr>
              <p:nvPr/>
            </p:nvSpPr>
            <p:spPr bwMode="auto">
              <a:xfrm>
                <a:off x="1104" y="1912"/>
                <a:ext cx="110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Line 37"/>
              <p:cNvSpPr>
                <a:spLocks noChangeShapeType="1"/>
              </p:cNvSpPr>
              <p:nvPr/>
            </p:nvSpPr>
            <p:spPr bwMode="auto">
              <a:xfrm>
                <a:off x="1104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Line 38"/>
              <p:cNvSpPr>
                <a:spLocks noChangeShapeType="1"/>
              </p:cNvSpPr>
              <p:nvPr/>
            </p:nvSpPr>
            <p:spPr bwMode="auto">
              <a:xfrm>
                <a:off x="1656" y="880"/>
                <a:ext cx="0" cy="10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Line 39"/>
              <p:cNvSpPr>
                <a:spLocks noChangeShapeType="1"/>
              </p:cNvSpPr>
              <p:nvPr/>
            </p:nvSpPr>
            <p:spPr bwMode="auto">
              <a:xfrm>
                <a:off x="2208" y="880"/>
                <a:ext cx="0" cy="103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2" name="文本框 191"/>
          <p:cNvSpPr txBox="1"/>
          <p:nvPr/>
        </p:nvSpPr>
        <p:spPr>
          <a:xfrm>
            <a:off x="1490663" y="1325267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止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1490663" y="1942487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术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6044089" y="2954042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内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4627722" y="2954042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露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2906078" y="1321457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内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2858929" y="1966776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亏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4612482" y="3617935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慧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044089" y="3617935"/>
            <a:ext cx="66151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4100" b="1">
                <a:solidFill>
                  <a:srgbClr val="C00000"/>
                </a:solidFill>
                <a:cs typeface="+mn-ea"/>
                <a:sym typeface="+mn-lt"/>
              </a:rPr>
              <a:t>蘑</a:t>
            </a:r>
            <a:endParaRPr lang="zh-CN" altLang="en-US" sz="4100" b="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4968716" y="1031421"/>
            <a:ext cx="3184208" cy="1370394"/>
          </a:xfrm>
          <a:prstGeom prst="cloudCallout">
            <a:avLst>
              <a:gd name="adj1" fmla="val -76581"/>
              <a:gd name="adj2" fmla="val 20356"/>
            </a:avLst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BE6A9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笔画较少的字，要把笔画写开一些。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773906" y="2924515"/>
            <a:ext cx="3131820" cy="1512094"/>
            <a:chOff x="3200" y="6152"/>
            <a:chExt cx="6576" cy="3175"/>
          </a:xfrm>
        </p:grpSpPr>
        <p:sp>
          <p:nvSpPr>
            <p:cNvPr id="202" name="云形标注 372"/>
            <p:cNvSpPr/>
            <p:nvPr/>
          </p:nvSpPr>
          <p:spPr>
            <a:xfrm>
              <a:off x="3200" y="6152"/>
              <a:ext cx="6576" cy="3175"/>
            </a:xfrm>
            <a:prstGeom prst="cloudCallout">
              <a:avLst>
                <a:gd name="adj1" fmla="val 69160"/>
                <a:gd name="adj2" fmla="val -12141"/>
              </a:avLst>
            </a:prstGeom>
            <a:noFill/>
            <a:ln w="38100" cap="flat" cmpd="sng" algn="ctr">
              <a:solidFill>
                <a:srgbClr val="FF8D4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BE6A9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4054" y="6359"/>
              <a:ext cx="4869" cy="2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笔画较多的字，要把笔画写得短小些，缩小笔画间距。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书写提示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2619036" y="2060598"/>
            <a:ext cx="5782151" cy="2396683"/>
          </a:xfrm>
          <a:prstGeom prst="snip2DiagRect">
            <a:avLst/>
          </a:prstGeom>
          <a:solidFill>
            <a:srgbClr val="CFAFE7"/>
          </a:solidFill>
          <a:ln w="9525">
            <a:solidFill>
              <a:srgbClr val="648C2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）一是笔画要写规范、正确、整洁。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）二是字的大小要适中。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）注意笔画和笔画少的字，间距、比例、长短不一样，笔画多的字不要写得太拥挤。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2820489" y="1426708"/>
            <a:ext cx="3870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在书写中特别需要注意的几点：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975439" y="2060597"/>
            <a:ext cx="836633" cy="30492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0963" y="1214506"/>
            <a:ext cx="3465195" cy="694373"/>
            <a:chOff x="2044" y="2908"/>
            <a:chExt cx="7276" cy="1458"/>
          </a:xfrm>
        </p:grpSpPr>
        <p:pic>
          <p:nvPicPr>
            <p:cNvPr id="4" name="图片 3" descr="234935-150R2151048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44" y="2908"/>
              <a:ext cx="1337" cy="145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381" y="3376"/>
              <a:ext cx="5939" cy="872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schemeClr val="bg1"/>
                  </a:solidFill>
                  <a:cs typeface="+mn-ea"/>
                  <a:sym typeface="+mn-lt"/>
                </a:rPr>
                <a:t>兵来将挡，   水来土掩。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66363" y="2084614"/>
            <a:ext cx="3465195" cy="694373"/>
            <a:chOff x="2043" y="4622"/>
            <a:chExt cx="7276" cy="1458"/>
          </a:xfrm>
        </p:grpSpPr>
        <p:sp>
          <p:nvSpPr>
            <p:cNvPr id="8" name="文本框 7"/>
            <p:cNvSpPr txBox="1"/>
            <p:nvPr/>
          </p:nvSpPr>
          <p:spPr>
            <a:xfrm>
              <a:off x="3381" y="4921"/>
              <a:ext cx="5938" cy="8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schemeClr val="bg1"/>
                  </a:solidFill>
                  <a:cs typeface="+mn-ea"/>
                  <a:sym typeface="+mn-lt"/>
                </a:rPr>
                <a:t>不入虎穴， 焉得虎子。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8" descr="234935-150R2151048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43" y="4622"/>
              <a:ext cx="1338" cy="145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838915" y="2858045"/>
            <a:ext cx="3466148" cy="694849"/>
            <a:chOff x="2042" y="5998"/>
            <a:chExt cx="7278" cy="1459"/>
          </a:xfrm>
        </p:grpSpPr>
        <p:sp>
          <p:nvSpPr>
            <p:cNvPr id="11" name="文本框 10"/>
            <p:cNvSpPr txBox="1"/>
            <p:nvPr/>
          </p:nvSpPr>
          <p:spPr>
            <a:xfrm>
              <a:off x="3381" y="6447"/>
              <a:ext cx="5939" cy="872"/>
            </a:xfrm>
            <a:prstGeom prst="rect">
              <a:avLst/>
            </a:prstGeom>
            <a:solidFill>
              <a:srgbClr val="FF8D41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schemeClr val="bg1"/>
                  </a:solidFill>
                  <a:cs typeface="+mn-ea"/>
                  <a:sym typeface="+mn-lt"/>
                </a:rPr>
                <a:t>眼见为实，耳听为虚。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2" name="图片 11" descr="234935-150R2151048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42" y="5998"/>
              <a:ext cx="1339" cy="1459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159080" y="3638618"/>
            <a:ext cx="3405188" cy="628650"/>
            <a:chOff x="2170" y="7456"/>
            <a:chExt cx="7150" cy="1320"/>
          </a:xfrm>
        </p:grpSpPr>
        <p:sp>
          <p:nvSpPr>
            <p:cNvPr id="14" name="文本框 13"/>
            <p:cNvSpPr txBox="1"/>
            <p:nvPr/>
          </p:nvSpPr>
          <p:spPr>
            <a:xfrm>
              <a:off x="3381" y="7784"/>
              <a:ext cx="5939" cy="872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B0F0"/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schemeClr val="bg1"/>
                  </a:solidFill>
                  <a:cs typeface="+mn-ea"/>
                  <a:sym typeface="+mn-lt"/>
                </a:rPr>
                <a:t>近朱者赤，近墨者黑。</a:t>
              </a:r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5" name="图片 14" descr="234935-150R2151048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70" y="7456"/>
              <a:ext cx="1211" cy="132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62039" y="2227013"/>
            <a:ext cx="784176" cy="28580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5589" y="2897574"/>
            <a:ext cx="6990874" cy="1288994"/>
            <a:chOff x="2559" y="5459"/>
            <a:chExt cx="14679" cy="931"/>
          </a:xfrm>
        </p:grpSpPr>
        <p:pic>
          <p:nvPicPr>
            <p:cNvPr id="4" name="图片 3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9" y="5459"/>
              <a:ext cx="14679" cy="93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135" y="5459"/>
              <a:ext cx="12679" cy="7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sz="2100">
                  <a:solidFill>
                    <a:srgbClr val="C00000"/>
                  </a:solidFill>
                  <a:cs typeface="+mn-ea"/>
                  <a:sym typeface="+mn-lt"/>
                </a:rPr>
                <a:t>译文：</a:t>
              </a:r>
              <a:r>
                <a:rPr sz="2100">
                  <a:solidFill>
                    <a:prstClr val="black"/>
                  </a:solidFill>
                  <a:cs typeface="+mn-ea"/>
                  <a:sym typeface="+mn-lt"/>
                </a:rPr>
                <a:t>比喻不管对方使用什么手段，总有相应的对付方法。</a:t>
              </a:r>
              <a:endParaRPr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37163" y="1638845"/>
            <a:ext cx="3284794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◎兵来将挡，水来土掩 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 descr="图片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94176" y="1372621"/>
            <a:ext cx="907256" cy="77628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2239056" y="2098426"/>
            <a:ext cx="1723549" cy="28575"/>
          </a:xfrm>
          <a:prstGeom prst="line">
            <a:avLst/>
          </a:prstGeom>
          <a:ln w="412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6563" y="2685437"/>
            <a:ext cx="6990874" cy="2031197"/>
            <a:chOff x="2559" y="5459"/>
            <a:chExt cx="14679" cy="1989"/>
          </a:xfrm>
        </p:grpSpPr>
        <p:pic>
          <p:nvPicPr>
            <p:cNvPr id="11" name="图片 10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9" y="5459"/>
              <a:ext cx="14679" cy="181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135" y="5459"/>
              <a:ext cx="12679" cy="1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sz="2100" dirty="0">
                  <a:solidFill>
                    <a:srgbClr val="C00000"/>
                  </a:solidFill>
                  <a:cs typeface="+mn-ea"/>
                  <a:sym typeface="+mn-lt"/>
                </a:rPr>
                <a:t>译文：</a:t>
              </a:r>
              <a:r>
                <a:rPr sz="2100" dirty="0">
                  <a:solidFill>
                    <a:prstClr val="black"/>
                  </a:solidFill>
                  <a:cs typeface="+mn-ea"/>
                  <a:sym typeface="+mn-lt"/>
                </a:rPr>
                <a:t>不进老虎洞；怎么能捉到小老虎。原指不亲历危险的境地；就不能获得成功。现也比喻不经过艰苦实践就不能认识事物或取得重大的成就。</a:t>
              </a:r>
              <a:endParaRPr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583895" y="1498623"/>
            <a:ext cx="318563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prstClr val="black"/>
                </a:solidFill>
                <a:cs typeface="+mn-ea"/>
                <a:sym typeface="+mn-lt"/>
              </a:rPr>
              <a:t>◎不入虎穴，焉得虎子</a:t>
            </a: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4" name="图片 13" descr="图片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64243" y="1329078"/>
            <a:ext cx="907256" cy="776288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V="1">
            <a:off x="2509123" y="2054883"/>
            <a:ext cx="1723549" cy="28575"/>
          </a:xfrm>
          <a:prstGeom prst="line">
            <a:avLst/>
          </a:prstGeom>
          <a:ln w="412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6863" y="1842407"/>
            <a:ext cx="5844880" cy="19154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通过本节课的学习，我们交流关于积累运用好词好句的知识，学习围绕开头一句话写句子；学习了寻物启事的格式，练习写寻物启事；练习正确、美观地书写笔画多和笔画少的字；积累了古代成语。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2128" y="1718187"/>
            <a:ext cx="939821" cy="342531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17"/>
          <p:cNvSpPr/>
          <p:nvPr/>
        </p:nvSpPr>
        <p:spPr>
          <a:xfrm>
            <a:off x="832350" y="932021"/>
            <a:ext cx="7004209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1.根据下面的资料，写一则寻物启事。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昨天早晨，三（3）班杨刚的钥匙丢了，望拾到者归还失主。   </a:t>
            </a:r>
            <a:r>
              <a:rPr lang="zh-CN" altLang="en-US" sz="21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　</a:t>
            </a:r>
            <a:endParaRPr lang="zh-CN" altLang="en-US" sz="21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2349" y="2469901"/>
            <a:ext cx="7353708" cy="2068889"/>
          </a:xfrm>
          <a:prstGeom prst="roundRect">
            <a:avLst/>
          </a:prstGeom>
          <a:noFill/>
          <a:ln w="57150">
            <a:solidFill>
              <a:srgbClr val="648C2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114300">
              <a:lnSpc>
                <a:spcPct val="13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寻物启事 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114300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昨天早晨，早饭后，到教室的路上，我的一把钥匙不小心给丢了。如有拾到者，请与我联系，谢谢！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114300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                       三（3）杨刚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114300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                           5月20日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课文导读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2039" y="1447769"/>
            <a:ext cx="6582958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>
                    <a:lumMod val="50000"/>
                  </a:prstClr>
                </a:solidFill>
                <a:cs typeface="+mn-ea"/>
                <a:sym typeface="+mn-lt"/>
              </a:rPr>
              <a:t>同学们，今天我们学习“语文园地”的内容。</a:t>
            </a:r>
            <a:endParaRPr lang="zh-CN" altLang="en-US" sz="2100" dirty="0">
              <a:solidFill>
                <a:prstClr val="black">
                  <a:lumMod val="50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10398" y="2418450"/>
            <a:ext cx="5123205" cy="1983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7"/>
          <p:cNvSpPr/>
          <p:nvPr/>
        </p:nvSpPr>
        <p:spPr>
          <a:xfrm>
            <a:off x="901338" y="1325642"/>
            <a:ext cx="5369719" cy="24922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2.连一连。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兵来将挡                              近墨者黑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不入虎穴                              耳听为虚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眼见为实                              焉得虎子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近朱者赤                              水来土掩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533923" y="2143840"/>
            <a:ext cx="19526" cy="19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466295" y="2211943"/>
            <a:ext cx="2329339" cy="13296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43911" y="2625804"/>
            <a:ext cx="2381250" cy="5081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443911" y="2609611"/>
            <a:ext cx="2390775" cy="4962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21528" y="2130504"/>
            <a:ext cx="2374106" cy="14497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家庭作业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893" y="1024548"/>
            <a:ext cx="5870734" cy="16850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sz="2100" dirty="0">
                <a:solidFill>
                  <a:srgbClr val="000000"/>
                </a:solidFill>
                <a:cs typeface="+mn-ea"/>
                <a:sym typeface="+mn-lt"/>
              </a:rPr>
              <a:t>1.学写《寻物启事》</a:t>
            </a:r>
            <a:endParaRPr sz="2100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sz="2100" dirty="0">
                <a:solidFill>
                  <a:srgbClr val="000000"/>
                </a:solidFill>
                <a:cs typeface="+mn-ea"/>
                <a:sym typeface="+mn-lt"/>
              </a:rPr>
              <a:t>2.背诵《日积月累》，</a:t>
            </a:r>
            <a:r>
              <a:rPr sz="2100" dirty="0" err="1">
                <a:solidFill>
                  <a:srgbClr val="000000"/>
                </a:solidFill>
                <a:cs typeface="+mn-ea"/>
                <a:sym typeface="+mn-lt"/>
              </a:rPr>
              <a:t>并每句名言的大概意思</a:t>
            </a:r>
            <a:r>
              <a:rPr sz="2100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sz="21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4" name="图片 3" descr="6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05666" y="2252053"/>
            <a:ext cx="1411149" cy="19253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272" y="2323594"/>
            <a:ext cx="3564062" cy="1003005"/>
            <a:chOff x="589696" y="3098123"/>
            <a:chExt cx="4752082" cy="1337340"/>
          </a:xfrm>
        </p:grpSpPr>
        <p:sp>
          <p:nvSpPr>
            <p:cNvPr id="30" name="文本框 29"/>
            <p:cNvSpPr txBox="1"/>
            <p:nvPr/>
          </p:nvSpPr>
          <p:spPr>
            <a:xfrm>
              <a:off x="589696" y="3098123"/>
              <a:ext cx="4752082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1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感谢各位聆听</a:t>
              </a:r>
              <a:endParaRPr lang="zh-CN" altLang="en-US" sz="41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0044" y="3198495"/>
            <a:ext cx="313277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我积累了“没精打采”这个词，觉得用在这里很合适。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15" y="3113723"/>
            <a:ext cx="3278029" cy="1149251"/>
          </a:xfrm>
          <a:prstGeom prst="wedgeRoundRectCallout">
            <a:avLst>
              <a:gd name="adj1" fmla="val 27734"/>
              <a:gd name="adj2" fmla="val -90276"/>
              <a:gd name="adj3" fmla="val 16667"/>
            </a:avLst>
          </a:prstGeom>
          <a:noFill/>
          <a:ln w="254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“没精打采”是“不高兴，不振作”的意思。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 descr="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44976" y="1126808"/>
            <a:ext cx="5627846" cy="1333024"/>
          </a:xfrm>
          <a:prstGeom prst="rect">
            <a:avLst/>
          </a:prstGeom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225925" y="1611630"/>
            <a:ext cx="5627370" cy="612934"/>
          </a:xfrm>
          <a:prstGeom prst="round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他</a:t>
            </a:r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没精打采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地坐在那里，一句话也不说。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2661" y="1279208"/>
            <a:ext cx="4506754" cy="1219676"/>
            <a:chOff x="3003" y="2178"/>
            <a:chExt cx="9463" cy="2561"/>
          </a:xfrm>
        </p:grpSpPr>
        <p:sp>
          <p:nvSpPr>
            <p:cNvPr id="4" name="椭圆 9"/>
            <p:cNvSpPr/>
            <p:nvPr/>
          </p:nvSpPr>
          <p:spPr>
            <a:xfrm>
              <a:off x="3003" y="2178"/>
              <a:ext cx="9463" cy="2561"/>
            </a:xfrm>
            <a:custGeom>
              <a:avLst/>
              <a:gdLst/>
              <a:ahLst/>
              <a:cxnLst/>
              <a:rect l="l" t="t" r="r" b="b"/>
              <a:pathLst>
                <a:path w="5166653" h="2369443">
                  <a:moveTo>
                    <a:pt x="1350229" y="0"/>
                  </a:moveTo>
                  <a:lnTo>
                    <a:pt x="5166653" y="0"/>
                  </a:lnTo>
                  <a:lnTo>
                    <a:pt x="5166653" y="2369443"/>
                  </a:lnTo>
                  <a:lnTo>
                    <a:pt x="1350229" y="2369443"/>
                  </a:lnTo>
                  <a:lnTo>
                    <a:pt x="1350229" y="2153255"/>
                  </a:lnTo>
                  <a:cubicBezTo>
                    <a:pt x="1247686" y="2188856"/>
                    <a:pt x="1137525" y="2207687"/>
                    <a:pt x="1022966" y="2207687"/>
                  </a:cubicBezTo>
                  <a:cubicBezTo>
                    <a:pt x="457997" y="2207687"/>
                    <a:pt x="0" y="1749690"/>
                    <a:pt x="0" y="1184721"/>
                  </a:cubicBezTo>
                  <a:cubicBezTo>
                    <a:pt x="0" y="619752"/>
                    <a:pt x="457997" y="161755"/>
                    <a:pt x="1022966" y="161755"/>
                  </a:cubicBezTo>
                  <a:cubicBezTo>
                    <a:pt x="1137525" y="161755"/>
                    <a:pt x="1247686" y="180586"/>
                    <a:pt x="1350229" y="216187"/>
                  </a:cubicBezTo>
                  <a:close/>
                </a:path>
              </a:pathLst>
            </a:custGeom>
            <a:solidFill>
              <a:schemeClr val="bg1"/>
            </a:solidFill>
            <a:ln w="44450">
              <a:solidFill>
                <a:srgbClr val="92D050"/>
              </a:solidFill>
            </a:ln>
            <a:effectLst>
              <a:outerShdw blurRad="38100" dist="63500" dir="5400000" algn="t" rotWithShape="0">
                <a:schemeClr val="accent3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720" y="2539"/>
              <a:ext cx="8746" cy="1888"/>
            </a:xfrm>
            <a:prstGeom prst="round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黑夜降临了，我们看见夜空中群星闪烁，就像千千万万支极小的蜡烛在发光。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2661" y="3122772"/>
            <a:ext cx="4506754" cy="1219676"/>
            <a:chOff x="3003" y="2178"/>
            <a:chExt cx="9463" cy="2561"/>
          </a:xfrm>
        </p:grpSpPr>
        <p:sp>
          <p:nvSpPr>
            <p:cNvPr id="8" name="椭圆 9"/>
            <p:cNvSpPr/>
            <p:nvPr/>
          </p:nvSpPr>
          <p:spPr>
            <a:xfrm>
              <a:off x="3003" y="2178"/>
              <a:ext cx="9463" cy="2561"/>
            </a:xfrm>
            <a:custGeom>
              <a:avLst/>
              <a:gdLst/>
              <a:ahLst/>
              <a:cxnLst/>
              <a:rect l="l" t="t" r="r" b="b"/>
              <a:pathLst>
                <a:path w="5166653" h="2369443">
                  <a:moveTo>
                    <a:pt x="1350229" y="0"/>
                  </a:moveTo>
                  <a:lnTo>
                    <a:pt x="5166653" y="0"/>
                  </a:lnTo>
                  <a:lnTo>
                    <a:pt x="5166653" y="2369443"/>
                  </a:lnTo>
                  <a:lnTo>
                    <a:pt x="1350229" y="2369443"/>
                  </a:lnTo>
                  <a:lnTo>
                    <a:pt x="1350229" y="2153255"/>
                  </a:lnTo>
                  <a:cubicBezTo>
                    <a:pt x="1247686" y="2188856"/>
                    <a:pt x="1137525" y="2207687"/>
                    <a:pt x="1022966" y="2207687"/>
                  </a:cubicBezTo>
                  <a:cubicBezTo>
                    <a:pt x="457997" y="2207687"/>
                    <a:pt x="0" y="1749690"/>
                    <a:pt x="0" y="1184721"/>
                  </a:cubicBezTo>
                  <a:cubicBezTo>
                    <a:pt x="0" y="619752"/>
                    <a:pt x="457997" y="161755"/>
                    <a:pt x="1022966" y="161755"/>
                  </a:cubicBezTo>
                  <a:cubicBezTo>
                    <a:pt x="1137525" y="161755"/>
                    <a:pt x="1247686" y="180586"/>
                    <a:pt x="1350229" y="216187"/>
                  </a:cubicBezTo>
                  <a:close/>
                </a:path>
              </a:pathLst>
            </a:custGeom>
            <a:solidFill>
              <a:schemeClr val="bg1"/>
            </a:solidFill>
            <a:ln w="44450">
              <a:solidFill>
                <a:srgbClr val="92D050"/>
              </a:solidFill>
            </a:ln>
            <a:effectLst>
              <a:outerShdw blurRad="38100" dist="63500" dir="5400000" algn="t" rotWithShape="0">
                <a:schemeClr val="accent3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20" y="2539"/>
              <a:ext cx="8746" cy="1888"/>
            </a:xfrm>
            <a:prstGeom prst="roundRect">
              <a:avLst/>
            </a:prstGeom>
            <a:solidFill>
              <a:srgbClr val="FF8D4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清晨到来了，我们看见太阳从远远的天边升起，就像一个刚刚点燃的火球。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252891" y="1586865"/>
            <a:ext cx="1822192" cy="413222"/>
          </a:xfrm>
          <a:prstGeom prst="snip2DiagRect">
            <a:avLst/>
          </a:prstGeom>
          <a:noFill/>
          <a:ln w="25400">
            <a:solidFill>
              <a:srgbClr val="92D050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都运用了比喻句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9510" y="2403158"/>
            <a:ext cx="2989421" cy="942145"/>
          </a:xfrm>
          <a:prstGeom prst="snip2DiagRect">
            <a:avLst/>
          </a:prstGeom>
          <a:noFill/>
          <a:ln w="31750">
            <a:solidFill>
              <a:srgbClr val="FFC00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表示时间“黑夜降临了”和“清晨到来了”的词语。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70011" y="3831908"/>
            <a:ext cx="2588419" cy="414379"/>
          </a:xfrm>
          <a:prstGeom prst="snip2DiagRect">
            <a:avLst/>
          </a:prstGeom>
          <a:noFill/>
          <a:ln w="28575">
            <a:solidFill>
              <a:srgbClr val="FF8D4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都用到了“我们看见”。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5238478" y="1586865"/>
            <a:ext cx="421005" cy="2577465"/>
          </a:xfrm>
          <a:prstGeom prst="leftBrace">
            <a:avLst>
              <a:gd name="adj1" fmla="val 8333"/>
              <a:gd name="adj2" fmla="val 50000"/>
            </a:avLst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图片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35692" y="672239"/>
            <a:ext cx="1427798" cy="1398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37785" y="1269456"/>
            <a:ext cx="2336959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仿写句子的方法：</a:t>
            </a: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9800000">
            <a:off x="1040218" y="1672916"/>
            <a:ext cx="1947386" cy="2135981"/>
            <a:chOff x="2708" y="4143"/>
            <a:chExt cx="4089" cy="4485"/>
          </a:xfrm>
        </p:grpSpPr>
        <p:pic>
          <p:nvPicPr>
            <p:cNvPr id="7" name="图片 6" descr="图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708" y="4143"/>
              <a:ext cx="4089" cy="448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1860000">
              <a:off x="3404" y="5600"/>
              <a:ext cx="2069" cy="271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仿写修辞手法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19800000">
            <a:off x="3635693" y="2254568"/>
            <a:ext cx="1947386" cy="2135981"/>
            <a:chOff x="2708" y="4143"/>
            <a:chExt cx="4089" cy="4485"/>
          </a:xfrm>
        </p:grpSpPr>
        <p:pic>
          <p:nvPicPr>
            <p:cNvPr id="10" name="图片 9" descr="图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708" y="4143"/>
              <a:ext cx="4089" cy="44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1860000">
              <a:off x="3377" y="5595"/>
              <a:ext cx="2234" cy="271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800" dirty="0">
                  <a:solidFill>
                    <a:prstClr val="black"/>
                  </a:solidFill>
                  <a:cs typeface="+mn-ea"/>
                  <a:sym typeface="+mn-lt"/>
                </a:rPr>
                <a:t>仿写句式结构</a:t>
              </a:r>
              <a:endParaRPr lang="zh-CN" alt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9800000">
            <a:off x="6191727" y="2628901"/>
            <a:ext cx="1947386" cy="2135981"/>
            <a:chOff x="2708" y="4143"/>
            <a:chExt cx="4089" cy="4485"/>
          </a:xfrm>
        </p:grpSpPr>
        <p:pic>
          <p:nvPicPr>
            <p:cNvPr id="13" name="图片 12" descr="图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708" y="4143"/>
              <a:ext cx="4089" cy="448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 rot="1860000">
              <a:off x="3423" y="5608"/>
              <a:ext cx="2125" cy="2715"/>
            </a:xfrm>
            <a:prstGeom prst="round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好词语的仿写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7471" y="1067821"/>
            <a:ext cx="5514975" cy="939641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 descr="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8402" y="3162367"/>
            <a:ext cx="3048953" cy="64103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02373" y="1467394"/>
            <a:ext cx="415337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你可知道，大海深处是怎样的吗？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8402" y="2284639"/>
            <a:ext cx="6721793" cy="641033"/>
            <a:chOff x="2906" y="4760"/>
            <a:chExt cx="14114" cy="1346"/>
          </a:xfrm>
          <a:solidFill>
            <a:srgbClr val="FFC000"/>
          </a:solidFill>
        </p:grpSpPr>
        <p:pic>
          <p:nvPicPr>
            <p:cNvPr id="18" name="图片 17" descr="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6" y="4760"/>
              <a:ext cx="14114" cy="1346"/>
            </a:xfrm>
            <a:prstGeom prst="rect">
              <a:avLst/>
            </a:prstGeom>
            <a:grpFill/>
          </p:spPr>
        </p:pic>
        <p:sp>
          <p:nvSpPr>
            <p:cNvPr id="19" name="文本框 18"/>
            <p:cNvSpPr txBox="1"/>
            <p:nvPr/>
          </p:nvSpPr>
          <p:spPr>
            <a:xfrm>
              <a:off x="3197" y="4827"/>
              <a:ext cx="13533" cy="1227"/>
            </a:xfrm>
            <a:prstGeom prst="flowChartTerminator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你可知道，那座山上的石头有多么奇妙吗？</a:t>
              </a: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en-US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029382" y="3208088"/>
            <a:ext cx="2625566" cy="553266"/>
          </a:xfrm>
          <a:prstGeom prst="flowChartTerminator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你可知道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43668" y="3208088"/>
            <a:ext cx="2184559" cy="1097833"/>
          </a:xfrm>
          <a:prstGeom prst="cloudCallout">
            <a:avLst>
              <a:gd name="adj1" fmla="val -98920"/>
              <a:gd name="adj2" fmla="val -40781"/>
            </a:avLst>
          </a:prstGeom>
          <a:solidFill>
            <a:srgbClr val="FFC000"/>
          </a:solidFill>
          <a:ln w="9525">
            <a:solidFill>
              <a:srgbClr val="339933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根据开头，写一段话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2916" y="1799885"/>
            <a:ext cx="6065657" cy="2068651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89E8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你可知道，那座山上石头有多么奇妙吗？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这些石头千姿百态，妙趣横生，如同一幅幅美丽的图画，如果不是亲眼看到，真让人难以相信。有的像宠物狗，睁着水灵灵的眼睛，吐着长长的舌头，好像在欢迎着我们的到来；有的像青蛙，沉浸在清凉的出国留学网溪水中，享受着阳光浴；有的体形巨大，像一个娃娃；有些石头细如沙，而有些石头却大如山，一块块，一条条，在阳光的照射下，闪闪发光……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35428" y="1794118"/>
            <a:ext cx="1968560" cy="2543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2801" y="1694368"/>
            <a:ext cx="5194664" cy="2068651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   你是否听说过，森林的美丽。清晨，太阳露出了半个笑脸，雾气刚刚散去，鸟儿就迫不及待地在树枝上叽叽喳喳地唱起了歌谣。中午，太阳挂在天空正中，像一个火球，小鹿在溪边一边喝水，一边照他的影子。晚上，太阳困了，悄悄地回到了山背后，倦鸟归巢，夜间行动的小动物们开起了音乐会……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0156" y="1399990"/>
            <a:ext cx="1930537" cy="2898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01081" y="1054928"/>
            <a:ext cx="4887162" cy="2492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学写寻物启事</a:t>
            </a:r>
            <a:endParaRPr lang="en-US" altLang="zh-CN" sz="21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  <a:defRPr/>
            </a:pPr>
            <a:r>
              <a:rPr lang="en-US" altLang="zh-CN" sz="2100" dirty="0">
                <a:solidFill>
                  <a:srgbClr val="000000"/>
                </a:solidFill>
                <a:cs typeface="+mn-ea"/>
                <a:sym typeface="+mn-lt"/>
              </a:rPr>
              <a:t>(1)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lt"/>
              </a:rPr>
              <a:t>读一读这则寻物启事。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  <a:defRPr/>
            </a:pPr>
            <a:r>
              <a:rPr lang="en-US" altLang="zh-CN" sz="2100" dirty="0">
                <a:solidFill>
                  <a:srgbClr val="000000"/>
                </a:solidFill>
                <a:cs typeface="+mn-ea"/>
                <a:sym typeface="+mn-lt"/>
              </a:rPr>
              <a:t>(2)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lt"/>
              </a:rPr>
              <a:t>看一看，寻物启事的格式是怎样的？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697175" y="2915398"/>
            <a:ext cx="2409349" cy="1515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707950b9-822f-47b9-aa5e-4400a1401df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kpp33b0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2318</Words>
  <Application>WPS 演示</Application>
  <PresentationFormat>全屏显示(16:9)</PresentationFormat>
  <Paragraphs>200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思源黑体 CN Bold</vt:lpstr>
      <vt:lpstr>黑体</vt:lpstr>
      <vt:lpstr>汉真广标</vt:lpstr>
      <vt:lpstr>微软雅黑</vt:lpstr>
      <vt:lpstr>思源黑体 CN Regular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2020-06-05T01:58:00Z</dcterms:created>
  <dcterms:modified xsi:type="dcterms:W3CDTF">2023-01-16T03:07:54Z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79C860CAF5D24C42A39E8D2CA17F215C</vt:lpwstr>
  </property>
</Properties>
</file>