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"/>
  </p:notesMasterIdLst>
  <p:sldIdLst>
    <p:sldId id="261" r:id="rId3"/>
    <p:sldId id="601" r:id="rId4"/>
    <p:sldId id="1053" r:id="rId6"/>
    <p:sldId id="1054" r:id="rId7"/>
    <p:sldId id="1055" r:id="rId8"/>
    <p:sldId id="1056" r:id="rId9"/>
    <p:sldId id="1057" r:id="rId10"/>
    <p:sldId id="1058" r:id="rId11"/>
    <p:sldId id="1059" r:id="rId12"/>
    <p:sldId id="1060" r:id="rId13"/>
    <p:sldId id="1061" r:id="rId14"/>
    <p:sldId id="1062" r:id="rId15"/>
    <p:sldId id="1063" r:id="rId16"/>
    <p:sldId id="1064" r:id="rId17"/>
    <p:sldId id="1065" r:id="rId18"/>
    <p:sldId id="1066" r:id="rId19"/>
    <p:sldId id="1067" r:id="rId20"/>
    <p:sldId id="1068" r:id="rId21"/>
    <p:sldId id="1069" r:id="rId22"/>
    <p:sldId id="1070" r:id="rId23"/>
    <p:sldId id="1071" r:id="rId24"/>
    <p:sldId id="600" r:id="rId25"/>
  </p:sldIdLst>
  <p:sldSz cx="9144000" cy="5143500" type="screen16x9"/>
  <p:notesSz cx="6858000" cy="9144000"/>
  <p:embeddedFontLst>
    <p:embeddedFont>
      <p:font typeface="汉真广标" panose="02010609000101010101" pitchFamily="49" charset="-122"/>
      <p:regular r:id="rId29"/>
    </p:embeddedFont>
  </p:embeddedFontLst>
  <p:custDataLst>
    <p:tags r:id="rId3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EDD2"/>
    <a:srgbClr val="0383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3" autoAdjust="0"/>
    <p:restoredTop sz="94660"/>
  </p:normalViewPr>
  <p:slideViewPr>
    <p:cSldViewPr snapToGrid="0">
      <p:cViewPr>
        <p:scale>
          <a:sx n="100" d="100"/>
          <a:sy n="100" d="100"/>
        </p:scale>
        <p:origin x="-324" y="-8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font" Target="fonts/font1.fntdata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9959AC83-01BB-42E9-8A22-8AD4B78EB420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F57303ED-DB1D-4F19-917C-BD32E05ECEF2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395926" cy="678730"/>
          </a:xfrm>
          <a:prstGeom prst="rect">
            <a:avLst/>
          </a:prstGeom>
          <a:gradFill flip="none" rotWithShape="1">
            <a:gsLst>
              <a:gs pos="0">
                <a:srgbClr val="0AEDD2"/>
              </a:gs>
              <a:gs pos="100000">
                <a:srgbClr val="0383CD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0" hasCustomPrompt="1"/>
          </p:nvPr>
        </p:nvSpPr>
        <p:spPr>
          <a:xfrm>
            <a:off x="480817" y="317898"/>
            <a:ext cx="1562444" cy="283061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marL="0" indent="0">
              <a:buNone/>
              <a:defRPr sz="1500">
                <a:solidFill>
                  <a:srgbClr val="0383C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en-US" altLang="zh-CN" dirty="0"/>
              <a:t>01  </a:t>
            </a:r>
            <a:r>
              <a:rPr lang="zh-CN" altLang="en-US" dirty="0"/>
              <a:t>输入标题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91274" y="1842212"/>
            <a:ext cx="3564062" cy="1484385"/>
            <a:chOff x="655032" y="2456283"/>
            <a:chExt cx="4752082" cy="1979180"/>
          </a:xfrm>
        </p:grpSpPr>
        <p:sp>
          <p:nvSpPr>
            <p:cNvPr id="9" name="文本框 8"/>
            <p:cNvSpPr txBox="1"/>
            <p:nvPr/>
          </p:nvSpPr>
          <p:spPr>
            <a:xfrm>
              <a:off x="655032" y="2456283"/>
              <a:ext cx="4752082" cy="1149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5000" dirty="0">
                  <a:gradFill flip="none" rotWithShape="1">
                    <a:gsLst>
                      <a:gs pos="0">
                        <a:srgbClr val="0AEDD2"/>
                      </a:gs>
                      <a:gs pos="100000">
                        <a:srgbClr val="0383CD"/>
                      </a:gs>
                    </a:gsLst>
                    <a:lin ang="2700000" scaled="1"/>
                    <a:tileRect/>
                  </a:gradFill>
                  <a:latin typeface="汉真广标" panose="02010609000101010101" pitchFamily="49" charset="-122"/>
                  <a:ea typeface="汉真广标" panose="02010609000101010101" pitchFamily="49" charset="-122"/>
                  <a:cs typeface="+mn-ea"/>
                  <a:sym typeface="+mn-lt"/>
                </a:rPr>
                <a:t>语</a:t>
              </a:r>
              <a:r>
                <a:rPr lang="zh-CN" altLang="en-US" sz="5000" dirty="0">
                  <a:gradFill flip="none" rotWithShape="1">
                    <a:gsLst>
                      <a:gs pos="0">
                        <a:srgbClr val="0AEDD2"/>
                      </a:gs>
                      <a:gs pos="100000">
                        <a:srgbClr val="0383CD"/>
                      </a:gs>
                    </a:gsLst>
                    <a:lin ang="2700000" scaled="1"/>
                    <a:tileRect/>
                  </a:gradFill>
                  <a:latin typeface="汉真广标" panose="02010609000101010101" pitchFamily="49" charset="-122"/>
                  <a:ea typeface="汉真广标" panose="02010609000101010101" pitchFamily="49" charset="-122"/>
                  <a:cs typeface="+mn-ea"/>
                  <a:sym typeface="+mn-lt"/>
                </a:rPr>
                <a:t>文园地</a:t>
              </a:r>
              <a:r>
                <a:rPr lang="zh-CN" altLang="en-US" sz="5000" dirty="0">
                  <a:gradFill flip="none" rotWithShape="1">
                    <a:gsLst>
                      <a:gs pos="0">
                        <a:srgbClr val="0AEDD2"/>
                      </a:gs>
                      <a:gs pos="100000">
                        <a:srgbClr val="0383CD"/>
                      </a:gs>
                    </a:gsLst>
                    <a:lin ang="2700000" scaled="1"/>
                    <a:tileRect/>
                  </a:gradFill>
                  <a:latin typeface="汉真广标" panose="02010609000101010101" pitchFamily="49" charset="-122"/>
                  <a:ea typeface="汉真广标" panose="02010609000101010101" pitchFamily="49" charset="-122"/>
                  <a:cs typeface="+mn-ea"/>
                  <a:sym typeface="+mn-lt"/>
                </a:rPr>
                <a:t>三</a:t>
              </a:r>
              <a:endParaRPr lang="zh-CN" altLang="en-US" sz="5000" dirty="0">
                <a:gradFill flip="none" rotWithShape="1">
                  <a:gsLst>
                    <a:gs pos="0">
                      <a:srgbClr val="0AEDD2"/>
                    </a:gs>
                    <a:gs pos="100000">
                      <a:srgbClr val="0383CD"/>
                    </a:gs>
                  </a:gsLst>
                  <a:lin ang="2700000" scaled="1"/>
                  <a:tileRect/>
                </a:gradFill>
                <a:latin typeface="汉真广标" panose="02010609000101010101" pitchFamily="49" charset="-122"/>
                <a:ea typeface="汉真广标" panose="02010609000101010101" pitchFamily="49" charset="-122"/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52564" y="3750784"/>
              <a:ext cx="4557018" cy="533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部编版语文课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件 三年级下册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矩形: 圆角 11"/>
            <p:cNvSpPr/>
            <p:nvPr/>
          </p:nvSpPr>
          <p:spPr>
            <a:xfrm rot="10800000" flipH="1" flipV="1">
              <a:off x="828764" y="4388395"/>
              <a:ext cx="4404619" cy="4706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H="1">
            <a:off x="564423" y="0"/>
            <a:ext cx="3259627" cy="841343"/>
            <a:chOff x="7315842" y="0"/>
            <a:chExt cx="4346169" cy="1121790"/>
          </a:xfrm>
        </p:grpSpPr>
        <p:sp>
          <p:nvSpPr>
            <p:cNvPr id="14" name="矩形 13"/>
            <p:cNvSpPr/>
            <p:nvPr/>
          </p:nvSpPr>
          <p:spPr>
            <a:xfrm flipH="1">
              <a:off x="10788826" y="0"/>
              <a:ext cx="780934" cy="1121790"/>
            </a:xfrm>
            <a:prstGeom prst="rect">
              <a:avLst/>
            </a:prstGeom>
            <a:gradFill flip="none" rotWithShape="1">
              <a:gsLst>
                <a:gs pos="0">
                  <a:srgbClr val="0AEDD2"/>
                </a:gs>
                <a:gs pos="100000">
                  <a:srgbClr val="0383CD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 flipH="1">
              <a:off x="10696575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课前导读</a:t>
              </a:r>
              <a:endParaRPr lang="zh-CN" altLang="en-US" sz="9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 flipH="1">
              <a:off x="9448838" y="754144"/>
              <a:ext cx="1146675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字词揭秘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 flipH="1">
              <a:off x="8382341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课文精讲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 flipH="1">
              <a:off x="7315842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课堂小结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94042" y="496656"/>
            <a:ext cx="3797994" cy="4262300"/>
            <a:chOff x="6658723" y="662208"/>
            <a:chExt cx="5063992" cy="568306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658723" y="787102"/>
              <a:ext cx="3720854" cy="4961138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 flipH="1">
              <a:off x="7146981" y="1156294"/>
              <a:ext cx="3711173" cy="5188980"/>
            </a:xfrm>
            <a:prstGeom prst="rect">
              <a:avLst/>
            </a:prstGeom>
            <a:gradFill flip="none" rotWithShape="0">
              <a:gsLst>
                <a:gs pos="43000">
                  <a:srgbClr val="0AEDD2">
                    <a:alpha val="0"/>
                  </a:srgbClr>
                </a:gs>
                <a:gs pos="100000">
                  <a:srgbClr val="0380CD">
                    <a:alpha val="74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十字形 6"/>
            <p:cNvSpPr/>
            <p:nvPr/>
          </p:nvSpPr>
          <p:spPr>
            <a:xfrm>
              <a:off x="11353780" y="662208"/>
              <a:ext cx="368935" cy="368935"/>
            </a:xfrm>
            <a:prstGeom prst="plus">
              <a:avLst>
                <a:gd name="adj" fmla="val 36138"/>
              </a:avLst>
            </a:prstGeom>
            <a:gradFill>
              <a:gsLst>
                <a:gs pos="0">
                  <a:srgbClr val="0AEDD2">
                    <a:alpha val="85000"/>
                  </a:srgbClr>
                </a:gs>
                <a:gs pos="100000">
                  <a:srgbClr val="0380CD">
                    <a:alpha val="90000"/>
                  </a:srgbClr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7219" y="1231855"/>
            <a:ext cx="7634288" cy="21459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        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对照流程图读读下面这段话，照样子口头介绍一次手工活动的过程，如剪纸、捏泥人、拼装玩具、编花绳。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       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      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08271" y="2315324"/>
            <a:ext cx="5081598" cy="419918"/>
          </a:xfrm>
          <a:prstGeom prst="hexagon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剪碎或切断</a:t>
            </a:r>
            <a:r>
              <a:rPr lang="en-US" altLang="zh-CN" sz="1800">
                <a:solidFill>
                  <a:prstClr val="black"/>
                </a:solidFill>
                <a:cs typeface="+mn-ea"/>
                <a:sym typeface="+mn-lt"/>
              </a:rPr>
              <a:t>——</a:t>
            </a: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浸</a:t>
            </a:r>
            <a:r>
              <a:rPr lang="en-US" altLang="zh-CN" sz="1800">
                <a:solidFill>
                  <a:prstClr val="black"/>
                </a:solidFill>
                <a:cs typeface="+mn-ea"/>
                <a:sym typeface="+mn-lt"/>
              </a:rPr>
              <a:t>——</a:t>
            </a: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捣</a:t>
            </a:r>
            <a:r>
              <a:rPr lang="en-US" altLang="zh-CN" sz="1800">
                <a:solidFill>
                  <a:prstClr val="black"/>
                </a:solidFill>
                <a:cs typeface="+mn-ea"/>
                <a:sym typeface="+mn-lt"/>
              </a:rPr>
              <a:t>——</a:t>
            </a: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捞 </a:t>
            </a:r>
            <a:r>
              <a:rPr lang="en-US" altLang="zh-CN" sz="1800">
                <a:solidFill>
                  <a:prstClr val="black"/>
                </a:solidFill>
                <a:cs typeface="+mn-ea"/>
                <a:sym typeface="+mn-lt"/>
              </a:rPr>
              <a:t>——</a:t>
            </a: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 晒</a:t>
            </a: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29666" y="3121615"/>
            <a:ext cx="6885146" cy="1457192"/>
          </a:xfrm>
          <a:prstGeom prst="round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       有个叫蔡伦的人，吸收了人们长期累积的经验，改进了造纸术。他把树皮、麻头、稻草、破布等原料</a:t>
            </a:r>
            <a:r>
              <a:rPr lang="zh-CN" altLang="en-US" sz="1800">
                <a:solidFill>
                  <a:srgbClr val="C00000"/>
                </a:solidFill>
                <a:cs typeface="+mn-ea"/>
                <a:sym typeface="+mn-lt"/>
              </a:rPr>
              <a:t>剪碎或切断</a:t>
            </a: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，</a:t>
            </a:r>
            <a:r>
              <a:rPr lang="zh-CN" altLang="en-US" sz="1800">
                <a:solidFill>
                  <a:srgbClr val="C00000"/>
                </a:solidFill>
                <a:cs typeface="+mn-ea"/>
                <a:sym typeface="+mn-lt"/>
              </a:rPr>
              <a:t>浸</a:t>
            </a: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在水里</a:t>
            </a:r>
            <a:r>
              <a:rPr lang="zh-CN" altLang="en-US" sz="1800">
                <a:solidFill>
                  <a:srgbClr val="C00000"/>
                </a:solidFill>
                <a:cs typeface="+mn-ea"/>
                <a:sym typeface="+mn-lt"/>
              </a:rPr>
              <a:t>捣</a:t>
            </a: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烂成浆；再把浆</a:t>
            </a:r>
            <a:r>
              <a:rPr lang="zh-CN" altLang="en-US" sz="1800">
                <a:solidFill>
                  <a:srgbClr val="C00000"/>
                </a:solidFill>
                <a:cs typeface="+mn-ea"/>
                <a:sym typeface="+mn-lt"/>
              </a:rPr>
              <a:t>捞</a:t>
            </a: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出来</a:t>
            </a:r>
            <a:r>
              <a:rPr lang="zh-CN" altLang="en-US" sz="1800">
                <a:solidFill>
                  <a:srgbClr val="C00000"/>
                </a:solidFill>
                <a:cs typeface="+mn-ea"/>
                <a:sym typeface="+mn-lt"/>
              </a:rPr>
              <a:t>晒</a:t>
            </a: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干，就成了一种既轻便又好用的纸。</a:t>
            </a: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40354" y="2153875"/>
            <a:ext cx="1600676" cy="497320"/>
          </a:xfrm>
          <a:prstGeom prst="wedgeEllipseCallout">
            <a:avLst>
              <a:gd name="adj1" fmla="val -70470"/>
              <a:gd name="adj2" fmla="val 44865"/>
            </a:avLst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连续动词</a:t>
            </a: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7698" y="1098709"/>
            <a:ext cx="7651909" cy="330090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sz="1500" dirty="0">
                <a:solidFill>
                  <a:prstClr val="black"/>
                </a:solidFill>
                <a:cs typeface="+mn-ea"/>
                <a:sym typeface="+mn-lt"/>
              </a:rPr>
              <a:t>      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首先，将乒乓球放在布中央，</a:t>
            </a:r>
            <a:r>
              <a:rPr lang="zh-CN" altLang="en-US" sz="1500" dirty="0">
                <a:solidFill>
                  <a:srgbClr val="C00000"/>
                </a:solidFill>
                <a:cs typeface="+mn-ea"/>
                <a:sym typeface="+mn-lt"/>
              </a:rPr>
              <a:t>反向包裹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，用线紧紧</a:t>
            </a:r>
            <a:r>
              <a:rPr lang="zh-CN" altLang="en-US" sz="1500" dirty="0">
                <a:solidFill>
                  <a:srgbClr val="C00000"/>
                </a:solidFill>
                <a:cs typeface="+mn-ea"/>
                <a:sym typeface="+mn-lt"/>
              </a:rPr>
              <a:t>扎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起来，布娃娃的头和身子就已经有了雏形。布包裹的乒乓球做为布娃娃的头，用水彩笔在一侧</a:t>
            </a:r>
            <a:r>
              <a:rPr lang="zh-CN" altLang="en-US" sz="1500" dirty="0">
                <a:solidFill>
                  <a:srgbClr val="C00000"/>
                </a:solidFill>
                <a:cs typeface="+mn-ea"/>
                <a:sym typeface="+mn-lt"/>
              </a:rPr>
              <a:t>画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上布娃娃的眼睛、鼻子和嘴巴，并</a:t>
            </a:r>
            <a:r>
              <a:rPr lang="zh-CN" altLang="en-US" sz="1500" dirty="0">
                <a:solidFill>
                  <a:srgbClr val="C00000"/>
                </a:solidFill>
                <a:cs typeface="+mn-ea"/>
                <a:sym typeface="+mn-lt"/>
              </a:rPr>
              <a:t>涂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上两个红脸蛋。顶部用黑色的水彩笔</a:t>
            </a:r>
            <a:r>
              <a:rPr lang="zh-CN" altLang="en-US" sz="1500" dirty="0">
                <a:solidFill>
                  <a:srgbClr val="C00000"/>
                </a:solidFill>
                <a:cs typeface="+mn-ea"/>
                <a:sym typeface="+mn-lt"/>
              </a:rPr>
              <a:t>画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上头发，当然，头发的造型可以自由发挥，想画成怎样的造型，它就是怎样的造型。接下来在布的两侧用剪刀</a:t>
            </a:r>
            <a:r>
              <a:rPr lang="zh-CN" altLang="en-US" sz="1500" dirty="0">
                <a:solidFill>
                  <a:srgbClr val="C00000"/>
                </a:solidFill>
                <a:cs typeface="+mn-ea"/>
                <a:sym typeface="+mn-lt"/>
              </a:rPr>
              <a:t>剪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两个洞，用剩余的布</a:t>
            </a:r>
            <a:r>
              <a:rPr lang="zh-CN" altLang="en-US" sz="1500" dirty="0">
                <a:solidFill>
                  <a:srgbClr val="C00000"/>
                </a:solidFill>
                <a:cs typeface="+mn-ea"/>
                <a:sym typeface="+mn-lt"/>
              </a:rPr>
              <a:t>卷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出两个胳膊，分别</a:t>
            </a:r>
            <a:r>
              <a:rPr lang="zh-CN" altLang="en-US" sz="1500" dirty="0">
                <a:solidFill>
                  <a:srgbClr val="C00000"/>
                </a:solidFill>
                <a:cs typeface="+mn-ea"/>
                <a:sym typeface="+mn-lt"/>
              </a:rPr>
              <a:t>安装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在剪好的两个洞内，并用针线</a:t>
            </a:r>
            <a:r>
              <a:rPr lang="zh-CN" altLang="en-US" sz="1500" dirty="0">
                <a:solidFill>
                  <a:srgbClr val="C00000"/>
                </a:solidFill>
                <a:cs typeface="+mn-ea"/>
                <a:sym typeface="+mn-lt"/>
              </a:rPr>
              <a:t>缝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制好。然后，用剪刀将白纸</a:t>
            </a:r>
            <a:r>
              <a:rPr lang="zh-CN" altLang="en-US" sz="1500" dirty="0">
                <a:solidFill>
                  <a:srgbClr val="C00000"/>
                </a:solidFill>
                <a:cs typeface="+mn-ea"/>
                <a:sym typeface="+mn-lt"/>
              </a:rPr>
              <a:t>剪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上两只手，用胶带将手分别</a:t>
            </a:r>
            <a:r>
              <a:rPr lang="zh-CN" altLang="en-US" sz="1500" dirty="0">
                <a:solidFill>
                  <a:srgbClr val="C00000"/>
                </a:solidFill>
                <a:cs typeface="+mn-ea"/>
                <a:sym typeface="+mn-lt"/>
              </a:rPr>
              <a:t>粘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在两只胳膊下端。最后，再用剩余的布</a:t>
            </a:r>
            <a:r>
              <a:rPr lang="zh-CN" altLang="en-US" sz="1500" dirty="0">
                <a:solidFill>
                  <a:srgbClr val="C00000"/>
                </a:solidFill>
                <a:cs typeface="+mn-ea"/>
                <a:sym typeface="+mn-lt"/>
              </a:rPr>
              <a:t>卷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两条腿，用线</a:t>
            </a:r>
            <a:r>
              <a:rPr lang="zh-CN" altLang="en-US" sz="1500" dirty="0">
                <a:solidFill>
                  <a:srgbClr val="C00000"/>
                </a:solidFill>
                <a:cs typeface="+mn-ea"/>
                <a:sym typeface="+mn-lt"/>
              </a:rPr>
              <a:t>缝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好后，</a:t>
            </a:r>
            <a:r>
              <a:rPr lang="zh-CN" altLang="en-US" sz="1500" dirty="0">
                <a:solidFill>
                  <a:srgbClr val="C00000"/>
                </a:solidFill>
                <a:cs typeface="+mn-ea"/>
                <a:sym typeface="+mn-lt"/>
              </a:rPr>
              <a:t>安装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在身体的后侧，自然下垂即可。</a:t>
            </a:r>
            <a:endParaRPr lang="zh-CN" altLang="en-US" sz="15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9152" y="2539229"/>
            <a:ext cx="7658576" cy="1074375"/>
          </a:xfrm>
          <a:prstGeom prst="snip2Diag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>
                <a:solidFill>
                  <a:srgbClr val="C00000"/>
                </a:solidFill>
                <a:cs typeface="+mn-ea"/>
                <a:sym typeface="+mn-lt"/>
              </a:rPr>
              <a:t>桥面两侧有石栏，栏板上雕刻着精美的图案：</a:t>
            </a: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有的刻着两条相互缠绕的龙，前爪相互抵着，各自回首遥望；还有的刻着双龙戏珠。</a:t>
            </a: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8679" y="1323363"/>
            <a:ext cx="7599521" cy="1074375"/>
          </a:xfrm>
          <a:prstGeom prst="snip2DiagRect">
            <a:avLst/>
          </a:prstGeom>
          <a:noFill/>
          <a:ln w="38100">
            <a:solidFill>
              <a:srgbClr val="00B0F0"/>
            </a:solidFill>
          </a:ln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srgbClr val="C00000"/>
                </a:solidFill>
                <a:cs typeface="+mn-ea"/>
                <a:sym typeface="+mn-lt"/>
              </a:rPr>
              <a:t>走在街上的，是来来往往、形态各异的人：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有的骑着马，有的挑着担，有的赶着毛驴，有的推着独轮车，有的悠闲地走在街上溜达。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04599" y="4025130"/>
            <a:ext cx="3810000" cy="382633"/>
          </a:xfrm>
          <a:prstGeom prst="wedgeRoundRectCallout">
            <a:avLst>
              <a:gd name="adj1" fmla="val -38000"/>
              <a:gd name="adj2" fmla="val -92695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每个片段都是围绕一个意思写的</a:t>
            </a: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1066" y="2053114"/>
            <a:ext cx="7396163" cy="2434456"/>
          </a:xfrm>
          <a:prstGeom prst="round2DiagRect">
            <a:avLst>
              <a:gd name="adj1" fmla="val 50000"/>
              <a:gd name="adj2" fmla="val 0"/>
            </a:avLst>
          </a:prstGeom>
          <a:noFill/>
          <a:ln w="38100">
            <a:solidFill>
              <a:srgbClr val="00B0F0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800">
                <a:solidFill>
                  <a:prstClr val="black"/>
                </a:solidFill>
                <a:cs typeface="+mn-ea"/>
                <a:sym typeface="+mn-lt"/>
              </a:rPr>
              <a:t>      </a:t>
            </a:r>
            <a:r>
              <a:rPr lang="en-US" altLang="zh-CN" sz="1800">
                <a:solidFill>
                  <a:srgbClr val="C00000"/>
                </a:solidFill>
                <a:cs typeface="+mn-ea"/>
                <a:sym typeface="+mn-lt"/>
              </a:rPr>
              <a:t> </a:t>
            </a:r>
            <a:r>
              <a:rPr lang="zh-CN" altLang="en-US" sz="1800">
                <a:solidFill>
                  <a:srgbClr val="C00000"/>
                </a:solidFill>
                <a:cs typeface="+mn-ea"/>
                <a:sym typeface="+mn-lt"/>
              </a:rPr>
              <a:t>秋天的校园仍旧光彩宜人。</a:t>
            </a: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树依旧是那么绿；花儿好象不知道深秋已经来了，依旧竟香开放，依旧用它那芳香吸引着只只蜜蜂；蝴蝶依旧在校园里翩翩起舞，依旧用它那美丽的身影吸引着同学们的目光。</a:t>
            </a: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65973" y="1447324"/>
            <a:ext cx="5166360" cy="3452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仿照上面的文段，写一段话，围绕一个意思去写。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日积月累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9" name="图片 8" descr="图片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6774" y="1596390"/>
            <a:ext cx="4305300" cy="291084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391603" y="1524000"/>
            <a:ext cx="3563779" cy="265366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2100">
                <a:solidFill>
                  <a:srgbClr val="C00000"/>
                </a:solidFill>
                <a:cs typeface="+mn-ea"/>
                <a:sym typeface="+mn-lt"/>
              </a:rPr>
              <a:t>文房四宝</a:t>
            </a: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：笔墨纸砚</a:t>
            </a:r>
            <a:endParaRPr lang="zh-CN" altLang="en-US" sz="210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2100">
                <a:solidFill>
                  <a:srgbClr val="C00000"/>
                </a:solidFill>
                <a:cs typeface="+mn-ea"/>
                <a:sym typeface="+mn-lt"/>
              </a:rPr>
              <a:t>雅人四好</a:t>
            </a: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：琴棋书画</a:t>
            </a:r>
            <a:endParaRPr lang="zh-CN" altLang="en-US" sz="210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2100">
                <a:solidFill>
                  <a:srgbClr val="C00000"/>
                </a:solidFill>
                <a:cs typeface="+mn-ea"/>
                <a:sym typeface="+mn-lt"/>
              </a:rPr>
              <a:t>花中君子</a:t>
            </a: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：梅兰竹菊</a:t>
            </a:r>
            <a:endParaRPr lang="zh-CN" altLang="en-US" sz="210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2100">
                <a:solidFill>
                  <a:srgbClr val="C00000"/>
                </a:solidFill>
                <a:cs typeface="+mn-ea"/>
                <a:sym typeface="+mn-lt"/>
              </a:rPr>
              <a:t>中医四诊</a:t>
            </a: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：望闻问切</a:t>
            </a:r>
            <a:endParaRPr lang="zh-CN" altLang="en-US" sz="21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40731" y="1843088"/>
            <a:ext cx="2802731" cy="737905"/>
          </a:xfrm>
          <a:prstGeom prst="cloudCallout">
            <a:avLst>
              <a:gd name="adj1" fmla="val -92993"/>
              <a:gd name="adj2" fmla="val 99549"/>
            </a:avLst>
          </a:prstGeom>
          <a:noFill/>
          <a:ln w="38100">
            <a:solidFill>
              <a:srgbClr val="00B050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传统文化的成语</a:t>
            </a: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日积月累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9603" y="1453991"/>
            <a:ext cx="7188041" cy="10387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      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文房四宝：笔墨纸砚，</a:t>
            </a:r>
            <a:r>
              <a:rPr lang="en-US" sz="2100" dirty="0">
                <a:solidFill>
                  <a:prstClr val="black"/>
                </a:solidFill>
                <a:cs typeface="+mn-ea"/>
                <a:sym typeface="+mn-lt"/>
              </a:rPr>
              <a:t> 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是说“</a:t>
            </a:r>
            <a:r>
              <a:rPr lang="zh-CN" altLang="en-US" sz="2100" dirty="0">
                <a:solidFill>
                  <a:srgbClr val="C00000"/>
                </a:solidFill>
                <a:cs typeface="+mn-ea"/>
                <a:sym typeface="+mn-lt"/>
              </a:rPr>
              <a:t>毛笔、墨汁、白纸、砚台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”是书写的工具，被称为“文房四宝”。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0737" y="2822734"/>
            <a:ext cx="5111591" cy="1626870"/>
          </a:xfrm>
          <a:prstGeom prst="ellipse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日积月累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rcRect l="6190" t="9600" r="5650" b="9662"/>
          <a:stretch>
            <a:fillRect/>
          </a:stretch>
        </p:blipFill>
        <p:spPr>
          <a:xfrm>
            <a:off x="2182892" y="2571751"/>
            <a:ext cx="4778216" cy="202930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88445" y="1214573"/>
            <a:ext cx="7258526" cy="10387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       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雅人四好：琴棋书画，指</a:t>
            </a:r>
            <a:r>
              <a:rPr lang="zh-CN" altLang="en-US" sz="2100" dirty="0">
                <a:solidFill>
                  <a:srgbClr val="C00000"/>
                </a:solidFill>
                <a:cs typeface="+mn-ea"/>
                <a:sym typeface="+mn-lt"/>
              </a:rPr>
              <a:t>琴瑟、围棋、书法、绘画色彩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四种技艺是高雅之人所喜欢的。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日积月累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rcRect l="2469" t="2717" r="1620" b="2082"/>
          <a:stretch>
            <a:fillRect/>
          </a:stretch>
        </p:blipFill>
        <p:spPr>
          <a:xfrm>
            <a:off x="2527459" y="2539230"/>
            <a:ext cx="4089083" cy="2069306"/>
          </a:xfrm>
          <a:prstGeom prst="rect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4" name="文本框 3"/>
          <p:cNvSpPr txBox="1"/>
          <p:nvPr/>
        </p:nvSpPr>
        <p:spPr>
          <a:xfrm>
            <a:off x="921952" y="1051219"/>
            <a:ext cx="6933248" cy="10387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       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花中君子：梅兰竹菊，是说“</a:t>
            </a:r>
            <a:r>
              <a:rPr lang="zh-CN" altLang="en-US" sz="2100" dirty="0">
                <a:solidFill>
                  <a:srgbClr val="C00000"/>
                </a:solidFill>
                <a:cs typeface="+mn-ea"/>
                <a:sym typeface="+mn-lt"/>
              </a:rPr>
              <a:t>梅花、兰花、翠竹、菊花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”高洁、儒雅是花中的四君子。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课堂小结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91549" y="1896836"/>
            <a:ext cx="5949315" cy="190541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0AEDD2"/>
            </a:solidFill>
            <a:prstDash val="lgDashDotDot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800" dirty="0">
                <a:solidFill>
                  <a:srgbClr val="000000"/>
                </a:solidFill>
                <a:cs typeface="+mn-ea"/>
                <a:sym typeface="+mn-lt"/>
              </a:rPr>
              <a:t>       </a:t>
            </a:r>
            <a:r>
              <a:rPr lang="zh-CN" altLang="en-US" sz="1800" dirty="0">
                <a:solidFill>
                  <a:srgbClr val="000000"/>
                </a:solidFill>
                <a:cs typeface="+mn-ea"/>
                <a:sym typeface="+mn-lt"/>
              </a:rPr>
              <a:t>通过本节课的学习，我们交流关于段落中心句的知识，学会在生活中自主识字，学会仿照例子写句子，学会围绕一个中心写一段话，学会写连动句，学习一些传统文化的词语。</a:t>
            </a:r>
            <a:endParaRPr lang="zh-CN" altLang="en-US" sz="18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25138" y="2927554"/>
            <a:ext cx="1673802" cy="2215946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课堂练习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7499" y="985837"/>
            <a:ext cx="6558439" cy="200824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1.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给下列生字选择正确的读音。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税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(</a:t>
            </a:r>
            <a:r>
              <a:rPr lang="en-US" altLang="zh-CN" sz="2100" dirty="0" err="1">
                <a:solidFill>
                  <a:prstClr val="black"/>
                </a:solidFill>
                <a:cs typeface="+mn-ea"/>
                <a:sym typeface="+mn-lt"/>
              </a:rPr>
              <a:t>shuì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 </a:t>
            </a:r>
            <a:r>
              <a:rPr lang="en-US" altLang="zh-CN" sz="2100" dirty="0" err="1">
                <a:solidFill>
                  <a:prstClr val="black"/>
                </a:solidFill>
                <a:cs typeface="+mn-ea"/>
                <a:sym typeface="+mn-lt"/>
              </a:rPr>
              <a:t>suì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 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)     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疫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(</a:t>
            </a:r>
            <a:r>
              <a:rPr lang="en-US" altLang="zh-CN" sz="2100" dirty="0" err="1">
                <a:solidFill>
                  <a:prstClr val="black"/>
                </a:solidFill>
                <a:cs typeface="+mn-ea"/>
                <a:sym typeface="+mn-lt"/>
              </a:rPr>
              <a:t>yì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       ì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 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)        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咖 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(</a:t>
            </a:r>
            <a:r>
              <a:rPr lang="en-US" altLang="zh-CN" sz="2100" dirty="0" err="1">
                <a:solidFill>
                  <a:prstClr val="black"/>
                </a:solidFill>
                <a:cs typeface="+mn-ea"/>
                <a:sym typeface="+mn-lt"/>
              </a:rPr>
              <a:t>kā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   </a:t>
            </a:r>
            <a:r>
              <a:rPr lang="en-US" altLang="zh-CN" sz="2100" dirty="0" err="1">
                <a:solidFill>
                  <a:prstClr val="black"/>
                </a:solidFill>
                <a:cs typeface="+mn-ea"/>
                <a:sym typeface="+mn-lt"/>
              </a:rPr>
              <a:t>ká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)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啡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(</a:t>
            </a:r>
            <a:r>
              <a:rPr lang="en-US" altLang="zh-CN" sz="2100" dirty="0" err="1">
                <a:solidFill>
                  <a:prstClr val="black"/>
                </a:solidFill>
                <a:cs typeface="+mn-ea"/>
                <a:sym typeface="+mn-lt"/>
              </a:rPr>
              <a:t>fēi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   </a:t>
            </a:r>
            <a:r>
              <a:rPr lang="en-US" altLang="zh-CN" sz="2100" dirty="0" err="1">
                <a:solidFill>
                  <a:prstClr val="black"/>
                </a:solidFill>
                <a:cs typeface="+mn-ea"/>
                <a:sym typeface="+mn-lt"/>
              </a:rPr>
              <a:t>feī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) </a:t>
            </a:r>
            <a:endParaRPr lang="en-US" altLang="zh-CN" sz="21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废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(</a:t>
            </a:r>
            <a:r>
              <a:rPr lang="en-US" altLang="zh-CN" sz="2100" dirty="0" err="1">
                <a:solidFill>
                  <a:prstClr val="black"/>
                </a:solidFill>
                <a:cs typeface="+mn-ea"/>
                <a:sym typeface="+mn-lt"/>
              </a:rPr>
              <a:t>fiè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  </a:t>
            </a:r>
            <a:r>
              <a:rPr lang="en-US" altLang="zh-CN" sz="2100" dirty="0" err="1">
                <a:solidFill>
                  <a:prstClr val="black"/>
                </a:solidFill>
                <a:cs typeface="+mn-ea"/>
                <a:sym typeface="+mn-lt"/>
              </a:rPr>
              <a:t>fèi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)        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贸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(</a:t>
            </a:r>
            <a:r>
              <a:rPr lang="en-US" altLang="zh-CN" sz="2100" dirty="0" err="1">
                <a:solidFill>
                  <a:prstClr val="black"/>
                </a:solidFill>
                <a:cs typeface="+mn-ea"/>
                <a:sym typeface="+mn-lt"/>
              </a:rPr>
              <a:t>mào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  </a:t>
            </a:r>
            <a:r>
              <a:rPr lang="en-US" altLang="zh-CN" sz="2100" dirty="0" err="1">
                <a:solidFill>
                  <a:prstClr val="black"/>
                </a:solidFill>
                <a:cs typeface="+mn-ea"/>
                <a:sym typeface="+mn-lt"/>
              </a:rPr>
              <a:t>nào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)         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阅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(</a:t>
            </a:r>
            <a:r>
              <a:rPr lang="en-US" altLang="zh-CN" sz="2100" dirty="0" err="1">
                <a:solidFill>
                  <a:prstClr val="black"/>
                </a:solidFill>
                <a:cs typeface="+mn-ea"/>
                <a:sym typeface="+mn-lt"/>
              </a:rPr>
              <a:t>yùe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 </a:t>
            </a:r>
            <a:r>
              <a:rPr lang="en-US" altLang="zh-CN" sz="2100" dirty="0" err="1">
                <a:solidFill>
                  <a:prstClr val="black"/>
                </a:solidFill>
                <a:cs typeface="+mn-ea"/>
                <a:sym typeface="+mn-lt"/>
              </a:rPr>
              <a:t>yuè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) 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02327" y="1874520"/>
            <a:ext cx="286377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b="1">
                <a:solidFill>
                  <a:srgbClr val="C00000"/>
                </a:solidFill>
                <a:cs typeface="+mn-ea"/>
                <a:sym typeface="+mn-lt"/>
              </a:rPr>
              <a:t>√</a:t>
            </a:r>
            <a:endParaRPr lang="zh-CN" altLang="en-US" sz="21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782525" y="2007394"/>
            <a:ext cx="286377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b="1">
                <a:solidFill>
                  <a:srgbClr val="C00000"/>
                </a:solidFill>
                <a:cs typeface="+mn-ea"/>
                <a:sym typeface="+mn-lt"/>
              </a:rPr>
              <a:t>√</a:t>
            </a:r>
            <a:endParaRPr lang="zh-CN" altLang="en-US" sz="21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49914" y="1874520"/>
            <a:ext cx="286377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b="1">
                <a:solidFill>
                  <a:srgbClr val="C00000"/>
                </a:solidFill>
                <a:cs typeface="+mn-ea"/>
                <a:sym typeface="+mn-lt"/>
              </a:rPr>
              <a:t>√</a:t>
            </a:r>
            <a:endParaRPr lang="zh-CN" altLang="en-US" sz="21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904344" y="1874520"/>
            <a:ext cx="286377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b="1">
                <a:solidFill>
                  <a:srgbClr val="C00000"/>
                </a:solidFill>
                <a:cs typeface="+mn-ea"/>
                <a:sym typeface="+mn-lt"/>
              </a:rPr>
              <a:t>√</a:t>
            </a:r>
            <a:endParaRPr lang="zh-CN" altLang="en-US" sz="21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27594" y="2562701"/>
            <a:ext cx="286377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b="1">
                <a:solidFill>
                  <a:srgbClr val="C00000"/>
                </a:solidFill>
                <a:cs typeface="+mn-ea"/>
                <a:sym typeface="+mn-lt"/>
              </a:rPr>
              <a:t>√</a:t>
            </a:r>
            <a:endParaRPr lang="zh-CN" altLang="en-US" sz="21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853010" y="2601754"/>
            <a:ext cx="286377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b="1">
                <a:solidFill>
                  <a:srgbClr val="C00000"/>
                </a:solidFill>
                <a:cs typeface="+mn-ea"/>
                <a:sym typeface="+mn-lt"/>
              </a:rPr>
              <a:t>√</a:t>
            </a:r>
            <a:endParaRPr lang="zh-CN" altLang="en-US" sz="21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490959" y="2550319"/>
            <a:ext cx="286377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b="1">
                <a:solidFill>
                  <a:srgbClr val="C00000"/>
                </a:solidFill>
                <a:cs typeface="+mn-ea"/>
                <a:sym typeface="+mn-lt"/>
              </a:rPr>
              <a:t>√</a:t>
            </a:r>
            <a:endParaRPr lang="zh-CN" altLang="en-US" sz="210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624751" y="2135562"/>
            <a:ext cx="2272030" cy="300793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课文导读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0902" y="1211443"/>
            <a:ext cx="7000127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       </a:t>
            </a:r>
            <a:r>
              <a:rPr lang="zh-CN" altLang="en-US" sz="2100" dirty="0">
                <a:solidFill>
                  <a:prstClr val="black">
                    <a:lumMod val="50000"/>
                  </a:prstClr>
                </a:solidFill>
                <a:cs typeface="+mn-ea"/>
                <a:sym typeface="+mn-lt"/>
              </a:rPr>
              <a:t>同学们，今天我们学习“语文园地”的内容。</a:t>
            </a:r>
            <a:endParaRPr lang="zh-CN" altLang="en-US" sz="2100" dirty="0">
              <a:solidFill>
                <a:prstClr val="black">
                  <a:lumMod val="50000"/>
                </a:prstClr>
              </a:solidFill>
              <a:cs typeface="+mn-ea"/>
              <a:sym typeface="+mn-lt"/>
            </a:endParaRPr>
          </a:p>
        </p:txBody>
      </p:sp>
      <p:pic>
        <p:nvPicPr>
          <p:cNvPr id="4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72145" y="2220686"/>
            <a:ext cx="4599711" cy="2206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课堂练习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8399" y="1104016"/>
            <a:ext cx="4712970" cy="329993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2.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连线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中医四诊                       琴棋书画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雅人四好                       梅兰竹菊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花中君子                       笔墨纸砚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文房四宝                       望闻问切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969975" y="2263209"/>
            <a:ext cx="1786414" cy="186356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1930923" y="2243683"/>
            <a:ext cx="1825466" cy="646271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1950449" y="2909004"/>
            <a:ext cx="1824990" cy="58721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1969975" y="3496220"/>
            <a:ext cx="1747361" cy="65151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 descr="6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270076" y="2392817"/>
            <a:ext cx="1886003" cy="2516641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板书设计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71404" y="1673270"/>
            <a:ext cx="3700939" cy="207645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2400" dirty="0">
                <a:solidFill>
                  <a:prstClr val="black"/>
                </a:solidFill>
                <a:cs typeface="+mn-ea"/>
                <a:sym typeface="+mn-lt"/>
              </a:rPr>
              <a:t> </a:t>
            </a:r>
            <a:r>
              <a:rPr sz="2400" dirty="0" err="1">
                <a:solidFill>
                  <a:srgbClr val="C00000"/>
                </a:solidFill>
                <a:cs typeface="+mn-ea"/>
                <a:sym typeface="+mn-lt"/>
              </a:rPr>
              <a:t>语文园地</a:t>
            </a:r>
            <a:endParaRPr sz="2100" dirty="0">
              <a:solidFill>
                <a:srgbClr val="C00000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defRPr/>
            </a:pPr>
            <a:r>
              <a:rPr sz="2100" dirty="0" err="1">
                <a:solidFill>
                  <a:prstClr val="black"/>
                </a:solidFill>
                <a:cs typeface="+mn-ea"/>
                <a:sym typeface="+mn-lt"/>
              </a:rPr>
              <a:t>围绕一个中心意思</a:t>
            </a:r>
            <a:endParaRPr sz="2100" dirty="0">
              <a:solidFill>
                <a:prstClr val="black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defRPr/>
            </a:pPr>
            <a:r>
              <a:rPr sz="2100" dirty="0" err="1">
                <a:solidFill>
                  <a:prstClr val="black"/>
                </a:solidFill>
                <a:cs typeface="+mn-ea"/>
                <a:sym typeface="+mn-lt"/>
              </a:rPr>
              <a:t>连续动词</a:t>
            </a:r>
            <a:endParaRPr sz="2100" dirty="0">
              <a:solidFill>
                <a:prstClr val="black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defRPr/>
            </a:pPr>
            <a:r>
              <a:rPr sz="2100" dirty="0" err="1">
                <a:solidFill>
                  <a:prstClr val="black"/>
                </a:solidFill>
                <a:cs typeface="+mn-ea"/>
                <a:sym typeface="+mn-lt"/>
              </a:rPr>
              <a:t>传统文化的词语</a:t>
            </a:r>
            <a:endParaRPr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4" name="图片 3" descr="3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77575" y="1575435"/>
            <a:ext cx="2144554" cy="2144554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 flipH="1">
            <a:off x="564423" y="0"/>
            <a:ext cx="3259627" cy="841343"/>
            <a:chOff x="7315842" y="0"/>
            <a:chExt cx="4346169" cy="1121790"/>
          </a:xfrm>
        </p:grpSpPr>
        <p:sp>
          <p:nvSpPr>
            <p:cNvPr id="14" name="矩形 13"/>
            <p:cNvSpPr/>
            <p:nvPr/>
          </p:nvSpPr>
          <p:spPr>
            <a:xfrm flipH="1">
              <a:off x="10788826" y="0"/>
              <a:ext cx="780934" cy="1121790"/>
            </a:xfrm>
            <a:prstGeom prst="rect">
              <a:avLst/>
            </a:prstGeom>
            <a:gradFill flip="none" rotWithShape="1">
              <a:gsLst>
                <a:gs pos="0">
                  <a:srgbClr val="0AEDD2"/>
                </a:gs>
                <a:gs pos="100000">
                  <a:srgbClr val="0383CD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 flipH="1">
              <a:off x="10696575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课前导读</a:t>
              </a:r>
              <a:endParaRPr lang="zh-CN" altLang="en-US" sz="9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 flipH="1">
              <a:off x="9448838" y="754144"/>
              <a:ext cx="1146675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字词揭秘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 flipH="1">
              <a:off x="8382341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课文精讲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 flipH="1">
              <a:off x="7315842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课堂小结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94043" y="496656"/>
            <a:ext cx="3797994" cy="4262300"/>
            <a:chOff x="6658723" y="662208"/>
            <a:chExt cx="5063992" cy="568306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658723" y="787103"/>
              <a:ext cx="3720855" cy="4961138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 flipH="1">
              <a:off x="7146981" y="1156294"/>
              <a:ext cx="3711173" cy="5188980"/>
            </a:xfrm>
            <a:prstGeom prst="rect">
              <a:avLst/>
            </a:prstGeom>
            <a:gradFill flip="none" rotWithShape="0">
              <a:gsLst>
                <a:gs pos="43000">
                  <a:srgbClr val="0AEDD2">
                    <a:alpha val="0"/>
                  </a:srgbClr>
                </a:gs>
                <a:gs pos="100000">
                  <a:srgbClr val="0380CD">
                    <a:alpha val="74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十字形 6"/>
            <p:cNvSpPr/>
            <p:nvPr/>
          </p:nvSpPr>
          <p:spPr>
            <a:xfrm>
              <a:off x="11353780" y="662208"/>
              <a:ext cx="368935" cy="368935"/>
            </a:xfrm>
            <a:prstGeom prst="plus">
              <a:avLst>
                <a:gd name="adj" fmla="val 36138"/>
              </a:avLst>
            </a:prstGeom>
            <a:gradFill>
              <a:gsLst>
                <a:gs pos="0">
                  <a:srgbClr val="0AEDD2">
                    <a:alpha val="85000"/>
                  </a:srgbClr>
                </a:gs>
                <a:gs pos="100000">
                  <a:srgbClr val="0380CD">
                    <a:alpha val="90000"/>
                  </a:srgbClr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91274" y="2322775"/>
            <a:ext cx="3564062" cy="1003824"/>
            <a:chOff x="655032" y="3097031"/>
            <a:chExt cx="4752082" cy="1338432"/>
          </a:xfrm>
        </p:grpSpPr>
        <p:sp>
          <p:nvSpPr>
            <p:cNvPr id="30" name="文本框 29"/>
            <p:cNvSpPr txBox="1"/>
            <p:nvPr/>
          </p:nvSpPr>
          <p:spPr>
            <a:xfrm>
              <a:off x="655032" y="3097031"/>
              <a:ext cx="4752082" cy="9643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4100" dirty="0">
                  <a:gradFill flip="none" rotWithShape="1">
                    <a:gsLst>
                      <a:gs pos="0">
                        <a:srgbClr val="0AEDD2"/>
                      </a:gs>
                      <a:gs pos="100000">
                        <a:srgbClr val="0383CD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感谢各位聆听</a:t>
              </a:r>
              <a:endParaRPr lang="zh-CN" altLang="en-US" sz="4100" dirty="0">
                <a:gradFill flip="none" rotWithShape="1">
                  <a:gsLst>
                    <a:gs pos="0">
                      <a:srgbClr val="0AEDD2"/>
                    </a:gs>
                    <a:gs pos="100000">
                      <a:srgbClr val="0383CD"/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  <p:sp>
          <p:nvSpPr>
            <p:cNvPr id="33" name="矩形: 圆角 32"/>
            <p:cNvSpPr/>
            <p:nvPr/>
          </p:nvSpPr>
          <p:spPr>
            <a:xfrm rot="10800000" flipH="1" flipV="1">
              <a:off x="828764" y="4388395"/>
              <a:ext cx="4404619" cy="4706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0015" y="1087416"/>
            <a:ext cx="6863239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C00000"/>
                </a:solidFill>
                <a:cs typeface="+mn-ea"/>
                <a:sym typeface="+mn-lt"/>
              </a:rPr>
              <a:t>交流：</a:t>
            </a: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课文中很多段落，围绕一个意思写清楚。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48119" y="2260147"/>
            <a:ext cx="2390282" cy="17934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文本框 7"/>
          <p:cNvSpPr txBox="1"/>
          <p:nvPr/>
        </p:nvSpPr>
        <p:spPr>
          <a:xfrm>
            <a:off x="3524735" y="2501554"/>
            <a:ext cx="5112068" cy="1570241"/>
          </a:xfrm>
          <a:prstGeom prst="snip2DiagRect">
            <a:avLst/>
          </a:prstGeom>
          <a:noFill/>
          <a:ln w="57150">
            <a:solidFill>
              <a:srgbClr val="0AEDD2"/>
            </a:solidFill>
            <a:prstDash val="dash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      《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赵州桥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》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的第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3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自然段，为了写清楚‘</a:t>
            </a:r>
            <a:r>
              <a:rPr lang="zh-CN" altLang="en-US" sz="1800" dirty="0">
                <a:solidFill>
                  <a:srgbClr val="C00000"/>
                </a:solidFill>
                <a:cs typeface="+mn-ea"/>
                <a:sym typeface="+mn-lt"/>
              </a:rPr>
              <a:t>赵州桥非常美观’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，详细介绍了桥面石栏上精美的图案，把各种姿态的龙写得活灵活现。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5801" y="1444745"/>
            <a:ext cx="7617542" cy="283923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300000"/>
              </a:lnSpc>
              <a:defRPr/>
            </a:pPr>
            <a:r>
              <a:rPr lang="en-US" altLang="zh-CN" sz="1500" dirty="0">
                <a:solidFill>
                  <a:prstClr val="black"/>
                </a:solidFill>
                <a:cs typeface="+mn-ea"/>
                <a:sym typeface="+mn-lt"/>
              </a:rPr>
              <a:t>       </a:t>
            </a:r>
            <a:r>
              <a:rPr sz="1500" dirty="0" err="1">
                <a:solidFill>
                  <a:srgbClr val="C00000"/>
                </a:solidFill>
                <a:cs typeface="+mn-ea"/>
                <a:sym typeface="+mn-lt"/>
              </a:rPr>
              <a:t>画面的街市可热闹了。</a:t>
            </a:r>
            <a:r>
              <a:rPr sz="1500" dirty="0" err="1">
                <a:solidFill>
                  <a:prstClr val="black"/>
                </a:solidFill>
                <a:cs typeface="+mn-ea"/>
                <a:sym typeface="+mn-lt"/>
              </a:rPr>
              <a:t>街上有挂着各种招牌的店铺、作坊、酒楼、茶馆</a:t>
            </a:r>
            <a:r>
              <a:rPr sz="1500" dirty="0">
                <a:solidFill>
                  <a:prstClr val="black"/>
                </a:solidFill>
                <a:cs typeface="+mn-ea"/>
                <a:sym typeface="+mn-lt"/>
              </a:rPr>
              <a:t>……走在街上的，是来来往往、形态各异的人：有的骑着马，有的挑着担，有的赶着毛驴，有的推着独轮车，有的悠闲地在街上溜达。画面上的这些人，有的不到一寸，有的甚至只有黄豆那么大。别看画上的人小，每个人在干什么，都能看得清清楚楚。</a:t>
            </a:r>
            <a:endParaRPr sz="15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7303" y="1067821"/>
            <a:ext cx="7677354" cy="9002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       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再如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《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一幅名扬中外的画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》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第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3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自然段，写了各种各样的店铺，还写了来来往往、形态各异的人，清楚地写出了‘</a:t>
            </a:r>
            <a:r>
              <a:rPr lang="zh-CN" altLang="en-US" sz="1800" dirty="0">
                <a:solidFill>
                  <a:srgbClr val="C00000"/>
                </a:solidFill>
                <a:cs typeface="+mn-ea"/>
                <a:sym typeface="+mn-lt"/>
              </a:rPr>
              <a:t>画上集市的热闹。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’”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rcRect b="5604"/>
          <a:stretch>
            <a:fillRect/>
          </a:stretch>
        </p:blipFill>
        <p:spPr>
          <a:xfrm>
            <a:off x="2677988" y="2244195"/>
            <a:ext cx="3788024" cy="21723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07390" y="1810703"/>
            <a:ext cx="4416743" cy="152257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       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要想把一段话写清楚，一定要</a:t>
            </a:r>
            <a:r>
              <a:rPr lang="zh-CN" altLang="en-US" sz="2100" dirty="0">
                <a:solidFill>
                  <a:srgbClr val="C00000"/>
                </a:solidFill>
                <a:cs typeface="+mn-ea"/>
                <a:sym typeface="+mn-lt"/>
              </a:rPr>
              <a:t>围绕一个意思写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。只有这样，整篇文章条理才清楚了，思路才理顺了。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36906" y="2135562"/>
            <a:ext cx="2272030" cy="300793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识字加油站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86753" y="1707221"/>
            <a:ext cx="2119789" cy="643890"/>
            <a:chOff x="1654" y="4667"/>
            <a:chExt cx="4451" cy="1352"/>
          </a:xfrm>
        </p:grpSpPr>
        <p:pic>
          <p:nvPicPr>
            <p:cNvPr id="4" name="图片 3" descr="图片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654" y="4667"/>
              <a:ext cx="4451" cy="135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2049" y="4827"/>
              <a:ext cx="3660" cy="969"/>
            </a:xfrm>
            <a:prstGeom prst="rect">
              <a:avLst/>
            </a:prstGeom>
            <a:solidFill>
              <a:srgbClr val="7030A0"/>
            </a:solidFill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altLang="zh-CN" sz="2100">
                  <a:solidFill>
                    <a:prstClr val="white">
                      <a:lumMod val="95000"/>
                    </a:prstClr>
                  </a:solidFill>
                  <a:cs typeface="+mn-ea"/>
                  <a:sym typeface="+mn-lt"/>
                </a:rPr>
                <a:t>    </a:t>
              </a:r>
              <a:r>
                <a:rPr lang="zh-CN" altLang="en-US" sz="2400">
                  <a:solidFill>
                    <a:prstClr val="white">
                      <a:lumMod val="95000"/>
                    </a:prstClr>
                  </a:solidFill>
                  <a:cs typeface="+mn-ea"/>
                  <a:sym typeface="+mn-lt"/>
                </a:rPr>
                <a:t>税务局</a:t>
              </a:r>
              <a:endParaRPr lang="zh-CN" altLang="en-US" sz="2400">
                <a:solidFill>
                  <a:prstClr val="white">
                    <a:lumMod val="9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560922" y="1707221"/>
            <a:ext cx="2119789" cy="643890"/>
            <a:chOff x="1654" y="4667"/>
            <a:chExt cx="4451" cy="1352"/>
          </a:xfrm>
        </p:grpSpPr>
        <p:pic>
          <p:nvPicPr>
            <p:cNvPr id="8" name="图片 7" descr="图片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654" y="4667"/>
              <a:ext cx="4451" cy="1352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2049" y="4827"/>
              <a:ext cx="3660" cy="872"/>
            </a:xfrm>
            <a:prstGeom prst="rect">
              <a:avLst/>
            </a:prstGeom>
            <a:solidFill>
              <a:srgbClr val="00B050"/>
            </a:solidFill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altLang="zh-CN" sz="2100">
                  <a:solidFill>
                    <a:prstClr val="white">
                      <a:lumMod val="95000"/>
                    </a:prstClr>
                  </a:solidFill>
                  <a:cs typeface="+mn-ea"/>
                  <a:sym typeface="+mn-lt"/>
                </a:rPr>
                <a:t>    </a:t>
              </a:r>
              <a:r>
                <a:rPr lang="zh-CN" altLang="en-US" sz="2100">
                  <a:solidFill>
                    <a:prstClr val="white">
                      <a:lumMod val="95000"/>
                    </a:prstClr>
                  </a:solidFill>
                  <a:cs typeface="+mn-ea"/>
                  <a:sym typeface="+mn-lt"/>
                </a:rPr>
                <a:t>防疫站</a:t>
              </a:r>
              <a:endParaRPr lang="zh-CN" altLang="en-US" sz="2100">
                <a:solidFill>
                  <a:prstClr val="white">
                    <a:lumMod val="9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434614" y="1707221"/>
            <a:ext cx="2119789" cy="643890"/>
            <a:chOff x="1654" y="4667"/>
            <a:chExt cx="4451" cy="1352"/>
          </a:xfrm>
        </p:grpSpPr>
        <p:pic>
          <p:nvPicPr>
            <p:cNvPr id="11" name="图片 10" descr="图片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654" y="4667"/>
              <a:ext cx="4451" cy="1352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2076" y="4827"/>
              <a:ext cx="3660" cy="872"/>
            </a:xfrm>
            <a:prstGeom prst="rect">
              <a:avLst/>
            </a:prstGeom>
            <a:solidFill>
              <a:srgbClr val="45D1FF"/>
            </a:solidFill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altLang="zh-CN" sz="2100">
                  <a:solidFill>
                    <a:prstClr val="white">
                      <a:lumMod val="95000"/>
                    </a:prstClr>
                  </a:solidFill>
                  <a:cs typeface="+mn-ea"/>
                  <a:sym typeface="+mn-lt"/>
                </a:rPr>
                <a:t>    </a:t>
              </a:r>
              <a:r>
                <a:rPr lang="zh-CN" altLang="en-US" sz="2100">
                  <a:solidFill>
                    <a:prstClr val="white">
                      <a:lumMod val="95000"/>
                    </a:prstClr>
                  </a:solidFill>
                  <a:cs typeface="+mn-ea"/>
                  <a:sym typeface="+mn-lt"/>
                </a:rPr>
                <a:t>咖啡馆</a:t>
              </a:r>
              <a:endParaRPr lang="zh-CN" altLang="en-US" sz="2100">
                <a:solidFill>
                  <a:prstClr val="white">
                    <a:lumMod val="9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08660" y="2937374"/>
            <a:ext cx="2119789" cy="643890"/>
            <a:chOff x="1654" y="4667"/>
            <a:chExt cx="4451" cy="1352"/>
          </a:xfrm>
        </p:grpSpPr>
        <p:pic>
          <p:nvPicPr>
            <p:cNvPr id="14" name="图片 13" descr="图片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654" y="4667"/>
              <a:ext cx="4451" cy="1352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2049" y="4827"/>
              <a:ext cx="3660" cy="872"/>
            </a:xfrm>
            <a:prstGeom prst="rect">
              <a:avLst/>
            </a:prstGeom>
            <a:solidFill>
              <a:srgbClr val="FCCFDC"/>
            </a:solidFill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altLang="zh-CN" sz="2100">
                  <a:solidFill>
                    <a:prstClr val="black"/>
                  </a:solidFill>
                  <a:cs typeface="+mn-ea"/>
                  <a:sym typeface="+mn-lt"/>
                </a:rPr>
                <a:t>    </a:t>
              </a:r>
              <a:r>
                <a:rPr lang="zh-CN" altLang="en-US" sz="2100">
                  <a:solidFill>
                    <a:prstClr val="black"/>
                  </a:solidFill>
                  <a:cs typeface="+mn-ea"/>
                  <a:sym typeface="+mn-lt"/>
                </a:rPr>
                <a:t>阅览室</a:t>
              </a:r>
              <a:endParaRPr lang="zh-CN" altLang="en-US" sz="21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466148" y="2950233"/>
            <a:ext cx="2316479" cy="643890"/>
            <a:chOff x="1654" y="4667"/>
            <a:chExt cx="4451" cy="1352"/>
          </a:xfrm>
        </p:grpSpPr>
        <p:pic>
          <p:nvPicPr>
            <p:cNvPr id="17" name="图片 16" descr="图片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654" y="4667"/>
              <a:ext cx="4451" cy="1352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2049" y="4827"/>
              <a:ext cx="3647" cy="87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altLang="zh-CN" sz="2100">
                  <a:solidFill>
                    <a:prstClr val="white">
                      <a:lumMod val="95000"/>
                    </a:prstClr>
                  </a:solidFill>
                  <a:cs typeface="+mn-ea"/>
                  <a:sym typeface="+mn-lt"/>
                </a:rPr>
                <a:t>   </a:t>
              </a:r>
              <a:r>
                <a:rPr lang="zh-CN" altLang="en-US" sz="2100">
                  <a:solidFill>
                    <a:prstClr val="white">
                      <a:lumMod val="95000"/>
                    </a:prstClr>
                  </a:solidFill>
                  <a:cs typeface="+mn-ea"/>
                  <a:sym typeface="+mn-lt"/>
                </a:rPr>
                <a:t>废品收购站</a:t>
              </a:r>
              <a:endParaRPr lang="zh-CN" altLang="en-US" sz="2100">
                <a:solidFill>
                  <a:prstClr val="white">
                    <a:lumMod val="9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368892" y="2950233"/>
            <a:ext cx="2119789" cy="643890"/>
            <a:chOff x="1654" y="4667"/>
            <a:chExt cx="4451" cy="1352"/>
          </a:xfrm>
        </p:grpSpPr>
        <p:pic>
          <p:nvPicPr>
            <p:cNvPr id="20" name="图片 19" descr="图片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654" y="4667"/>
              <a:ext cx="4451" cy="1352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2050" y="4827"/>
              <a:ext cx="3660" cy="872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altLang="zh-CN" sz="2100">
                  <a:solidFill>
                    <a:prstClr val="black"/>
                  </a:solidFill>
                  <a:cs typeface="+mn-ea"/>
                  <a:sym typeface="+mn-lt"/>
                </a:rPr>
                <a:t>    </a:t>
              </a:r>
              <a:r>
                <a:rPr lang="zh-CN" altLang="en-US" sz="2100">
                  <a:solidFill>
                    <a:prstClr val="black"/>
                  </a:solidFill>
                  <a:cs typeface="+mn-ea"/>
                  <a:sym typeface="+mn-lt"/>
                </a:rPr>
                <a:t>农贸市场</a:t>
              </a:r>
              <a:endParaRPr lang="zh-CN" altLang="en-US" sz="21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733199" y="903039"/>
            <a:ext cx="3701415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生活中你见过这些标牌吗？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170748" y="3853205"/>
            <a:ext cx="5264944" cy="806768"/>
            <a:chOff x="4839" y="7407"/>
            <a:chExt cx="11055" cy="1694"/>
          </a:xfrm>
        </p:grpSpPr>
        <p:sp>
          <p:nvSpPr>
            <p:cNvPr id="24" name="文本框 23"/>
            <p:cNvSpPr txBox="1"/>
            <p:nvPr/>
          </p:nvSpPr>
          <p:spPr>
            <a:xfrm>
              <a:off x="4839" y="7428"/>
              <a:ext cx="1455" cy="8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sz="2100">
                  <a:solidFill>
                    <a:srgbClr val="C00000"/>
                  </a:solidFill>
                  <a:cs typeface="+mn-ea"/>
                  <a:sym typeface="+mn-lt"/>
                </a:rPr>
                <a:t>shuì</a:t>
              </a:r>
              <a:endParaRPr lang="en-US" altLang="en-US" sz="210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108" y="8229"/>
              <a:ext cx="953" cy="8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2100">
                  <a:solidFill>
                    <a:prstClr val="black"/>
                  </a:solidFill>
                  <a:cs typeface="+mn-ea"/>
                  <a:sym typeface="+mn-lt"/>
                </a:rPr>
                <a:t>税</a:t>
              </a:r>
              <a:endParaRPr lang="zh-CN" altLang="en-US" sz="21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910" y="8229"/>
              <a:ext cx="953" cy="8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2100">
                  <a:solidFill>
                    <a:prstClr val="black"/>
                  </a:solidFill>
                  <a:cs typeface="+mn-ea"/>
                  <a:sym typeface="+mn-lt"/>
                </a:rPr>
                <a:t>疫</a:t>
              </a:r>
              <a:endParaRPr lang="zh-CN" altLang="en-US" sz="21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053" y="7407"/>
              <a:ext cx="829" cy="8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sz="2100">
                  <a:solidFill>
                    <a:srgbClr val="C00000"/>
                  </a:solidFill>
                  <a:cs typeface="+mn-ea"/>
                  <a:sym typeface="+mn-lt"/>
                </a:rPr>
                <a:t>yì</a:t>
              </a:r>
              <a:endParaRPr lang="en-US" sz="210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747" y="7407"/>
              <a:ext cx="1737" cy="8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sz="2100">
                  <a:solidFill>
                    <a:srgbClr val="C00000"/>
                  </a:solidFill>
                  <a:cs typeface="+mn-ea"/>
                  <a:sym typeface="+mn-lt"/>
                </a:rPr>
                <a:t>kā fēi</a:t>
              </a:r>
              <a:endParaRPr lang="en-US" sz="210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730" y="8229"/>
              <a:ext cx="1835" cy="8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2100">
                  <a:solidFill>
                    <a:prstClr val="black"/>
                  </a:solidFill>
                  <a:cs typeface="+mn-ea"/>
                  <a:sym typeface="+mn-lt"/>
                </a:rPr>
                <a:t>咖</a:t>
              </a:r>
              <a:r>
                <a:rPr lang="en-US" sz="2100">
                  <a:solidFill>
                    <a:prstClr val="black"/>
                  </a:solidFill>
                  <a:cs typeface="+mn-ea"/>
                  <a:sym typeface="+mn-lt"/>
                </a:rPr>
                <a:t> </a:t>
              </a:r>
              <a:r>
                <a:rPr lang="zh-CN" altLang="en-US" sz="2100">
                  <a:solidFill>
                    <a:prstClr val="black"/>
                  </a:solidFill>
                  <a:cs typeface="+mn-ea"/>
                  <a:sym typeface="+mn-lt"/>
                </a:rPr>
                <a:t>啡</a:t>
              </a:r>
              <a:r>
                <a:rPr lang="en-US" sz="2100">
                  <a:solidFill>
                    <a:prstClr val="black"/>
                  </a:solidFill>
                  <a:cs typeface="+mn-ea"/>
                  <a:sym typeface="+mn-lt"/>
                </a:rPr>
                <a:t> </a:t>
              </a:r>
              <a:endParaRPr lang="en-US" altLang="en-US" sz="21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1195" y="8229"/>
              <a:ext cx="1111" cy="8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sz="2100">
                  <a:solidFill>
                    <a:prstClr val="black"/>
                  </a:solidFill>
                  <a:cs typeface="+mn-ea"/>
                  <a:sym typeface="+mn-lt"/>
                </a:rPr>
                <a:t> </a:t>
              </a:r>
              <a:r>
                <a:rPr lang="zh-CN" altLang="en-US" sz="2100">
                  <a:solidFill>
                    <a:prstClr val="black"/>
                  </a:solidFill>
                  <a:cs typeface="+mn-ea"/>
                  <a:sym typeface="+mn-lt"/>
                </a:rPr>
                <a:t>阅</a:t>
              </a:r>
              <a:endParaRPr lang="zh-CN" altLang="en-US" sz="21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1010" y="7407"/>
              <a:ext cx="1455" cy="8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sz="2100">
                  <a:solidFill>
                    <a:srgbClr val="C00000"/>
                  </a:solidFill>
                  <a:cs typeface="+mn-ea"/>
                  <a:sym typeface="+mn-lt"/>
                </a:rPr>
                <a:t> yuè</a:t>
              </a:r>
              <a:endParaRPr lang="en-US" sz="210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3201" y="8229"/>
              <a:ext cx="953" cy="8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2100">
                  <a:solidFill>
                    <a:prstClr val="black"/>
                  </a:solidFill>
                  <a:cs typeface="+mn-ea"/>
                  <a:sym typeface="+mn-lt"/>
                </a:rPr>
                <a:t>废</a:t>
              </a:r>
              <a:endParaRPr lang="zh-CN" altLang="en-US" sz="21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3201" y="7407"/>
              <a:ext cx="984" cy="8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sz="2100">
                  <a:solidFill>
                    <a:srgbClr val="C00000"/>
                  </a:solidFill>
                  <a:cs typeface="+mn-ea"/>
                  <a:sym typeface="+mn-lt"/>
                </a:rPr>
                <a:t>fèi</a:t>
              </a:r>
              <a:endParaRPr lang="en-US" sz="210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4409" y="7407"/>
              <a:ext cx="1485" cy="8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sz="2100">
                  <a:solidFill>
                    <a:srgbClr val="C00000"/>
                  </a:solidFill>
                  <a:cs typeface="+mn-ea"/>
                  <a:sym typeface="+mn-lt"/>
                </a:rPr>
                <a:t>mào</a:t>
              </a:r>
              <a:endParaRPr lang="en-US" sz="210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4724" y="8229"/>
              <a:ext cx="953" cy="8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2100">
                  <a:solidFill>
                    <a:prstClr val="black"/>
                  </a:solidFill>
                  <a:cs typeface="+mn-ea"/>
                  <a:sym typeface="+mn-lt"/>
                </a:rPr>
                <a:t>贸</a:t>
              </a:r>
              <a:endParaRPr lang="zh-CN" altLang="en-US" sz="21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识字加油站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8665" y="1251109"/>
            <a:ext cx="6592729" cy="339323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2400" dirty="0">
                <a:solidFill>
                  <a:srgbClr val="C00000"/>
                </a:solidFill>
                <a:cs typeface="+mn-ea"/>
                <a:sym typeface="+mn-lt"/>
              </a:rPr>
              <a:t> </a:t>
            </a:r>
            <a:r>
              <a:rPr lang="en-US" sz="2400" dirty="0" err="1">
                <a:solidFill>
                  <a:srgbClr val="C00000"/>
                </a:solidFill>
                <a:cs typeface="+mn-ea"/>
                <a:sym typeface="+mn-lt"/>
              </a:rPr>
              <a:t>shuì</a:t>
            </a:r>
            <a:r>
              <a:rPr lang="en-US" sz="2400" dirty="0">
                <a:solidFill>
                  <a:srgbClr val="C00000"/>
                </a:solidFill>
                <a:cs typeface="+mn-ea"/>
                <a:sym typeface="+mn-lt"/>
              </a:rPr>
              <a:t>  </a:t>
            </a:r>
            <a:r>
              <a:rPr lang="en-US" sz="2400" dirty="0" err="1">
                <a:solidFill>
                  <a:srgbClr val="C00000"/>
                </a:solidFill>
                <a:cs typeface="+mn-ea"/>
                <a:sym typeface="+mn-lt"/>
              </a:rPr>
              <a:t>wù</a:t>
            </a:r>
            <a:r>
              <a:rPr lang="en-US" sz="2400" dirty="0">
                <a:solidFill>
                  <a:srgbClr val="C00000"/>
                </a:solidFill>
                <a:cs typeface="+mn-ea"/>
                <a:sym typeface="+mn-lt"/>
              </a:rPr>
              <a:t>   </a:t>
            </a:r>
            <a:r>
              <a:rPr lang="en-US" sz="2400" dirty="0" err="1">
                <a:solidFill>
                  <a:srgbClr val="C00000"/>
                </a:solidFill>
                <a:cs typeface="+mn-ea"/>
                <a:sym typeface="+mn-lt"/>
              </a:rPr>
              <a:t>jú</a:t>
            </a:r>
            <a:r>
              <a:rPr lang="en-US" sz="2400" dirty="0">
                <a:solidFill>
                  <a:srgbClr val="C00000"/>
                </a:solidFill>
                <a:cs typeface="+mn-ea"/>
                <a:sym typeface="+mn-lt"/>
              </a:rPr>
              <a:t>   </a:t>
            </a:r>
            <a:r>
              <a:rPr lang="en-US" sz="2400" dirty="0" err="1">
                <a:solidFill>
                  <a:srgbClr val="C00000"/>
                </a:solidFill>
                <a:cs typeface="+mn-ea"/>
                <a:sym typeface="+mn-lt"/>
              </a:rPr>
              <a:t>fánɡ</a:t>
            </a:r>
            <a:r>
              <a:rPr lang="en-US" sz="2400" dirty="0">
                <a:solidFill>
                  <a:srgbClr val="C00000"/>
                </a:solidFill>
                <a:cs typeface="+mn-ea"/>
                <a:sym typeface="+mn-lt"/>
              </a:rPr>
              <a:t>   </a:t>
            </a:r>
            <a:r>
              <a:rPr lang="en-US" sz="2400" dirty="0" err="1">
                <a:solidFill>
                  <a:srgbClr val="C00000"/>
                </a:solidFill>
                <a:cs typeface="+mn-ea"/>
                <a:sym typeface="+mn-lt"/>
              </a:rPr>
              <a:t>yì</a:t>
            </a:r>
            <a:r>
              <a:rPr lang="en-US" sz="2400" dirty="0">
                <a:solidFill>
                  <a:srgbClr val="C00000"/>
                </a:solidFill>
                <a:cs typeface="+mn-ea"/>
                <a:sym typeface="+mn-lt"/>
              </a:rPr>
              <a:t>   </a:t>
            </a:r>
            <a:r>
              <a:rPr lang="en-US" sz="2400" dirty="0" err="1">
                <a:solidFill>
                  <a:srgbClr val="C00000"/>
                </a:solidFill>
                <a:cs typeface="+mn-ea"/>
                <a:sym typeface="+mn-lt"/>
              </a:rPr>
              <a:t>zhàn</a:t>
            </a:r>
            <a:r>
              <a:rPr lang="en-US" sz="2400" dirty="0">
                <a:solidFill>
                  <a:srgbClr val="C00000"/>
                </a:solidFill>
                <a:cs typeface="+mn-ea"/>
                <a:sym typeface="+mn-lt"/>
              </a:rPr>
              <a:t> </a:t>
            </a:r>
            <a:endParaRPr lang="en-US" sz="2400" b="1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  税</a:t>
            </a:r>
            <a:r>
              <a:rPr lang="en-US" sz="2400" dirty="0">
                <a:solidFill>
                  <a:prstClr val="black"/>
                </a:solidFill>
                <a:cs typeface="+mn-ea"/>
                <a:sym typeface="+mn-lt"/>
              </a:rPr>
              <a:t>   </a:t>
            </a: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务</a:t>
            </a:r>
            <a:r>
              <a:rPr lang="en-US" sz="2400" dirty="0">
                <a:solidFill>
                  <a:prstClr val="black"/>
                </a:solidFill>
                <a:cs typeface="+mn-ea"/>
                <a:sym typeface="+mn-lt"/>
              </a:rPr>
              <a:t>   </a:t>
            </a: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局</a:t>
            </a:r>
            <a:r>
              <a:rPr lang="en-US" sz="2400" dirty="0">
                <a:solidFill>
                  <a:prstClr val="black"/>
                </a:solidFill>
                <a:cs typeface="+mn-ea"/>
                <a:sym typeface="+mn-lt"/>
              </a:rPr>
              <a:t>   </a:t>
            </a: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防</a:t>
            </a:r>
            <a:r>
              <a:rPr lang="en-US" sz="2400" dirty="0">
                <a:solidFill>
                  <a:prstClr val="black"/>
                </a:solidFill>
                <a:cs typeface="+mn-ea"/>
                <a:sym typeface="+mn-lt"/>
              </a:rPr>
              <a:t>   </a:t>
            </a: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疫</a:t>
            </a:r>
            <a:r>
              <a:rPr lang="en-US" sz="2400" dirty="0">
                <a:solidFill>
                  <a:prstClr val="black"/>
                </a:solidFill>
                <a:cs typeface="+mn-ea"/>
                <a:sym typeface="+mn-lt"/>
              </a:rPr>
              <a:t>   </a:t>
            </a: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站</a:t>
            </a:r>
            <a:r>
              <a:rPr lang="en-US" sz="2400" dirty="0">
                <a:solidFill>
                  <a:prstClr val="black"/>
                </a:solidFill>
                <a:cs typeface="+mn-ea"/>
                <a:sym typeface="+mn-lt"/>
              </a:rPr>
              <a:t>   </a:t>
            </a:r>
            <a:endParaRPr lang="en-US" sz="24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en-US" sz="2400" dirty="0" err="1">
                <a:solidFill>
                  <a:srgbClr val="C00000"/>
                </a:solidFill>
                <a:cs typeface="+mn-ea"/>
                <a:sym typeface="+mn-lt"/>
              </a:rPr>
              <a:t>kā</a:t>
            </a:r>
            <a:r>
              <a:rPr lang="en-US" sz="2400" dirty="0">
                <a:solidFill>
                  <a:srgbClr val="C00000"/>
                </a:solidFill>
                <a:cs typeface="+mn-ea"/>
                <a:sym typeface="+mn-lt"/>
              </a:rPr>
              <a:t> </a:t>
            </a:r>
            <a:r>
              <a:rPr lang="en-US" sz="2400" dirty="0" err="1">
                <a:solidFill>
                  <a:srgbClr val="C00000"/>
                </a:solidFill>
                <a:cs typeface="+mn-ea"/>
                <a:sym typeface="+mn-lt"/>
              </a:rPr>
              <a:t>fēi</a:t>
            </a:r>
            <a:r>
              <a:rPr lang="en-US" sz="2400" dirty="0">
                <a:solidFill>
                  <a:srgbClr val="C00000"/>
                </a:solidFill>
                <a:cs typeface="+mn-ea"/>
                <a:sym typeface="+mn-lt"/>
              </a:rPr>
              <a:t> </a:t>
            </a:r>
            <a:r>
              <a:rPr lang="en-US" sz="2400" dirty="0" err="1">
                <a:solidFill>
                  <a:srgbClr val="C00000"/>
                </a:solidFill>
                <a:cs typeface="+mn-ea"/>
                <a:sym typeface="+mn-lt"/>
              </a:rPr>
              <a:t>ɡuǎn</a:t>
            </a:r>
            <a:r>
              <a:rPr lang="en-US" sz="2400" dirty="0">
                <a:solidFill>
                  <a:srgbClr val="C00000"/>
                </a:solidFill>
                <a:cs typeface="+mn-ea"/>
                <a:sym typeface="+mn-lt"/>
              </a:rPr>
              <a:t>     </a:t>
            </a:r>
            <a:r>
              <a:rPr lang="en-US" sz="2400" dirty="0" err="1">
                <a:solidFill>
                  <a:srgbClr val="C00000"/>
                </a:solidFill>
                <a:cs typeface="+mn-ea"/>
                <a:sym typeface="+mn-lt"/>
              </a:rPr>
              <a:t>yuè</a:t>
            </a:r>
            <a:r>
              <a:rPr lang="en-US" sz="2400" dirty="0">
                <a:solidFill>
                  <a:srgbClr val="C00000"/>
                </a:solidFill>
                <a:cs typeface="+mn-ea"/>
                <a:sym typeface="+mn-lt"/>
              </a:rPr>
              <a:t> </a:t>
            </a:r>
            <a:r>
              <a:rPr lang="en-US" sz="2400" dirty="0" err="1">
                <a:solidFill>
                  <a:srgbClr val="C00000"/>
                </a:solidFill>
                <a:cs typeface="+mn-ea"/>
                <a:sym typeface="+mn-lt"/>
              </a:rPr>
              <a:t>lǎn</a:t>
            </a:r>
            <a:r>
              <a:rPr lang="en-US" sz="2400" dirty="0">
                <a:solidFill>
                  <a:srgbClr val="C00000"/>
                </a:solidFill>
                <a:cs typeface="+mn-ea"/>
                <a:sym typeface="+mn-lt"/>
              </a:rPr>
              <a:t> </a:t>
            </a:r>
            <a:r>
              <a:rPr lang="en-US" sz="2400" dirty="0" err="1">
                <a:solidFill>
                  <a:srgbClr val="C00000"/>
                </a:solidFill>
                <a:cs typeface="+mn-ea"/>
                <a:sym typeface="+mn-lt"/>
              </a:rPr>
              <a:t>shì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咖</a:t>
            </a:r>
            <a:r>
              <a:rPr lang="en-US" sz="2400" dirty="0">
                <a:solidFill>
                  <a:prstClr val="black"/>
                </a:solidFill>
                <a:cs typeface="+mn-ea"/>
                <a:sym typeface="+mn-lt"/>
              </a:rPr>
              <a:t> </a:t>
            </a: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啡</a:t>
            </a:r>
            <a:r>
              <a:rPr lang="en-US" sz="2400" dirty="0">
                <a:solidFill>
                  <a:prstClr val="black"/>
                </a:solidFill>
                <a:cs typeface="+mn-ea"/>
                <a:sym typeface="+mn-lt"/>
              </a:rPr>
              <a:t>   </a:t>
            </a: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馆</a:t>
            </a:r>
            <a:r>
              <a:rPr lang="en-US" sz="2400" dirty="0">
                <a:solidFill>
                  <a:prstClr val="black"/>
                </a:solidFill>
                <a:cs typeface="+mn-ea"/>
                <a:sym typeface="+mn-lt"/>
              </a:rPr>
              <a:t>     </a:t>
            </a: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阅</a:t>
            </a:r>
            <a:r>
              <a:rPr lang="en-US" sz="2400" dirty="0">
                <a:solidFill>
                  <a:prstClr val="black"/>
                </a:solidFill>
                <a:cs typeface="+mn-ea"/>
                <a:sym typeface="+mn-lt"/>
              </a:rPr>
              <a:t>  </a:t>
            </a: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览</a:t>
            </a:r>
            <a:r>
              <a:rPr lang="en-US" sz="2400" dirty="0">
                <a:solidFill>
                  <a:prstClr val="black"/>
                </a:solidFill>
                <a:cs typeface="+mn-ea"/>
                <a:sym typeface="+mn-lt"/>
              </a:rPr>
              <a:t>  </a:t>
            </a: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室</a:t>
            </a:r>
            <a:r>
              <a:rPr lang="en-US" sz="2400" dirty="0">
                <a:solidFill>
                  <a:prstClr val="black"/>
                </a:solidFill>
                <a:cs typeface="+mn-ea"/>
                <a:sym typeface="+mn-lt"/>
              </a:rPr>
              <a:t> </a:t>
            </a:r>
            <a:endParaRPr lang="en-US" sz="24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en-US" sz="2400" dirty="0" err="1">
                <a:solidFill>
                  <a:srgbClr val="C00000"/>
                </a:solidFill>
                <a:cs typeface="+mn-ea"/>
                <a:sym typeface="+mn-lt"/>
              </a:rPr>
              <a:t>fèi</a:t>
            </a:r>
            <a:r>
              <a:rPr lang="en-US" sz="2400" dirty="0">
                <a:solidFill>
                  <a:srgbClr val="C00000"/>
                </a:solidFill>
                <a:cs typeface="+mn-ea"/>
                <a:sym typeface="+mn-lt"/>
              </a:rPr>
              <a:t>  </a:t>
            </a:r>
            <a:r>
              <a:rPr lang="en-US" sz="2400" dirty="0" err="1">
                <a:solidFill>
                  <a:srgbClr val="C00000"/>
                </a:solidFill>
                <a:cs typeface="+mn-ea"/>
                <a:sym typeface="+mn-lt"/>
              </a:rPr>
              <a:t>pǐn</a:t>
            </a:r>
            <a:r>
              <a:rPr lang="en-US" sz="2400" dirty="0">
                <a:solidFill>
                  <a:srgbClr val="C00000"/>
                </a:solidFill>
                <a:cs typeface="+mn-ea"/>
                <a:sym typeface="+mn-lt"/>
              </a:rPr>
              <a:t> </a:t>
            </a:r>
            <a:r>
              <a:rPr lang="en-US" sz="2400" dirty="0" err="1">
                <a:solidFill>
                  <a:srgbClr val="C00000"/>
                </a:solidFill>
                <a:cs typeface="+mn-ea"/>
                <a:sym typeface="+mn-lt"/>
              </a:rPr>
              <a:t>shōu</a:t>
            </a:r>
            <a:r>
              <a:rPr lang="en-US" sz="2400" dirty="0">
                <a:solidFill>
                  <a:srgbClr val="C00000"/>
                </a:solidFill>
                <a:cs typeface="+mn-ea"/>
                <a:sym typeface="+mn-lt"/>
              </a:rPr>
              <a:t>  </a:t>
            </a:r>
            <a:r>
              <a:rPr lang="en-US" sz="2400" dirty="0" err="1">
                <a:solidFill>
                  <a:srgbClr val="C00000"/>
                </a:solidFill>
                <a:cs typeface="+mn-ea"/>
                <a:sym typeface="+mn-lt"/>
              </a:rPr>
              <a:t>ɡòu</a:t>
            </a:r>
            <a:r>
              <a:rPr lang="en-US" sz="2400" dirty="0">
                <a:solidFill>
                  <a:srgbClr val="C00000"/>
                </a:solidFill>
                <a:cs typeface="+mn-ea"/>
                <a:sym typeface="+mn-lt"/>
              </a:rPr>
              <a:t>  </a:t>
            </a:r>
            <a:r>
              <a:rPr lang="en-US" sz="2400" dirty="0" err="1">
                <a:solidFill>
                  <a:srgbClr val="C00000"/>
                </a:solidFill>
                <a:cs typeface="+mn-ea"/>
                <a:sym typeface="+mn-lt"/>
              </a:rPr>
              <a:t>zhàn</a:t>
            </a:r>
            <a:r>
              <a:rPr lang="en-US" sz="2400" dirty="0">
                <a:solidFill>
                  <a:srgbClr val="C00000"/>
                </a:solidFill>
                <a:cs typeface="+mn-ea"/>
                <a:sym typeface="+mn-lt"/>
              </a:rPr>
              <a:t>  </a:t>
            </a:r>
            <a:r>
              <a:rPr lang="en-US" sz="2400" dirty="0" err="1">
                <a:solidFill>
                  <a:srgbClr val="C00000"/>
                </a:solidFill>
                <a:cs typeface="+mn-ea"/>
                <a:sym typeface="+mn-lt"/>
              </a:rPr>
              <a:t>nónɡ</a:t>
            </a:r>
            <a:r>
              <a:rPr lang="en-US" sz="2400" dirty="0">
                <a:solidFill>
                  <a:srgbClr val="C00000"/>
                </a:solidFill>
                <a:cs typeface="+mn-ea"/>
                <a:sym typeface="+mn-lt"/>
              </a:rPr>
              <a:t>   </a:t>
            </a:r>
            <a:r>
              <a:rPr lang="en-US" sz="2400" dirty="0" err="1">
                <a:solidFill>
                  <a:srgbClr val="C00000"/>
                </a:solidFill>
                <a:cs typeface="+mn-ea"/>
                <a:sym typeface="+mn-lt"/>
              </a:rPr>
              <a:t>mào</a:t>
            </a:r>
            <a:r>
              <a:rPr lang="en-US" sz="2400" dirty="0">
                <a:solidFill>
                  <a:srgbClr val="C00000"/>
                </a:solidFill>
                <a:cs typeface="+mn-ea"/>
                <a:sym typeface="+mn-lt"/>
              </a:rPr>
              <a:t>  </a:t>
            </a:r>
            <a:r>
              <a:rPr lang="en-US" sz="2400" dirty="0" err="1">
                <a:solidFill>
                  <a:srgbClr val="C00000"/>
                </a:solidFill>
                <a:cs typeface="+mn-ea"/>
                <a:sym typeface="+mn-lt"/>
              </a:rPr>
              <a:t>shì</a:t>
            </a:r>
            <a:r>
              <a:rPr lang="en-US" sz="2400" dirty="0">
                <a:solidFill>
                  <a:srgbClr val="C00000"/>
                </a:solidFill>
                <a:cs typeface="+mn-ea"/>
                <a:sym typeface="+mn-lt"/>
              </a:rPr>
              <a:t>  </a:t>
            </a:r>
            <a:r>
              <a:rPr lang="en-US" sz="2400" dirty="0" err="1">
                <a:solidFill>
                  <a:srgbClr val="C00000"/>
                </a:solidFill>
                <a:cs typeface="+mn-ea"/>
                <a:sym typeface="+mn-lt"/>
              </a:rPr>
              <a:t>chǎnɡ</a:t>
            </a:r>
            <a:r>
              <a:rPr lang="en-US" sz="2400" b="1" dirty="0">
                <a:solidFill>
                  <a:prstClr val="black"/>
                </a:solidFill>
                <a:cs typeface="+mn-ea"/>
                <a:sym typeface="+mn-lt"/>
              </a:rPr>
              <a:t> 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废</a:t>
            </a:r>
            <a:r>
              <a:rPr lang="en-US" sz="2400" dirty="0">
                <a:solidFill>
                  <a:prstClr val="black"/>
                </a:solidFill>
                <a:cs typeface="+mn-ea"/>
                <a:sym typeface="+mn-lt"/>
              </a:rPr>
              <a:t>  </a:t>
            </a: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品</a:t>
            </a:r>
            <a:r>
              <a:rPr lang="en-US" sz="2400" dirty="0">
                <a:solidFill>
                  <a:prstClr val="black"/>
                </a:solidFill>
                <a:cs typeface="+mn-ea"/>
                <a:sym typeface="+mn-lt"/>
              </a:rPr>
              <a:t>   </a:t>
            </a: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收</a:t>
            </a:r>
            <a:r>
              <a:rPr lang="en-US" sz="2400" dirty="0">
                <a:solidFill>
                  <a:prstClr val="black"/>
                </a:solidFill>
                <a:cs typeface="+mn-ea"/>
                <a:sym typeface="+mn-lt"/>
              </a:rPr>
              <a:t>    </a:t>
            </a: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购</a:t>
            </a:r>
            <a:r>
              <a:rPr lang="en-US" sz="2400" dirty="0">
                <a:solidFill>
                  <a:prstClr val="black"/>
                </a:solidFill>
                <a:cs typeface="+mn-ea"/>
                <a:sym typeface="+mn-lt"/>
              </a:rPr>
              <a:t>    </a:t>
            </a: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站</a:t>
            </a:r>
            <a:r>
              <a:rPr lang="en-US" sz="2400" dirty="0">
                <a:solidFill>
                  <a:prstClr val="black"/>
                </a:solidFill>
                <a:cs typeface="+mn-ea"/>
                <a:sym typeface="+mn-lt"/>
              </a:rPr>
              <a:t>     </a:t>
            </a: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农</a:t>
            </a:r>
            <a:r>
              <a:rPr lang="en-US" sz="2400" dirty="0">
                <a:solidFill>
                  <a:prstClr val="black"/>
                </a:solidFill>
                <a:cs typeface="+mn-ea"/>
                <a:sym typeface="+mn-lt"/>
              </a:rPr>
              <a:t>     </a:t>
            </a: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贸</a:t>
            </a:r>
            <a:r>
              <a:rPr lang="en-US" sz="2400" dirty="0">
                <a:solidFill>
                  <a:prstClr val="black"/>
                </a:solidFill>
                <a:cs typeface="+mn-ea"/>
                <a:sym typeface="+mn-lt"/>
              </a:rPr>
              <a:t>    </a:t>
            </a: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市</a:t>
            </a:r>
            <a:r>
              <a:rPr lang="en-US" sz="2400" dirty="0">
                <a:solidFill>
                  <a:prstClr val="black"/>
                </a:solidFill>
                <a:cs typeface="+mn-ea"/>
                <a:sym typeface="+mn-lt"/>
              </a:rPr>
              <a:t>    </a:t>
            </a: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场</a:t>
            </a:r>
            <a:r>
              <a:rPr lang="en-US" sz="2400" dirty="0">
                <a:solidFill>
                  <a:prstClr val="black"/>
                </a:solidFill>
                <a:cs typeface="+mn-ea"/>
                <a:sym typeface="+mn-lt"/>
              </a:rPr>
              <a:t>    </a:t>
            </a:r>
            <a:endParaRPr lang="en-US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24462" y="1443786"/>
            <a:ext cx="3170873" cy="996017"/>
          </a:xfrm>
          <a:prstGeom prst="wedgeRoundRectCallout">
            <a:avLst>
              <a:gd name="adj1" fmla="val -52237"/>
              <a:gd name="adj2" fmla="val 92179"/>
              <a:gd name="adj3" fmla="val 16667"/>
            </a:avLst>
          </a:prstGeom>
          <a:noFill/>
          <a:ln w="38100">
            <a:solidFill>
              <a:srgbClr val="00B050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1800" dirty="0">
                <a:solidFill>
                  <a:prstClr val="black"/>
                </a:solidFill>
                <a:cs typeface="+mn-ea"/>
                <a:sym typeface="+mn-lt"/>
              </a:rPr>
              <a:t>  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注意读准：翘舌音“税”，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整体认读音节“疫 阅”。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识字加油站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06875" y="956242"/>
            <a:ext cx="5268278" cy="413222"/>
          </a:xfrm>
          <a:prstGeom prst="snip2DiagRect">
            <a:avLst/>
          </a:prstGeom>
          <a:solidFill>
            <a:srgbClr val="CFAFE7"/>
          </a:solidFill>
          <a:ln w="38100">
            <a:solidFill>
              <a:srgbClr val="00B050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你从这些标牌上，你知道这个部门是做什么的吗？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84217" y="1890645"/>
            <a:ext cx="3794760" cy="3452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>
                <a:solidFill>
                  <a:srgbClr val="C00000"/>
                </a:solidFill>
                <a:cs typeface="+mn-ea"/>
                <a:sym typeface="+mn-lt"/>
              </a:rPr>
              <a:t>税务局：</a:t>
            </a: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主管税收工作的直属机构。</a:t>
            </a: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66908" y="2672170"/>
            <a:ext cx="4041458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>
                <a:solidFill>
                  <a:srgbClr val="C00000"/>
                </a:solidFill>
                <a:cs typeface="+mn-ea"/>
                <a:sym typeface="+mn-lt"/>
              </a:rPr>
              <a:t>防疫站：</a:t>
            </a: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为防治疾病，研究保护和增强人类健康而设立的预防医疗机构。</a:t>
            </a: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38722" y="4156166"/>
            <a:ext cx="2651760" cy="3452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>
                <a:solidFill>
                  <a:srgbClr val="C00000"/>
                </a:solidFill>
                <a:cs typeface="+mn-ea"/>
                <a:sym typeface="+mn-lt"/>
              </a:rPr>
              <a:t>咖啡馆：</a:t>
            </a: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喝咖啡的场所。</a:t>
            </a: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959939" y="1542506"/>
            <a:ext cx="2092643" cy="1041559"/>
          </a:xfrm>
          <a:prstGeom prst="round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84216" y="2484528"/>
            <a:ext cx="2290763" cy="1500188"/>
          </a:xfrm>
          <a:prstGeom prst="ellipse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637167" y="3677534"/>
            <a:ext cx="2036921" cy="945833"/>
          </a:xfrm>
          <a:prstGeom prst="ellipse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tags/tag1.xml><?xml version="1.0" encoding="utf-8"?>
<p:tagLst xmlns:p="http://schemas.openxmlformats.org/presentationml/2006/main">
  <p:tag name="KSO_WPP_MARK_KEY" val="20d9500e-7377-46ce-84c8-c60c432124b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bzhe3vh">
      <a:majorFont>
        <a:latin typeface="Arial"/>
        <a:ea typeface="思源黑体 CN Regular"/>
        <a:cs typeface=""/>
      </a:majorFont>
      <a:minorFont>
        <a:latin typeface="Arial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2153</Words>
  <Application>WPS 演示</Application>
  <PresentationFormat>全屏显示(16:9)</PresentationFormat>
  <Paragraphs>197</Paragraphs>
  <Slides>22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Arial</vt:lpstr>
      <vt:lpstr>宋体</vt:lpstr>
      <vt:lpstr>Wingdings</vt:lpstr>
      <vt:lpstr>思源黑体 CN Bold</vt:lpstr>
      <vt:lpstr>黑体</vt:lpstr>
      <vt:lpstr>汉真广标</vt:lpstr>
      <vt:lpstr>微软雅黑</vt:lpstr>
      <vt:lpstr>思源黑体 CN Regular</vt:lpstr>
      <vt:lpstr>Arial Unicode MS</vt:lpstr>
      <vt:lpstr>Arial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</cp:revision>
  <dcterms:created xsi:type="dcterms:W3CDTF">2020-06-05T01:58:00Z</dcterms:created>
  <dcterms:modified xsi:type="dcterms:W3CDTF">2023-01-16T02:30:48Z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C3AF7D1067BB4B37BFE5BA06C354154C</vt:lpwstr>
  </property>
</Properties>
</file>