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"/>
  </p:notesMasterIdLst>
  <p:sldIdLst>
    <p:sldId id="261" r:id="rId3"/>
    <p:sldId id="601" r:id="rId4"/>
    <p:sldId id="1067" r:id="rId6"/>
    <p:sldId id="1068" r:id="rId7"/>
    <p:sldId id="1069" r:id="rId8"/>
    <p:sldId id="1070" r:id="rId9"/>
    <p:sldId id="1071" r:id="rId10"/>
    <p:sldId id="1072" r:id="rId11"/>
    <p:sldId id="1073" r:id="rId12"/>
    <p:sldId id="1074" r:id="rId13"/>
    <p:sldId id="1075" r:id="rId14"/>
    <p:sldId id="1076" r:id="rId15"/>
    <p:sldId id="1077" r:id="rId16"/>
    <p:sldId id="1078" r:id="rId17"/>
    <p:sldId id="1079" r:id="rId18"/>
    <p:sldId id="1080" r:id="rId19"/>
    <p:sldId id="1081" r:id="rId20"/>
    <p:sldId id="1082" r:id="rId21"/>
    <p:sldId id="1083" r:id="rId22"/>
    <p:sldId id="1084" r:id="rId23"/>
    <p:sldId id="1085" r:id="rId24"/>
    <p:sldId id="1086" r:id="rId25"/>
    <p:sldId id="1087" r:id="rId26"/>
  </p:sldIdLst>
  <p:sldSz cx="9144000" cy="5143500" type="screen16x9"/>
  <p:notesSz cx="6858000" cy="9144000"/>
  <p:embeddedFontLst>
    <p:embeddedFont>
      <p:font typeface="汉真广标" panose="02010609000101010101" pitchFamily="49" charset="-122"/>
      <p:regular r:id="rId30"/>
    </p:embeddedFont>
    <p:embeddedFont>
      <p:font typeface="微软雅黑" panose="020B0503020204020204" pitchFamily="34" charset="-122"/>
      <p:regular r:id="rId31"/>
    </p:embeddedFont>
  </p:embeddedFontLst>
  <p:custDataLst>
    <p:tags r:id="rId32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83CD"/>
    <a:srgbClr val="0AED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68" autoAdjust="0"/>
    <p:restoredTop sz="94660"/>
  </p:normalViewPr>
  <p:slideViewPr>
    <p:cSldViewPr snapToGrid="0">
      <p:cViewPr>
        <p:scale>
          <a:sx n="100" d="100"/>
          <a:sy n="100" d="100"/>
        </p:scale>
        <p:origin x="-234" y="-8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font" Target="fonts/font2.fntdata"/><Relationship Id="rId30" Type="http://schemas.openxmlformats.org/officeDocument/2006/relationships/font" Target="fonts/font1.fntdata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fld id="{9959AC83-01BB-42E9-8A22-8AD4B78EB420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fld id="{F57303ED-DB1D-4F19-917C-BD32E05ECEF2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395926" cy="678730"/>
          </a:xfrm>
          <a:prstGeom prst="rect">
            <a:avLst/>
          </a:prstGeom>
          <a:gradFill flip="none" rotWithShape="1">
            <a:gsLst>
              <a:gs pos="0">
                <a:srgbClr val="0AEDD2"/>
              </a:gs>
              <a:gs pos="100000">
                <a:srgbClr val="0383CD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0" hasCustomPrompt="1"/>
          </p:nvPr>
        </p:nvSpPr>
        <p:spPr>
          <a:xfrm>
            <a:off x="480817" y="317898"/>
            <a:ext cx="1562444" cy="283061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marL="0" indent="0">
              <a:buNone/>
              <a:defRPr sz="1500">
                <a:solidFill>
                  <a:srgbClr val="0383CD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en-US" altLang="zh-CN" dirty="0"/>
              <a:t>01  </a:t>
            </a:r>
            <a:r>
              <a:rPr lang="zh-CN" altLang="en-US" dirty="0"/>
              <a:t>输入标题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fade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9244" y="1855078"/>
            <a:ext cx="3564062" cy="1471520"/>
            <a:chOff x="625659" y="2473436"/>
            <a:chExt cx="4752082" cy="1962027"/>
          </a:xfrm>
        </p:grpSpPr>
        <p:sp>
          <p:nvSpPr>
            <p:cNvPr id="9" name="文本框 8"/>
            <p:cNvSpPr txBox="1"/>
            <p:nvPr/>
          </p:nvSpPr>
          <p:spPr>
            <a:xfrm>
              <a:off x="625659" y="2473436"/>
              <a:ext cx="4752082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4800" dirty="0" smtClean="0">
                  <a:gradFill flip="none" rotWithShape="1">
                    <a:gsLst>
                      <a:gs pos="0">
                        <a:srgbClr val="0AEDD2"/>
                      </a:gs>
                      <a:gs pos="100000">
                        <a:srgbClr val="0383CD"/>
                      </a:gs>
                    </a:gsLst>
                    <a:lin ang="2700000" scaled="1"/>
                    <a:tileRect/>
                  </a:gradFill>
                  <a:latin typeface="汉真广标" panose="02010609000101010101" pitchFamily="49" charset="-122"/>
                  <a:ea typeface="汉真广标" panose="02010609000101010101" pitchFamily="49" charset="-122"/>
                  <a:cs typeface="+mn-ea"/>
                  <a:sym typeface="+mn-lt"/>
                </a:rPr>
                <a:t>语</a:t>
              </a:r>
              <a:r>
                <a:rPr lang="zh-CN" altLang="en-US" sz="4800" dirty="0">
                  <a:gradFill flip="none" rotWithShape="1">
                    <a:gsLst>
                      <a:gs pos="0">
                        <a:srgbClr val="0AEDD2"/>
                      </a:gs>
                      <a:gs pos="100000">
                        <a:srgbClr val="0383CD"/>
                      </a:gs>
                    </a:gsLst>
                    <a:lin ang="2700000" scaled="1"/>
                    <a:tileRect/>
                  </a:gradFill>
                  <a:latin typeface="汉真广标" panose="02010609000101010101" pitchFamily="49" charset="-122"/>
                  <a:ea typeface="汉真广标" panose="02010609000101010101" pitchFamily="49" charset="-122"/>
                  <a:cs typeface="+mn-ea"/>
                  <a:sym typeface="+mn-lt"/>
                </a:rPr>
                <a:t>文园地</a:t>
              </a:r>
              <a:r>
                <a:rPr lang="zh-CN" altLang="en-US" sz="4800" dirty="0" smtClean="0">
                  <a:gradFill flip="none" rotWithShape="1">
                    <a:gsLst>
                      <a:gs pos="0">
                        <a:srgbClr val="0AEDD2"/>
                      </a:gs>
                      <a:gs pos="100000">
                        <a:srgbClr val="0383CD"/>
                      </a:gs>
                    </a:gsLst>
                    <a:lin ang="2700000" scaled="1"/>
                    <a:tileRect/>
                  </a:gradFill>
                  <a:latin typeface="汉真广标" panose="02010609000101010101" pitchFamily="49" charset="-122"/>
                  <a:ea typeface="汉真广标" panose="02010609000101010101" pitchFamily="49" charset="-122"/>
                  <a:cs typeface="+mn-ea"/>
                  <a:sym typeface="+mn-lt"/>
                </a:rPr>
                <a:t>四</a:t>
              </a:r>
              <a:endParaRPr lang="zh-CN" altLang="en-US" sz="4800" dirty="0">
                <a:gradFill flip="none" rotWithShape="1">
                  <a:gsLst>
                    <a:gs pos="0">
                      <a:srgbClr val="0AEDD2"/>
                    </a:gs>
                    <a:gs pos="100000">
                      <a:srgbClr val="0383CD"/>
                    </a:gs>
                  </a:gsLst>
                  <a:lin ang="2700000" scaled="1"/>
                  <a:tileRect/>
                </a:gradFill>
                <a:latin typeface="汉真广标" panose="02010609000101010101" pitchFamily="49" charset="-122"/>
                <a:ea typeface="汉真广标" panose="02010609000101010101" pitchFamily="49" charset="-122"/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52564" y="3750784"/>
              <a:ext cx="4557018" cy="5334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>
                <a:defRPr/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部编</a:t>
              </a:r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版语文课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件 三年级下册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2" name="矩形: 圆角 11"/>
            <p:cNvSpPr/>
            <p:nvPr/>
          </p:nvSpPr>
          <p:spPr>
            <a:xfrm rot="10800000" flipH="1" flipV="1">
              <a:off x="828764" y="4388395"/>
              <a:ext cx="4404619" cy="4706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flipH="1">
            <a:off x="564423" y="0"/>
            <a:ext cx="3259627" cy="841343"/>
            <a:chOff x="7315842" y="0"/>
            <a:chExt cx="4346169" cy="1121790"/>
          </a:xfrm>
        </p:grpSpPr>
        <p:sp>
          <p:nvSpPr>
            <p:cNvPr id="14" name="矩形 13"/>
            <p:cNvSpPr/>
            <p:nvPr/>
          </p:nvSpPr>
          <p:spPr>
            <a:xfrm flipH="1">
              <a:off x="10788826" y="0"/>
              <a:ext cx="780934" cy="1121790"/>
            </a:xfrm>
            <a:prstGeom prst="rect">
              <a:avLst/>
            </a:prstGeom>
            <a:gradFill flip="none" rotWithShape="1">
              <a:gsLst>
                <a:gs pos="0">
                  <a:srgbClr val="0AEDD2"/>
                </a:gs>
                <a:gs pos="100000">
                  <a:srgbClr val="0383CD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 flipH="1">
              <a:off x="10696575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课前导读</a:t>
              </a:r>
              <a:endParaRPr lang="zh-CN" altLang="en-US" sz="9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 flipH="1">
              <a:off x="9448838" y="754144"/>
              <a:ext cx="1146675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字词揭秘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 flipH="1">
              <a:off x="8382341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课文精讲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 flipH="1">
              <a:off x="7315842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课堂小结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994043" y="496656"/>
            <a:ext cx="3797994" cy="4262300"/>
            <a:chOff x="6658723" y="662208"/>
            <a:chExt cx="5063992" cy="568306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658723" y="787103"/>
              <a:ext cx="3720855" cy="4961138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 flipH="1">
              <a:off x="7146981" y="1156294"/>
              <a:ext cx="3711173" cy="5188980"/>
            </a:xfrm>
            <a:prstGeom prst="rect">
              <a:avLst/>
            </a:prstGeom>
            <a:gradFill flip="none" rotWithShape="0">
              <a:gsLst>
                <a:gs pos="43000">
                  <a:srgbClr val="0AEDD2">
                    <a:alpha val="0"/>
                  </a:srgbClr>
                </a:gs>
                <a:gs pos="100000">
                  <a:srgbClr val="0380CD">
                    <a:alpha val="74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" name="十字形 6"/>
            <p:cNvSpPr/>
            <p:nvPr/>
          </p:nvSpPr>
          <p:spPr>
            <a:xfrm>
              <a:off x="11353780" y="662208"/>
              <a:ext cx="368935" cy="368935"/>
            </a:xfrm>
            <a:prstGeom prst="plus">
              <a:avLst>
                <a:gd name="adj" fmla="val 36138"/>
              </a:avLst>
            </a:prstGeom>
            <a:gradFill>
              <a:gsLst>
                <a:gs pos="0">
                  <a:srgbClr val="0AEDD2">
                    <a:alpha val="85000"/>
                  </a:srgbClr>
                </a:gs>
                <a:gs pos="100000">
                  <a:srgbClr val="0380CD">
                    <a:alpha val="90000"/>
                  </a:srgbClr>
                </a:gs>
              </a:gsLst>
              <a:lin ang="9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 descr="IMG_256"/>
          <p:cNvPicPr>
            <a:picLocks noChangeAspect="1"/>
          </p:cNvPicPr>
          <p:nvPr/>
        </p:nvPicPr>
        <p:blipFill>
          <a:blip r:embed="rId1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865471" y="1680210"/>
            <a:ext cx="1527810" cy="481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IMG_256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865471" y="2600326"/>
            <a:ext cx="1563053" cy="46720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IMG_256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900714" y="3629501"/>
            <a:ext cx="1527810" cy="5391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4318635" y="1680211"/>
            <a:ext cx="3623310" cy="1581224"/>
          </a:xfrm>
          <a:prstGeom prst="cloudCallout">
            <a:avLst>
              <a:gd name="adj1" fmla="val -69710"/>
              <a:gd name="adj2" fmla="val 29825"/>
            </a:avLst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rgbClr val="F36D90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>
                <a:solidFill>
                  <a:prstClr val="black"/>
                </a:solidFill>
                <a:cs typeface="+mn-ea"/>
                <a:sym typeface="+mn-lt"/>
              </a:rPr>
              <a:t>回顾上册，我们学习哪些修改符号？</a:t>
            </a:r>
            <a:endParaRPr lang="zh-CN" altLang="en-US" sz="210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78706" y="1935482"/>
            <a:ext cx="3023711" cy="510541"/>
            <a:chOff x="4349" y="4256"/>
            <a:chExt cx="6349" cy="1072"/>
          </a:xfrm>
        </p:grpSpPr>
        <p:sp>
          <p:nvSpPr>
            <p:cNvPr id="4" name="文本框 3"/>
            <p:cNvSpPr txBox="1"/>
            <p:nvPr/>
          </p:nvSpPr>
          <p:spPr>
            <a:xfrm>
              <a:off x="7349" y="4256"/>
              <a:ext cx="3349" cy="1072"/>
            </a:xfrm>
            <a:prstGeom prst="round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400" dirty="0">
                  <a:solidFill>
                    <a:prstClr val="black"/>
                  </a:solidFill>
                  <a:cs typeface="+mn-ea"/>
                  <a:sym typeface="+mn-lt"/>
                </a:rPr>
                <a:t>表示对调</a:t>
              </a:r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4349" y="4511"/>
              <a:ext cx="2537" cy="763"/>
              <a:chOff x="3818" y="4511"/>
              <a:chExt cx="3068" cy="876"/>
            </a:xfrm>
          </p:grpSpPr>
          <p:cxnSp>
            <p:nvCxnSpPr>
              <p:cNvPr id="7" name="肘形连接符 1"/>
              <p:cNvCxnSpPr/>
              <p:nvPr/>
            </p:nvCxnSpPr>
            <p:spPr>
              <a:xfrm flipV="1">
                <a:off x="3818" y="4511"/>
                <a:ext cx="3046" cy="877"/>
              </a:xfrm>
              <a:prstGeom prst="bentConnector3">
                <a:avLst>
                  <a:gd name="adj1" fmla="val 50033"/>
                </a:avLst>
              </a:prstGeom>
              <a:ln w="38100">
                <a:solidFill>
                  <a:schemeClr val="accent6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3818" y="4569"/>
                <a:ext cx="23" cy="762"/>
              </a:xfrm>
              <a:prstGeom prst="line">
                <a:avLst/>
              </a:prstGeom>
              <a:ln w="38100">
                <a:solidFill>
                  <a:schemeClr val="accent6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6864" y="4511"/>
                <a:ext cx="23" cy="762"/>
              </a:xfrm>
              <a:prstGeom prst="line">
                <a:avLst/>
              </a:prstGeom>
              <a:ln w="38100">
                <a:solidFill>
                  <a:schemeClr val="accent6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" name="组合 9"/>
          <p:cNvGrpSpPr/>
          <p:nvPr/>
        </p:nvGrpSpPr>
        <p:grpSpPr>
          <a:xfrm>
            <a:off x="956787" y="3312318"/>
            <a:ext cx="3435191" cy="687229"/>
            <a:chOff x="3047" y="5538"/>
            <a:chExt cx="7213" cy="1443"/>
          </a:xfrm>
        </p:grpSpPr>
        <p:sp>
          <p:nvSpPr>
            <p:cNvPr id="11" name="文本框 10"/>
            <p:cNvSpPr txBox="1"/>
            <p:nvPr/>
          </p:nvSpPr>
          <p:spPr>
            <a:xfrm>
              <a:off x="7237" y="5741"/>
              <a:ext cx="3023" cy="9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400">
                  <a:solidFill>
                    <a:prstClr val="black"/>
                  </a:solidFill>
                  <a:cs typeface="+mn-ea"/>
                  <a:sym typeface="+mn-lt"/>
                </a:rPr>
                <a:t>表示移动</a:t>
              </a:r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3047" y="5538"/>
              <a:ext cx="3862" cy="1443"/>
              <a:chOff x="3430" y="5037"/>
              <a:chExt cx="2373" cy="1943"/>
            </a:xfrm>
          </p:grpSpPr>
          <p:sp>
            <p:nvSpPr>
              <p:cNvPr id="13" name="圆角矩形 11"/>
              <p:cNvSpPr/>
              <p:nvPr/>
            </p:nvSpPr>
            <p:spPr>
              <a:xfrm>
                <a:off x="4257" y="6150"/>
                <a:ext cx="1546" cy="830"/>
              </a:xfrm>
              <a:prstGeom prst="roundRect">
                <a:avLst/>
              </a:prstGeom>
              <a:noFill/>
              <a:ln w="38100">
                <a:solidFill>
                  <a:srgbClr val="FF66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 rot="16200000">
                <a:off x="3329" y="5138"/>
                <a:ext cx="975" cy="774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>
                  <a:defRPr/>
                </a:pPr>
                <a:r>
                  <a:rPr lang="zh-CN" altLang="en-US" sz="3300">
                    <a:ln w="38100">
                      <a:solidFill>
                        <a:srgbClr val="FF8D41"/>
                      </a:solidFill>
                    </a:ln>
                    <a:solidFill>
                      <a:prstClr val="black"/>
                    </a:solidFill>
                    <a:cs typeface="+mn-ea"/>
                    <a:sym typeface="+mn-lt"/>
                  </a:rPr>
                  <a:t>&lt;</a:t>
                </a:r>
                <a:endParaRPr lang="zh-CN" altLang="en-US" sz="3300">
                  <a:ln w="38100">
                    <a:solidFill>
                      <a:srgbClr val="FF8D41"/>
                    </a:solidFill>
                  </a:ln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任意多边形 12"/>
              <p:cNvSpPr/>
              <p:nvPr/>
            </p:nvSpPr>
            <p:spPr>
              <a:xfrm>
                <a:off x="3841" y="5734"/>
                <a:ext cx="485" cy="392"/>
              </a:xfrm>
              <a:custGeom>
                <a:avLst/>
                <a:gdLst>
                  <a:gd name="connisteX0" fmla="*/ 0 w 307975"/>
                  <a:gd name="connsiteY0" fmla="*/ 0 h 248920"/>
                  <a:gd name="connisteX1" fmla="*/ 73660 w 307975"/>
                  <a:gd name="connsiteY1" fmla="*/ 29210 h 248920"/>
                  <a:gd name="connisteX2" fmla="*/ 117475 w 307975"/>
                  <a:gd name="connsiteY2" fmla="*/ 102870 h 248920"/>
                  <a:gd name="connisteX3" fmla="*/ 190500 w 307975"/>
                  <a:gd name="connsiteY3" fmla="*/ 146685 h 248920"/>
                  <a:gd name="connisteX4" fmla="*/ 234315 w 307975"/>
                  <a:gd name="connsiteY4" fmla="*/ 219710 h 248920"/>
                  <a:gd name="connisteX5" fmla="*/ 307975 w 307975"/>
                  <a:gd name="connsiteY5" fmla="*/ 248920 h 248920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</a:cxnLst>
                <a:rect l="l" t="t" r="r" b="b"/>
                <a:pathLst>
                  <a:path w="307975" h="248920">
                    <a:moveTo>
                      <a:pt x="0" y="0"/>
                    </a:moveTo>
                    <a:cubicBezTo>
                      <a:pt x="13970" y="4445"/>
                      <a:pt x="50165" y="8890"/>
                      <a:pt x="73660" y="29210"/>
                    </a:cubicBezTo>
                    <a:cubicBezTo>
                      <a:pt x="97155" y="49530"/>
                      <a:pt x="93980" y="79375"/>
                      <a:pt x="117475" y="102870"/>
                    </a:cubicBezTo>
                    <a:cubicBezTo>
                      <a:pt x="140970" y="126365"/>
                      <a:pt x="167005" y="123190"/>
                      <a:pt x="190500" y="146685"/>
                    </a:cubicBezTo>
                    <a:cubicBezTo>
                      <a:pt x="213995" y="170180"/>
                      <a:pt x="210820" y="199390"/>
                      <a:pt x="234315" y="219710"/>
                    </a:cubicBezTo>
                    <a:cubicBezTo>
                      <a:pt x="257810" y="240030"/>
                      <a:pt x="294005" y="244475"/>
                      <a:pt x="307975" y="248920"/>
                    </a:cubicBezTo>
                  </a:path>
                </a:pathLst>
              </a:custGeom>
              <a:noFill/>
              <a:ln w="38100">
                <a:solidFill>
                  <a:srgbClr val="FF66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16" name="文本框 15"/>
          <p:cNvSpPr txBox="1"/>
          <p:nvPr/>
        </p:nvSpPr>
        <p:spPr>
          <a:xfrm>
            <a:off x="4256723" y="1724025"/>
            <a:ext cx="3667601" cy="909480"/>
          </a:xfrm>
          <a:prstGeom prst="flowChartDisplay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100">
                <a:solidFill>
                  <a:prstClr val="black"/>
                </a:solidFill>
                <a:cs typeface="+mn-ea"/>
                <a:sym typeface="+mn-lt"/>
              </a:rPr>
              <a:t>是调整对调位置颠倒相邻的部分</a:t>
            </a:r>
            <a:r>
              <a:rPr lang="en-US" sz="2100">
                <a:solidFill>
                  <a:prstClr val="black"/>
                </a:solidFill>
                <a:cs typeface="+mn-ea"/>
                <a:sym typeface="+mn-lt"/>
              </a:rPr>
              <a:t> </a:t>
            </a:r>
            <a:r>
              <a:rPr lang="zh-CN" altLang="en-US" sz="2100">
                <a:solidFill>
                  <a:prstClr val="black"/>
                </a:solidFill>
                <a:cs typeface="+mn-ea"/>
                <a:sym typeface="+mn-lt"/>
              </a:rPr>
              <a:t>。</a:t>
            </a:r>
            <a:endParaRPr lang="zh-CN" altLang="en-US" sz="21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391978" y="3173730"/>
            <a:ext cx="3810000" cy="909480"/>
          </a:xfrm>
          <a:prstGeom prst="flowChartDisplay">
            <a:avLst/>
          </a:prstGeom>
          <a:noFill/>
          <a:ln w="38100">
            <a:solidFill>
              <a:srgbClr val="FF6600"/>
            </a:solidFill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100">
                <a:solidFill>
                  <a:prstClr val="black"/>
                </a:solidFill>
                <a:cs typeface="+mn-ea"/>
                <a:sym typeface="+mn-lt"/>
              </a:rPr>
              <a:t>位置颠倒、不相邻部分的调整。</a:t>
            </a:r>
            <a:endParaRPr lang="zh-CN" altLang="en-US" sz="210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矩形 1"/>
          <p:cNvSpPr/>
          <p:nvPr/>
        </p:nvSpPr>
        <p:spPr>
          <a:xfrm>
            <a:off x="955358" y="1453991"/>
            <a:ext cx="6029325" cy="584019"/>
          </a:xfrm>
          <a:prstGeom prst="snip2Diag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读一读，看看还有什么问题，用修改符号改一改。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9" name="矩形 1"/>
          <p:cNvSpPr/>
          <p:nvPr/>
        </p:nvSpPr>
        <p:spPr>
          <a:xfrm>
            <a:off x="382905" y="2499361"/>
            <a:ext cx="8222933" cy="152257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       我养了螃蟹一只，他眼睛、嘴巴都不怎么显眼，钳子倒是很大。它最爱显摆它的钳了。有一次，我轻轻点了它一下用一根小棍，它立刻转动身体，向我高高举起那大钳子剪刀似的。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0" name="任意多边形: 形状 19"/>
          <p:cNvSpPr/>
          <p:nvPr/>
        </p:nvSpPr>
        <p:spPr>
          <a:xfrm>
            <a:off x="1746885" y="2594134"/>
            <a:ext cx="1239441" cy="434579"/>
          </a:xfrm>
          <a:custGeom>
            <a:avLst/>
            <a:gdLst>
              <a:gd name="connsiteX0" fmla="*/ 23079 w 1653402"/>
              <a:gd name="connsiteY0" fmla="*/ 14519 h 579325"/>
              <a:gd name="connsiteX1" fmla="*/ 29903 w 1653402"/>
              <a:gd name="connsiteY1" fmla="*/ 505838 h 579325"/>
              <a:gd name="connsiteX2" fmla="*/ 316506 w 1653402"/>
              <a:gd name="connsiteY2" fmla="*/ 553605 h 579325"/>
              <a:gd name="connsiteX3" fmla="*/ 780530 w 1653402"/>
              <a:gd name="connsiteY3" fmla="*/ 539958 h 579325"/>
              <a:gd name="connsiteX4" fmla="*/ 828297 w 1653402"/>
              <a:gd name="connsiteY4" fmla="*/ 96405 h 579325"/>
              <a:gd name="connsiteX5" fmla="*/ 1114900 w 1653402"/>
              <a:gd name="connsiteY5" fmla="*/ 21343 h 579325"/>
              <a:gd name="connsiteX6" fmla="*/ 1626691 w 1653402"/>
              <a:gd name="connsiteY6" fmla="*/ 48638 h 579325"/>
              <a:gd name="connsiteX7" fmla="*/ 1585748 w 1653402"/>
              <a:gd name="connsiteY7" fmla="*/ 526310 h 579325"/>
              <a:gd name="connsiteX8" fmla="*/ 1585748 w 1653402"/>
              <a:gd name="connsiteY8" fmla="*/ 539958 h 579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53402" h="579325">
                <a:moveTo>
                  <a:pt x="23079" y="14519"/>
                </a:moveTo>
                <a:cubicBezTo>
                  <a:pt x="2039" y="215254"/>
                  <a:pt x="-19001" y="415990"/>
                  <a:pt x="29903" y="505838"/>
                </a:cubicBezTo>
                <a:cubicBezTo>
                  <a:pt x="78807" y="595686"/>
                  <a:pt x="191402" y="547918"/>
                  <a:pt x="316506" y="553605"/>
                </a:cubicBezTo>
                <a:cubicBezTo>
                  <a:pt x="441610" y="559292"/>
                  <a:pt x="695232" y="616158"/>
                  <a:pt x="780530" y="539958"/>
                </a:cubicBezTo>
                <a:cubicBezTo>
                  <a:pt x="865828" y="463758"/>
                  <a:pt x="772569" y="182841"/>
                  <a:pt x="828297" y="96405"/>
                </a:cubicBezTo>
                <a:cubicBezTo>
                  <a:pt x="884025" y="9969"/>
                  <a:pt x="981834" y="29304"/>
                  <a:pt x="1114900" y="21343"/>
                </a:cubicBezTo>
                <a:cubicBezTo>
                  <a:pt x="1247966" y="13382"/>
                  <a:pt x="1548216" y="-35523"/>
                  <a:pt x="1626691" y="48638"/>
                </a:cubicBezTo>
                <a:cubicBezTo>
                  <a:pt x="1705166" y="132799"/>
                  <a:pt x="1585748" y="526310"/>
                  <a:pt x="1585748" y="526310"/>
                </a:cubicBezTo>
                <a:cubicBezTo>
                  <a:pt x="1578924" y="608197"/>
                  <a:pt x="1582336" y="574077"/>
                  <a:pt x="1585748" y="539958"/>
                </a:cubicBezTo>
              </a:path>
            </a:pathLst>
          </a:cu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10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21" name="组合 15"/>
          <p:cNvGrpSpPr/>
          <p:nvPr/>
        </p:nvGrpSpPr>
        <p:grpSpPr>
          <a:xfrm>
            <a:off x="2547462" y="2957751"/>
            <a:ext cx="898922" cy="517922"/>
            <a:chOff x="7350788" y="2240221"/>
            <a:chExt cx="1198693" cy="689877"/>
          </a:xfrm>
        </p:grpSpPr>
        <p:sp>
          <p:nvSpPr>
            <p:cNvPr id="22" name="任意多边形 57"/>
            <p:cNvSpPr/>
            <p:nvPr/>
          </p:nvSpPr>
          <p:spPr bwMode="auto">
            <a:xfrm rot="10800000" flipH="1">
              <a:off x="7411120" y="2449563"/>
              <a:ext cx="701751" cy="388551"/>
            </a:xfrm>
            <a:custGeom>
              <a:avLst/>
              <a:gdLst>
                <a:gd name="connsiteX0" fmla="*/ 20817 w 515492"/>
                <a:gd name="connsiteY0" fmla="*/ 0 h 277462"/>
                <a:gd name="connsiteX1" fmla="*/ 58292 w 515492"/>
                <a:gd name="connsiteY1" fmla="*/ 232347 h 277462"/>
                <a:gd name="connsiteX2" fmla="*/ 515492 w 515492"/>
                <a:gd name="connsiteY2" fmla="*/ 277318 h 277462"/>
                <a:gd name="connsiteX0-1" fmla="*/ 20738 w 515591"/>
                <a:gd name="connsiteY0-2" fmla="*/ 0 h 270660"/>
                <a:gd name="connsiteX1-3" fmla="*/ 58391 w 515591"/>
                <a:gd name="connsiteY1-4" fmla="*/ 225545 h 270660"/>
                <a:gd name="connsiteX2-5" fmla="*/ 515591 w 515591"/>
                <a:gd name="connsiteY2-6" fmla="*/ 270516 h 270660"/>
                <a:gd name="connsiteX0-7" fmla="*/ 12303 w 507156"/>
                <a:gd name="connsiteY0-8" fmla="*/ 0 h 270660"/>
                <a:gd name="connsiteX1-9" fmla="*/ 49956 w 507156"/>
                <a:gd name="connsiteY1-10" fmla="*/ 225545 h 270660"/>
                <a:gd name="connsiteX2-11" fmla="*/ 507156 w 507156"/>
                <a:gd name="connsiteY2-12" fmla="*/ 270516 h 270660"/>
                <a:gd name="connsiteX0-13" fmla="*/ 11422 w 506275"/>
                <a:gd name="connsiteY0-14" fmla="*/ 0 h 270660"/>
                <a:gd name="connsiteX1-15" fmla="*/ 49075 w 506275"/>
                <a:gd name="connsiteY1-16" fmla="*/ 225545 h 270660"/>
                <a:gd name="connsiteX2-17" fmla="*/ 506275 w 506275"/>
                <a:gd name="connsiteY2-18" fmla="*/ 270516 h 27066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506275" h="270660">
                  <a:moveTo>
                    <a:pt x="11422" y="0"/>
                  </a:moveTo>
                  <a:cubicBezTo>
                    <a:pt x="13457" y="130937"/>
                    <a:pt x="-33371" y="179325"/>
                    <a:pt x="49075" y="225545"/>
                  </a:cubicBezTo>
                  <a:cubicBezTo>
                    <a:pt x="131521" y="271765"/>
                    <a:pt x="318898" y="271140"/>
                    <a:pt x="506275" y="270516"/>
                  </a:cubicBezTo>
                </a:path>
              </a:pathLst>
            </a:cu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 bwMode="auto">
            <a:xfrm flipH="1">
              <a:off x="7350788" y="2803224"/>
              <a:ext cx="80972" cy="126874"/>
            </a:xfrm>
            <a:prstGeom prst="line">
              <a:avLst/>
            </a:prstGeom>
            <a:ln w="254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 bwMode="auto">
            <a:xfrm>
              <a:off x="7433347" y="2819083"/>
              <a:ext cx="58744" cy="111015"/>
            </a:xfrm>
            <a:prstGeom prst="line">
              <a:avLst/>
            </a:prstGeom>
            <a:ln w="254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 bwMode="auto">
            <a:xfrm>
              <a:off x="8106520" y="2240221"/>
              <a:ext cx="442961" cy="418684"/>
            </a:xfrm>
            <a:prstGeom prst="ellipse">
              <a:avLst/>
            </a:pr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100" dirty="0">
                  <a:solidFill>
                    <a:prstClr val="black"/>
                  </a:solidFill>
                  <a:cs typeface="+mn-ea"/>
                  <a:sym typeface="+mn-lt"/>
                </a:rPr>
                <a:t>子</a:t>
              </a:r>
              <a:endParaRPr lang="zh-CN" altLang="en-US" sz="21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14"/>
          <p:cNvGrpSpPr/>
          <p:nvPr/>
        </p:nvGrpSpPr>
        <p:grpSpPr>
          <a:xfrm>
            <a:off x="3840480" y="3612357"/>
            <a:ext cx="1907858" cy="370046"/>
            <a:chOff x="5418161" y="3821890"/>
            <a:chExt cx="2710039" cy="493625"/>
          </a:xfrm>
        </p:grpSpPr>
        <p:sp>
          <p:nvSpPr>
            <p:cNvPr id="27" name="任意多边形 57"/>
            <p:cNvSpPr/>
            <p:nvPr/>
          </p:nvSpPr>
          <p:spPr bwMode="auto">
            <a:xfrm>
              <a:off x="5481665" y="4152032"/>
              <a:ext cx="1158951" cy="119041"/>
            </a:xfrm>
            <a:custGeom>
              <a:avLst/>
              <a:gdLst>
                <a:gd name="connsiteX0" fmla="*/ 20817 w 515492"/>
                <a:gd name="connsiteY0" fmla="*/ 0 h 277462"/>
                <a:gd name="connsiteX1" fmla="*/ 58292 w 515492"/>
                <a:gd name="connsiteY1" fmla="*/ 232347 h 277462"/>
                <a:gd name="connsiteX2" fmla="*/ 515492 w 515492"/>
                <a:gd name="connsiteY2" fmla="*/ 277318 h 277462"/>
                <a:gd name="connsiteX0-1" fmla="*/ 20738 w 515591"/>
                <a:gd name="connsiteY0-2" fmla="*/ 0 h 270660"/>
                <a:gd name="connsiteX1-3" fmla="*/ 58391 w 515591"/>
                <a:gd name="connsiteY1-4" fmla="*/ 225545 h 270660"/>
                <a:gd name="connsiteX2-5" fmla="*/ 515591 w 515591"/>
                <a:gd name="connsiteY2-6" fmla="*/ 270516 h 270660"/>
                <a:gd name="connsiteX0-7" fmla="*/ 12303 w 507156"/>
                <a:gd name="connsiteY0-8" fmla="*/ 0 h 270660"/>
                <a:gd name="connsiteX1-9" fmla="*/ 49956 w 507156"/>
                <a:gd name="connsiteY1-10" fmla="*/ 225545 h 270660"/>
                <a:gd name="connsiteX2-11" fmla="*/ 507156 w 507156"/>
                <a:gd name="connsiteY2-12" fmla="*/ 270516 h 270660"/>
                <a:gd name="connsiteX0-13" fmla="*/ 11422 w 506275"/>
                <a:gd name="connsiteY0-14" fmla="*/ 0 h 270660"/>
                <a:gd name="connsiteX1-15" fmla="*/ 49075 w 506275"/>
                <a:gd name="connsiteY1-16" fmla="*/ 225545 h 270660"/>
                <a:gd name="connsiteX2-17" fmla="*/ 506275 w 506275"/>
                <a:gd name="connsiteY2-18" fmla="*/ 270516 h 27066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506275" h="270660">
                  <a:moveTo>
                    <a:pt x="11422" y="0"/>
                  </a:moveTo>
                  <a:cubicBezTo>
                    <a:pt x="13457" y="130937"/>
                    <a:pt x="-33371" y="179325"/>
                    <a:pt x="49075" y="225545"/>
                  </a:cubicBezTo>
                  <a:cubicBezTo>
                    <a:pt x="131521" y="271765"/>
                    <a:pt x="318898" y="271140"/>
                    <a:pt x="506275" y="270516"/>
                  </a:cubicBezTo>
                </a:path>
              </a:pathLst>
            </a:cu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28" name="组合 8"/>
            <p:cNvGrpSpPr/>
            <p:nvPr/>
          </p:nvGrpSpPr>
          <p:grpSpPr>
            <a:xfrm rot="10800000">
              <a:off x="5418161" y="4027124"/>
              <a:ext cx="156949" cy="126872"/>
              <a:chOff x="5424245" y="4211220"/>
              <a:chExt cx="156949" cy="126872"/>
            </a:xfrm>
          </p:grpSpPr>
          <p:cxnSp>
            <p:nvCxnSpPr>
              <p:cNvPr id="30" name="直接连接符 29"/>
              <p:cNvCxnSpPr/>
              <p:nvPr/>
            </p:nvCxnSpPr>
            <p:spPr bwMode="auto">
              <a:xfrm rot="10800000" flipV="1">
                <a:off x="5430372" y="4211597"/>
                <a:ext cx="71442" cy="126978"/>
              </a:xfrm>
              <a:prstGeom prst="line">
                <a:avLst/>
              </a:prstGeom>
              <a:ln w="2540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 bwMode="auto">
              <a:xfrm rot="10800000" flipH="1" flipV="1">
                <a:off x="5503402" y="4227469"/>
                <a:ext cx="84142" cy="98408"/>
              </a:xfrm>
              <a:prstGeom prst="line">
                <a:avLst/>
              </a:prstGeom>
              <a:ln w="2540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矩形: 圆角 28"/>
            <p:cNvSpPr/>
            <p:nvPr/>
          </p:nvSpPr>
          <p:spPr>
            <a:xfrm>
              <a:off x="6640616" y="3821890"/>
              <a:ext cx="1487584" cy="493625"/>
            </a:xfrm>
            <a:prstGeom prst="roundRect">
              <a:avLst/>
            </a:pr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946809" y="3114675"/>
            <a:ext cx="2716054" cy="384334"/>
            <a:chOff x="4667532" y="3821890"/>
            <a:chExt cx="3907810" cy="493625"/>
          </a:xfrm>
        </p:grpSpPr>
        <p:sp>
          <p:nvSpPr>
            <p:cNvPr id="33" name="任意多边形 57"/>
            <p:cNvSpPr/>
            <p:nvPr/>
          </p:nvSpPr>
          <p:spPr bwMode="auto">
            <a:xfrm>
              <a:off x="4711993" y="4145682"/>
              <a:ext cx="1941996" cy="126977"/>
            </a:xfrm>
            <a:custGeom>
              <a:avLst/>
              <a:gdLst>
                <a:gd name="connsiteX0" fmla="*/ 20817 w 515492"/>
                <a:gd name="connsiteY0" fmla="*/ 0 h 277462"/>
                <a:gd name="connsiteX1" fmla="*/ 58292 w 515492"/>
                <a:gd name="connsiteY1" fmla="*/ 232347 h 277462"/>
                <a:gd name="connsiteX2" fmla="*/ 515492 w 515492"/>
                <a:gd name="connsiteY2" fmla="*/ 277318 h 277462"/>
                <a:gd name="connsiteX0-1" fmla="*/ 20738 w 515591"/>
                <a:gd name="connsiteY0-2" fmla="*/ 0 h 270660"/>
                <a:gd name="connsiteX1-3" fmla="*/ 58391 w 515591"/>
                <a:gd name="connsiteY1-4" fmla="*/ 225545 h 270660"/>
                <a:gd name="connsiteX2-5" fmla="*/ 515591 w 515591"/>
                <a:gd name="connsiteY2-6" fmla="*/ 270516 h 270660"/>
                <a:gd name="connsiteX0-7" fmla="*/ 12303 w 507156"/>
                <a:gd name="connsiteY0-8" fmla="*/ 0 h 270660"/>
                <a:gd name="connsiteX1-9" fmla="*/ 49956 w 507156"/>
                <a:gd name="connsiteY1-10" fmla="*/ 225545 h 270660"/>
                <a:gd name="connsiteX2-11" fmla="*/ 507156 w 507156"/>
                <a:gd name="connsiteY2-12" fmla="*/ 270516 h 270660"/>
                <a:gd name="connsiteX0-13" fmla="*/ 11422 w 506275"/>
                <a:gd name="connsiteY0-14" fmla="*/ 0 h 270660"/>
                <a:gd name="connsiteX1-15" fmla="*/ 49075 w 506275"/>
                <a:gd name="connsiteY1-16" fmla="*/ 225545 h 270660"/>
                <a:gd name="connsiteX2-17" fmla="*/ 506275 w 506275"/>
                <a:gd name="connsiteY2-18" fmla="*/ 270516 h 27066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506275" h="270660">
                  <a:moveTo>
                    <a:pt x="11422" y="0"/>
                  </a:moveTo>
                  <a:cubicBezTo>
                    <a:pt x="13457" y="130937"/>
                    <a:pt x="-33371" y="179325"/>
                    <a:pt x="49075" y="225545"/>
                  </a:cubicBezTo>
                  <a:cubicBezTo>
                    <a:pt x="131521" y="271765"/>
                    <a:pt x="318898" y="271140"/>
                    <a:pt x="506275" y="270516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34" name="组合 49"/>
            <p:cNvGrpSpPr/>
            <p:nvPr/>
          </p:nvGrpSpPr>
          <p:grpSpPr>
            <a:xfrm rot="10800000">
              <a:off x="4667532" y="4027124"/>
              <a:ext cx="156949" cy="126872"/>
              <a:chOff x="6174874" y="4211220"/>
              <a:chExt cx="156949" cy="126872"/>
            </a:xfrm>
          </p:grpSpPr>
          <p:cxnSp>
            <p:nvCxnSpPr>
              <p:cNvPr id="36" name="直接连接符 35"/>
              <p:cNvCxnSpPr/>
              <p:nvPr/>
            </p:nvCxnSpPr>
            <p:spPr bwMode="auto">
              <a:xfrm rot="10800000" flipV="1">
                <a:off x="6180973" y="4211598"/>
                <a:ext cx="71456" cy="126977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 bwMode="auto">
              <a:xfrm rot="10800000" flipH="1" flipV="1">
                <a:off x="6254016" y="4227470"/>
                <a:ext cx="84159" cy="98407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5" name="矩形: 圆角 50"/>
            <p:cNvSpPr/>
            <p:nvPr/>
          </p:nvSpPr>
          <p:spPr>
            <a:xfrm>
              <a:off x="6633346" y="3821890"/>
              <a:ext cx="1941996" cy="493625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15"/>
          <p:cNvGrpSpPr/>
          <p:nvPr/>
        </p:nvGrpSpPr>
        <p:grpSpPr>
          <a:xfrm>
            <a:off x="3118723" y="2361010"/>
            <a:ext cx="966788" cy="616744"/>
            <a:chOff x="7112131" y="2644818"/>
            <a:chExt cx="1289375" cy="822857"/>
          </a:xfrm>
        </p:grpSpPr>
        <p:sp>
          <p:nvSpPr>
            <p:cNvPr id="39" name="任意多边形 57"/>
            <p:cNvSpPr/>
            <p:nvPr/>
          </p:nvSpPr>
          <p:spPr bwMode="auto">
            <a:xfrm rot="10800000" flipH="1">
              <a:off x="7297267" y="2758335"/>
              <a:ext cx="701751" cy="291924"/>
            </a:xfrm>
            <a:custGeom>
              <a:avLst/>
              <a:gdLst>
                <a:gd name="connsiteX0" fmla="*/ 20817 w 515492"/>
                <a:gd name="connsiteY0" fmla="*/ 0 h 277462"/>
                <a:gd name="connsiteX1" fmla="*/ 58292 w 515492"/>
                <a:gd name="connsiteY1" fmla="*/ 232347 h 277462"/>
                <a:gd name="connsiteX2" fmla="*/ 515492 w 515492"/>
                <a:gd name="connsiteY2" fmla="*/ 277318 h 277462"/>
                <a:gd name="connsiteX0-1" fmla="*/ 20738 w 515591"/>
                <a:gd name="connsiteY0-2" fmla="*/ 0 h 270660"/>
                <a:gd name="connsiteX1-3" fmla="*/ 58391 w 515591"/>
                <a:gd name="connsiteY1-4" fmla="*/ 225545 h 270660"/>
                <a:gd name="connsiteX2-5" fmla="*/ 515591 w 515591"/>
                <a:gd name="connsiteY2-6" fmla="*/ 270516 h 270660"/>
                <a:gd name="connsiteX0-7" fmla="*/ 12303 w 507156"/>
                <a:gd name="connsiteY0-8" fmla="*/ 0 h 270660"/>
                <a:gd name="connsiteX1-9" fmla="*/ 49956 w 507156"/>
                <a:gd name="connsiteY1-10" fmla="*/ 225545 h 270660"/>
                <a:gd name="connsiteX2-11" fmla="*/ 507156 w 507156"/>
                <a:gd name="connsiteY2-12" fmla="*/ 270516 h 270660"/>
                <a:gd name="connsiteX0-13" fmla="*/ 11422 w 506275"/>
                <a:gd name="connsiteY0-14" fmla="*/ 0 h 270660"/>
                <a:gd name="connsiteX1-15" fmla="*/ 49075 w 506275"/>
                <a:gd name="connsiteY1-16" fmla="*/ 225545 h 270660"/>
                <a:gd name="connsiteX2-17" fmla="*/ 506275 w 506275"/>
                <a:gd name="connsiteY2-18" fmla="*/ 270516 h 27066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506275" h="270660">
                  <a:moveTo>
                    <a:pt x="11422" y="0"/>
                  </a:moveTo>
                  <a:cubicBezTo>
                    <a:pt x="13457" y="130937"/>
                    <a:pt x="-33371" y="179325"/>
                    <a:pt x="49075" y="225545"/>
                  </a:cubicBezTo>
                  <a:cubicBezTo>
                    <a:pt x="131521" y="271765"/>
                    <a:pt x="318898" y="271140"/>
                    <a:pt x="506275" y="270516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0" name="椭圆 39"/>
            <p:cNvSpPr/>
            <p:nvPr/>
          </p:nvSpPr>
          <p:spPr bwMode="auto">
            <a:xfrm>
              <a:off x="7958545" y="2644818"/>
              <a:ext cx="442961" cy="418684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100" dirty="0">
                  <a:solidFill>
                    <a:prstClr val="black"/>
                  </a:solidFill>
                  <a:cs typeface="+mn-ea"/>
                  <a:sym typeface="+mn-lt"/>
                </a:rPr>
                <a:t>它</a:t>
              </a:r>
              <a:endParaRPr lang="zh-CN" altLang="en-US" sz="21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/>
          </p:nvSpPr>
          <p:spPr bwMode="auto">
            <a:xfrm>
              <a:off x="7112131" y="3048991"/>
              <a:ext cx="442961" cy="418684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矩形 1"/>
          <p:cNvSpPr/>
          <p:nvPr/>
        </p:nvSpPr>
        <p:spPr>
          <a:xfrm>
            <a:off x="1165384" y="1948271"/>
            <a:ext cx="6813233" cy="152257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我又点了几下，它钳子越举越高，突然，整个身子翻了过去。它急了，，腿和钳子在空中乱舞，好不容易才借助玻璃缸壁翻过身来。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43" name="组合 7"/>
          <p:cNvGrpSpPr/>
          <p:nvPr/>
        </p:nvGrpSpPr>
        <p:grpSpPr>
          <a:xfrm>
            <a:off x="1154907" y="2461668"/>
            <a:ext cx="1890236" cy="511969"/>
            <a:chOff x="395785" y="1542197"/>
            <a:chExt cx="4551519" cy="682387"/>
          </a:xfrm>
        </p:grpSpPr>
        <p:sp>
          <p:nvSpPr>
            <p:cNvPr id="44" name="椭圆 43"/>
            <p:cNvSpPr/>
            <p:nvPr/>
          </p:nvSpPr>
          <p:spPr bwMode="auto">
            <a:xfrm>
              <a:off x="4637731" y="1916716"/>
              <a:ext cx="309573" cy="307868"/>
            </a:xfrm>
            <a:prstGeom prst="ellipse">
              <a:avLst/>
            </a:pr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5" name="任意多边形: 形状 6"/>
            <p:cNvSpPr/>
            <p:nvPr/>
          </p:nvSpPr>
          <p:spPr>
            <a:xfrm>
              <a:off x="395785" y="1542197"/>
              <a:ext cx="4373713" cy="376106"/>
            </a:xfrm>
            <a:custGeom>
              <a:avLst/>
              <a:gdLst>
                <a:gd name="connsiteX0" fmla="*/ 4374108 w 4374108"/>
                <a:gd name="connsiteY0" fmla="*/ 375313 h 375313"/>
                <a:gd name="connsiteX1" fmla="*/ 4367284 w 4374108"/>
                <a:gd name="connsiteY1" fmla="*/ 163773 h 375313"/>
                <a:gd name="connsiteX2" fmla="*/ 4360460 w 4374108"/>
                <a:gd name="connsiteY2" fmla="*/ 143302 h 375313"/>
                <a:gd name="connsiteX3" fmla="*/ 4299045 w 4374108"/>
                <a:gd name="connsiteY3" fmla="*/ 102358 h 375313"/>
                <a:gd name="connsiteX4" fmla="*/ 3698543 w 4374108"/>
                <a:gd name="connsiteY4" fmla="*/ 95534 h 375313"/>
                <a:gd name="connsiteX5" fmla="*/ 1610436 w 4374108"/>
                <a:gd name="connsiteY5" fmla="*/ 102358 h 375313"/>
                <a:gd name="connsiteX6" fmla="*/ 1385248 w 4374108"/>
                <a:gd name="connsiteY6" fmla="*/ 109182 h 375313"/>
                <a:gd name="connsiteX7" fmla="*/ 1398896 w 4374108"/>
                <a:gd name="connsiteY7" fmla="*/ 143302 h 375313"/>
                <a:gd name="connsiteX8" fmla="*/ 1439839 w 4374108"/>
                <a:gd name="connsiteY8" fmla="*/ 170597 h 375313"/>
                <a:gd name="connsiteX9" fmla="*/ 1480782 w 4374108"/>
                <a:gd name="connsiteY9" fmla="*/ 184245 h 375313"/>
                <a:gd name="connsiteX10" fmla="*/ 1521725 w 4374108"/>
                <a:gd name="connsiteY10" fmla="*/ 177421 h 375313"/>
                <a:gd name="connsiteX11" fmla="*/ 1542197 w 4374108"/>
                <a:gd name="connsiteY11" fmla="*/ 136478 h 375313"/>
                <a:gd name="connsiteX12" fmla="*/ 1528549 w 4374108"/>
                <a:gd name="connsiteY12" fmla="*/ 68239 h 375313"/>
                <a:gd name="connsiteX13" fmla="*/ 1480782 w 4374108"/>
                <a:gd name="connsiteY13" fmla="*/ 20472 h 375313"/>
                <a:gd name="connsiteX14" fmla="*/ 1433015 w 4374108"/>
                <a:gd name="connsiteY14" fmla="*/ 0 h 375313"/>
                <a:gd name="connsiteX15" fmla="*/ 1132764 w 4374108"/>
                <a:gd name="connsiteY15" fmla="*/ 6824 h 375313"/>
                <a:gd name="connsiteX16" fmla="*/ 1057702 w 4374108"/>
                <a:gd name="connsiteY16" fmla="*/ 20472 h 375313"/>
                <a:gd name="connsiteX17" fmla="*/ 1030406 w 4374108"/>
                <a:gd name="connsiteY17" fmla="*/ 34119 h 375313"/>
                <a:gd name="connsiteX18" fmla="*/ 989463 w 4374108"/>
                <a:gd name="connsiteY18" fmla="*/ 47767 h 375313"/>
                <a:gd name="connsiteX19" fmla="*/ 968991 w 4374108"/>
                <a:gd name="connsiteY19" fmla="*/ 54591 h 375313"/>
                <a:gd name="connsiteX20" fmla="*/ 921224 w 4374108"/>
                <a:gd name="connsiteY20" fmla="*/ 81887 h 375313"/>
                <a:gd name="connsiteX21" fmla="*/ 873457 w 4374108"/>
                <a:gd name="connsiteY21" fmla="*/ 102358 h 375313"/>
                <a:gd name="connsiteX22" fmla="*/ 832514 w 4374108"/>
                <a:gd name="connsiteY22" fmla="*/ 122830 h 375313"/>
                <a:gd name="connsiteX23" fmla="*/ 839337 w 4374108"/>
                <a:gd name="connsiteY23" fmla="*/ 156949 h 375313"/>
                <a:gd name="connsiteX24" fmla="*/ 982639 w 4374108"/>
                <a:gd name="connsiteY24" fmla="*/ 122830 h 375313"/>
                <a:gd name="connsiteX25" fmla="*/ 975815 w 4374108"/>
                <a:gd name="connsiteY25" fmla="*/ 88710 h 375313"/>
                <a:gd name="connsiteX26" fmla="*/ 955343 w 4374108"/>
                <a:gd name="connsiteY26" fmla="*/ 81887 h 375313"/>
                <a:gd name="connsiteX27" fmla="*/ 934872 w 4374108"/>
                <a:gd name="connsiteY27" fmla="*/ 68239 h 375313"/>
                <a:gd name="connsiteX28" fmla="*/ 866633 w 4374108"/>
                <a:gd name="connsiteY28" fmla="*/ 47767 h 375313"/>
                <a:gd name="connsiteX29" fmla="*/ 825690 w 4374108"/>
                <a:gd name="connsiteY29" fmla="*/ 40943 h 375313"/>
                <a:gd name="connsiteX30" fmla="*/ 498143 w 4374108"/>
                <a:gd name="connsiteY30" fmla="*/ 61415 h 375313"/>
                <a:gd name="connsiteX31" fmla="*/ 450376 w 4374108"/>
                <a:gd name="connsiteY31" fmla="*/ 68239 h 375313"/>
                <a:gd name="connsiteX32" fmla="*/ 416257 w 4374108"/>
                <a:gd name="connsiteY32" fmla="*/ 75063 h 375313"/>
                <a:gd name="connsiteX33" fmla="*/ 300251 w 4374108"/>
                <a:gd name="connsiteY33" fmla="*/ 88710 h 375313"/>
                <a:gd name="connsiteX34" fmla="*/ 272955 w 4374108"/>
                <a:gd name="connsiteY34" fmla="*/ 95534 h 375313"/>
                <a:gd name="connsiteX35" fmla="*/ 238836 w 4374108"/>
                <a:gd name="connsiteY35" fmla="*/ 102358 h 375313"/>
                <a:gd name="connsiteX36" fmla="*/ 218364 w 4374108"/>
                <a:gd name="connsiteY36" fmla="*/ 109182 h 375313"/>
                <a:gd name="connsiteX37" fmla="*/ 163773 w 4374108"/>
                <a:gd name="connsiteY37" fmla="*/ 122830 h 375313"/>
                <a:gd name="connsiteX38" fmla="*/ 129654 w 4374108"/>
                <a:gd name="connsiteY38" fmla="*/ 129654 h 375313"/>
                <a:gd name="connsiteX39" fmla="*/ 95534 w 4374108"/>
                <a:gd name="connsiteY39" fmla="*/ 143302 h 375313"/>
                <a:gd name="connsiteX40" fmla="*/ 75063 w 4374108"/>
                <a:gd name="connsiteY40" fmla="*/ 150125 h 375313"/>
                <a:gd name="connsiteX41" fmla="*/ 54591 w 4374108"/>
                <a:gd name="connsiteY41" fmla="*/ 163773 h 375313"/>
                <a:gd name="connsiteX42" fmla="*/ 0 w 4374108"/>
                <a:gd name="connsiteY42" fmla="*/ 191069 h 375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4374108" h="375313">
                  <a:moveTo>
                    <a:pt x="4374108" y="375313"/>
                  </a:moveTo>
                  <a:cubicBezTo>
                    <a:pt x="4371833" y="304800"/>
                    <a:pt x="4371427" y="234201"/>
                    <a:pt x="4367284" y="163773"/>
                  </a:cubicBezTo>
                  <a:cubicBezTo>
                    <a:pt x="4366862" y="156593"/>
                    <a:pt x="4364029" y="149547"/>
                    <a:pt x="4360460" y="143302"/>
                  </a:cubicBezTo>
                  <a:cubicBezTo>
                    <a:pt x="4345905" y="117831"/>
                    <a:pt x="4332375" y="102737"/>
                    <a:pt x="4299045" y="102358"/>
                  </a:cubicBezTo>
                  <a:lnTo>
                    <a:pt x="3698543" y="95534"/>
                  </a:lnTo>
                  <a:lnTo>
                    <a:pt x="1610436" y="102358"/>
                  </a:lnTo>
                  <a:cubicBezTo>
                    <a:pt x="1535340" y="102801"/>
                    <a:pt x="1458977" y="94912"/>
                    <a:pt x="1385248" y="109182"/>
                  </a:cubicBezTo>
                  <a:cubicBezTo>
                    <a:pt x="1373222" y="111510"/>
                    <a:pt x="1390758" y="134147"/>
                    <a:pt x="1398896" y="143302"/>
                  </a:cubicBezTo>
                  <a:cubicBezTo>
                    <a:pt x="1409793" y="155561"/>
                    <a:pt x="1424278" y="165410"/>
                    <a:pt x="1439839" y="170597"/>
                  </a:cubicBezTo>
                  <a:lnTo>
                    <a:pt x="1480782" y="184245"/>
                  </a:lnTo>
                  <a:cubicBezTo>
                    <a:pt x="1494430" y="181970"/>
                    <a:pt x="1509350" y="183609"/>
                    <a:pt x="1521725" y="177421"/>
                  </a:cubicBezTo>
                  <a:cubicBezTo>
                    <a:pt x="1532307" y="172130"/>
                    <a:pt x="1538967" y="146167"/>
                    <a:pt x="1542197" y="136478"/>
                  </a:cubicBezTo>
                  <a:cubicBezTo>
                    <a:pt x="1537648" y="113732"/>
                    <a:pt x="1536694" y="89959"/>
                    <a:pt x="1528549" y="68239"/>
                  </a:cubicBezTo>
                  <a:cubicBezTo>
                    <a:pt x="1510075" y="18976"/>
                    <a:pt x="1511196" y="33507"/>
                    <a:pt x="1480782" y="20472"/>
                  </a:cubicBezTo>
                  <a:cubicBezTo>
                    <a:pt x="1421756" y="-4825"/>
                    <a:pt x="1481026" y="16004"/>
                    <a:pt x="1433015" y="0"/>
                  </a:cubicBezTo>
                  <a:lnTo>
                    <a:pt x="1132764" y="6824"/>
                  </a:lnTo>
                  <a:cubicBezTo>
                    <a:pt x="1108294" y="7765"/>
                    <a:pt x="1080957" y="10506"/>
                    <a:pt x="1057702" y="20472"/>
                  </a:cubicBezTo>
                  <a:cubicBezTo>
                    <a:pt x="1048352" y="24479"/>
                    <a:pt x="1039851" y="30341"/>
                    <a:pt x="1030406" y="34119"/>
                  </a:cubicBezTo>
                  <a:cubicBezTo>
                    <a:pt x="1017049" y="39462"/>
                    <a:pt x="1003111" y="43218"/>
                    <a:pt x="989463" y="47767"/>
                  </a:cubicBezTo>
                  <a:cubicBezTo>
                    <a:pt x="982639" y="50042"/>
                    <a:pt x="975425" y="51374"/>
                    <a:pt x="968991" y="54591"/>
                  </a:cubicBezTo>
                  <a:cubicBezTo>
                    <a:pt x="886471" y="95853"/>
                    <a:pt x="988771" y="43290"/>
                    <a:pt x="921224" y="81887"/>
                  </a:cubicBezTo>
                  <a:cubicBezTo>
                    <a:pt x="821805" y="138696"/>
                    <a:pt x="950027" y="64072"/>
                    <a:pt x="873457" y="102358"/>
                  </a:cubicBezTo>
                  <a:cubicBezTo>
                    <a:pt x="820545" y="128815"/>
                    <a:pt x="883967" y="105678"/>
                    <a:pt x="832514" y="122830"/>
                  </a:cubicBezTo>
                  <a:cubicBezTo>
                    <a:pt x="834788" y="134203"/>
                    <a:pt x="827964" y="154674"/>
                    <a:pt x="839337" y="156949"/>
                  </a:cubicBezTo>
                  <a:cubicBezTo>
                    <a:pt x="963094" y="181700"/>
                    <a:pt x="953410" y="181286"/>
                    <a:pt x="982639" y="122830"/>
                  </a:cubicBezTo>
                  <a:cubicBezTo>
                    <a:pt x="980364" y="111457"/>
                    <a:pt x="982249" y="98361"/>
                    <a:pt x="975815" y="88710"/>
                  </a:cubicBezTo>
                  <a:cubicBezTo>
                    <a:pt x="971825" y="82725"/>
                    <a:pt x="961777" y="85104"/>
                    <a:pt x="955343" y="81887"/>
                  </a:cubicBezTo>
                  <a:cubicBezTo>
                    <a:pt x="948008" y="78219"/>
                    <a:pt x="942366" y="71570"/>
                    <a:pt x="934872" y="68239"/>
                  </a:cubicBezTo>
                  <a:cubicBezTo>
                    <a:pt x="920632" y="61910"/>
                    <a:pt x="884677" y="51376"/>
                    <a:pt x="866633" y="47767"/>
                  </a:cubicBezTo>
                  <a:cubicBezTo>
                    <a:pt x="853066" y="45053"/>
                    <a:pt x="839338" y="43218"/>
                    <a:pt x="825690" y="40943"/>
                  </a:cubicBezTo>
                  <a:cubicBezTo>
                    <a:pt x="736981" y="45738"/>
                    <a:pt x="600846" y="50003"/>
                    <a:pt x="498143" y="61415"/>
                  </a:cubicBezTo>
                  <a:cubicBezTo>
                    <a:pt x="482157" y="63191"/>
                    <a:pt x="466241" y="65595"/>
                    <a:pt x="450376" y="68239"/>
                  </a:cubicBezTo>
                  <a:cubicBezTo>
                    <a:pt x="438936" y="70146"/>
                    <a:pt x="427766" y="73624"/>
                    <a:pt x="416257" y="75063"/>
                  </a:cubicBezTo>
                  <a:cubicBezTo>
                    <a:pt x="340091" y="84584"/>
                    <a:pt x="358996" y="76962"/>
                    <a:pt x="300251" y="88710"/>
                  </a:cubicBezTo>
                  <a:cubicBezTo>
                    <a:pt x="291054" y="90549"/>
                    <a:pt x="282110" y="93499"/>
                    <a:pt x="272955" y="95534"/>
                  </a:cubicBezTo>
                  <a:cubicBezTo>
                    <a:pt x="261633" y="98050"/>
                    <a:pt x="250088" y="99545"/>
                    <a:pt x="238836" y="102358"/>
                  </a:cubicBezTo>
                  <a:cubicBezTo>
                    <a:pt x="231858" y="104103"/>
                    <a:pt x="225304" y="107289"/>
                    <a:pt x="218364" y="109182"/>
                  </a:cubicBezTo>
                  <a:cubicBezTo>
                    <a:pt x="200268" y="114117"/>
                    <a:pt x="182166" y="119151"/>
                    <a:pt x="163773" y="122830"/>
                  </a:cubicBezTo>
                  <a:cubicBezTo>
                    <a:pt x="152400" y="125105"/>
                    <a:pt x="140763" y="126321"/>
                    <a:pt x="129654" y="129654"/>
                  </a:cubicBezTo>
                  <a:cubicBezTo>
                    <a:pt x="117921" y="133174"/>
                    <a:pt x="107004" y="139001"/>
                    <a:pt x="95534" y="143302"/>
                  </a:cubicBezTo>
                  <a:cubicBezTo>
                    <a:pt x="88799" y="145827"/>
                    <a:pt x="81887" y="147851"/>
                    <a:pt x="75063" y="150125"/>
                  </a:cubicBezTo>
                  <a:cubicBezTo>
                    <a:pt x="68239" y="154674"/>
                    <a:pt x="62086" y="160442"/>
                    <a:pt x="54591" y="163773"/>
                  </a:cubicBezTo>
                  <a:cubicBezTo>
                    <a:pt x="-1865" y="188865"/>
                    <a:pt x="28028" y="163041"/>
                    <a:pt x="0" y="191069"/>
                  </a:cubicBezTo>
                </a:path>
              </a:pathLst>
            </a:cu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组合 15"/>
          <p:cNvGrpSpPr/>
          <p:nvPr/>
        </p:nvGrpSpPr>
        <p:grpSpPr>
          <a:xfrm>
            <a:off x="3354467" y="1704907"/>
            <a:ext cx="1080135" cy="691515"/>
            <a:chOff x="7350788" y="2009795"/>
            <a:chExt cx="1440352" cy="920303"/>
          </a:xfrm>
        </p:grpSpPr>
        <p:sp>
          <p:nvSpPr>
            <p:cNvPr id="47" name="任意多边形 57"/>
            <p:cNvSpPr/>
            <p:nvPr/>
          </p:nvSpPr>
          <p:spPr bwMode="auto">
            <a:xfrm rot="10800000" flipH="1">
              <a:off x="7411120" y="2335423"/>
              <a:ext cx="701751" cy="470147"/>
            </a:xfrm>
            <a:custGeom>
              <a:avLst/>
              <a:gdLst>
                <a:gd name="connsiteX0" fmla="*/ 20817 w 515492"/>
                <a:gd name="connsiteY0" fmla="*/ 0 h 277462"/>
                <a:gd name="connsiteX1" fmla="*/ 58292 w 515492"/>
                <a:gd name="connsiteY1" fmla="*/ 232347 h 277462"/>
                <a:gd name="connsiteX2" fmla="*/ 515492 w 515492"/>
                <a:gd name="connsiteY2" fmla="*/ 277318 h 277462"/>
                <a:gd name="connsiteX0-1" fmla="*/ 20738 w 515591"/>
                <a:gd name="connsiteY0-2" fmla="*/ 0 h 270660"/>
                <a:gd name="connsiteX1-3" fmla="*/ 58391 w 515591"/>
                <a:gd name="connsiteY1-4" fmla="*/ 225545 h 270660"/>
                <a:gd name="connsiteX2-5" fmla="*/ 515591 w 515591"/>
                <a:gd name="connsiteY2-6" fmla="*/ 270516 h 270660"/>
                <a:gd name="connsiteX0-7" fmla="*/ 12303 w 507156"/>
                <a:gd name="connsiteY0-8" fmla="*/ 0 h 270660"/>
                <a:gd name="connsiteX1-9" fmla="*/ 49956 w 507156"/>
                <a:gd name="connsiteY1-10" fmla="*/ 225545 h 270660"/>
                <a:gd name="connsiteX2-11" fmla="*/ 507156 w 507156"/>
                <a:gd name="connsiteY2-12" fmla="*/ 270516 h 270660"/>
                <a:gd name="connsiteX0-13" fmla="*/ 11422 w 506275"/>
                <a:gd name="connsiteY0-14" fmla="*/ 0 h 270660"/>
                <a:gd name="connsiteX1-15" fmla="*/ 49075 w 506275"/>
                <a:gd name="connsiteY1-16" fmla="*/ 225545 h 270660"/>
                <a:gd name="connsiteX2-17" fmla="*/ 506275 w 506275"/>
                <a:gd name="connsiteY2-18" fmla="*/ 270516 h 27066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506275" h="270660">
                  <a:moveTo>
                    <a:pt x="11422" y="0"/>
                  </a:moveTo>
                  <a:cubicBezTo>
                    <a:pt x="13457" y="130937"/>
                    <a:pt x="-33371" y="179325"/>
                    <a:pt x="49075" y="225545"/>
                  </a:cubicBezTo>
                  <a:cubicBezTo>
                    <a:pt x="131521" y="271765"/>
                    <a:pt x="318898" y="271140"/>
                    <a:pt x="506275" y="270516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 bwMode="auto">
            <a:xfrm flipH="1">
              <a:off x="7350788" y="2803224"/>
              <a:ext cx="80972" cy="126874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 bwMode="auto">
            <a:xfrm>
              <a:off x="7433347" y="2819083"/>
              <a:ext cx="58744" cy="111015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椭圆 49"/>
            <p:cNvSpPr/>
            <p:nvPr/>
          </p:nvSpPr>
          <p:spPr bwMode="auto">
            <a:xfrm>
              <a:off x="8112879" y="2009795"/>
              <a:ext cx="678261" cy="612901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100" dirty="0">
                  <a:solidFill>
                    <a:prstClr val="black"/>
                  </a:solidFill>
                  <a:cs typeface="+mn-ea"/>
                  <a:sym typeface="+mn-lt"/>
                </a:rPr>
                <a:t>的</a:t>
              </a:r>
              <a:endParaRPr lang="zh-CN" altLang="en-US" sz="21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 descr="图片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873693" y="1250157"/>
            <a:ext cx="5116830" cy="339328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42222" y="1251109"/>
            <a:ext cx="5893118" cy="2977039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2100">
                <a:solidFill>
                  <a:prstClr val="black"/>
                </a:solidFill>
                <a:cs typeface="+mn-ea"/>
                <a:sym typeface="+mn-lt"/>
              </a:rPr>
              <a:t> </a:t>
            </a:r>
            <a:r>
              <a:rPr lang="en-US" altLang="zh-CN" sz="2100">
                <a:solidFill>
                  <a:srgbClr val="C00000"/>
                </a:solidFill>
                <a:cs typeface="+mn-ea"/>
                <a:sym typeface="+mn-lt"/>
              </a:rPr>
              <a:t>chú      jiàn</a:t>
            </a:r>
            <a:endParaRPr lang="en-US" altLang="zh-CN" sz="2100">
              <a:solidFill>
                <a:srgbClr val="C00000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100">
                <a:solidFill>
                  <a:srgbClr val="C00000"/>
                </a:solidFill>
                <a:cs typeface="+mn-ea"/>
                <a:sym typeface="+mn-lt"/>
              </a:rPr>
              <a:t>滁</a:t>
            </a:r>
            <a:r>
              <a:rPr lang="zh-CN" altLang="en-US" sz="2100">
                <a:solidFill>
                  <a:prstClr val="black"/>
                </a:solidFill>
                <a:cs typeface="+mn-ea"/>
                <a:sym typeface="+mn-lt"/>
              </a:rPr>
              <a:t>州西</a:t>
            </a:r>
            <a:r>
              <a:rPr lang="zh-CN" altLang="en-US" sz="2100">
                <a:solidFill>
                  <a:srgbClr val="C00000"/>
                </a:solidFill>
                <a:cs typeface="+mn-ea"/>
                <a:sym typeface="+mn-lt"/>
              </a:rPr>
              <a:t>涧</a:t>
            </a:r>
            <a:endParaRPr lang="zh-CN" altLang="en-US" sz="2100">
              <a:solidFill>
                <a:prstClr val="black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100">
                <a:solidFill>
                  <a:prstClr val="black"/>
                </a:solidFill>
                <a:cs typeface="+mn-ea"/>
                <a:sym typeface="+mn-lt"/>
              </a:rPr>
              <a:t>唐·韦应物</a:t>
            </a:r>
            <a:endParaRPr lang="zh-CN" altLang="en-US" sz="210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100">
                <a:solidFill>
                  <a:srgbClr val="C00000"/>
                </a:solidFill>
                <a:cs typeface="+mn-ea"/>
                <a:sym typeface="+mn-lt"/>
              </a:rPr>
              <a:t>                  yōu</a:t>
            </a:r>
            <a:endParaRPr lang="en-US" altLang="zh-CN" sz="2100">
              <a:solidFill>
                <a:prstClr val="black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100">
                <a:solidFill>
                  <a:prstClr val="black"/>
                </a:solidFill>
                <a:cs typeface="+mn-ea"/>
                <a:sym typeface="+mn-lt"/>
              </a:rPr>
              <a:t>独怜</a:t>
            </a:r>
            <a:r>
              <a:rPr lang="zh-CN" altLang="en-US" sz="2100">
                <a:solidFill>
                  <a:srgbClr val="C00000"/>
                </a:solidFill>
                <a:cs typeface="+mn-ea"/>
                <a:sym typeface="+mn-lt"/>
              </a:rPr>
              <a:t>幽</a:t>
            </a:r>
            <a:r>
              <a:rPr lang="zh-CN" altLang="en-US" sz="2100">
                <a:solidFill>
                  <a:prstClr val="black"/>
                </a:solidFill>
                <a:cs typeface="+mn-ea"/>
                <a:sym typeface="+mn-lt"/>
              </a:rPr>
              <a:t>草涧边生，上有黄鹂深树鸣。</a:t>
            </a:r>
            <a:endParaRPr lang="zh-CN" altLang="en-US" sz="2100">
              <a:solidFill>
                <a:prstClr val="black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100">
                <a:solidFill>
                  <a:prstClr val="black"/>
                </a:solidFill>
                <a:cs typeface="+mn-ea"/>
                <a:sym typeface="+mn-lt"/>
              </a:rPr>
              <a:t>春潮带雨晚来急，野渡无人舟自横。</a:t>
            </a:r>
            <a:endParaRPr lang="zh-CN" altLang="en-US" sz="210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5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-483662">
            <a:off x="329089" y="2008346"/>
            <a:ext cx="2283143" cy="20707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25289" y="1795820"/>
            <a:ext cx="5550626" cy="214674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       </a:t>
            </a:r>
            <a:r>
              <a:rPr lang="zh-CN" altLang="en-US" sz="1800" dirty="0">
                <a:solidFill>
                  <a:srgbClr val="C00000"/>
                </a:solidFill>
                <a:cs typeface="+mn-ea"/>
                <a:sym typeface="+mn-lt"/>
              </a:rPr>
              <a:t>韦应物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（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737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～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792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），中国唐代诗人。汉族，长安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(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今陕西西安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)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人。今传有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10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卷本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《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韦江州集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》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、两卷本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《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韦苏州诗集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》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、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10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卷本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《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韦苏州集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》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。散文仅存一篇。因出任过苏州刺史，世称“</a:t>
            </a:r>
            <a:r>
              <a:rPr lang="zh-CN" altLang="en-US" sz="1800" dirty="0">
                <a:solidFill>
                  <a:srgbClr val="C00000"/>
                </a:solidFill>
                <a:cs typeface="+mn-ea"/>
                <a:sym typeface="+mn-lt"/>
              </a:rPr>
              <a:t>韦苏州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”。诗风恬淡高远，以</a:t>
            </a:r>
            <a:r>
              <a:rPr lang="zh-CN" altLang="en-US" sz="1800" dirty="0">
                <a:solidFill>
                  <a:srgbClr val="C00000"/>
                </a:solidFill>
                <a:cs typeface="+mn-ea"/>
                <a:sym typeface="+mn-lt"/>
              </a:rPr>
              <a:t>善于写景和描写隐逸生活著称。</a:t>
            </a:r>
            <a:endParaRPr lang="zh-CN" altLang="en-US" sz="18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83772" y="1641201"/>
            <a:ext cx="1971607" cy="24070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日积月累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5" name="图片 4" descr="3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682161" y="828267"/>
            <a:ext cx="1750219" cy="117681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91120" y="2095432"/>
            <a:ext cx="7561761" cy="228524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       《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滁州西涧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》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是</a:t>
            </a:r>
            <a:r>
              <a:rPr lang="zh-CN" altLang="en-US" sz="1800" dirty="0">
                <a:solidFill>
                  <a:srgbClr val="C00000"/>
                </a:solidFill>
                <a:cs typeface="+mn-ea"/>
                <a:sym typeface="+mn-lt"/>
              </a:rPr>
              <a:t>写景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的名篇，描写春游滁州西涧赏景和晚潮带雨的野渡所见。</a:t>
            </a:r>
            <a:r>
              <a:rPr lang="zh-CN" altLang="en-US" sz="1800" dirty="0">
                <a:solidFill>
                  <a:srgbClr val="C00000"/>
                </a:solidFill>
                <a:cs typeface="+mn-ea"/>
                <a:sym typeface="+mn-lt"/>
              </a:rPr>
              <a:t>首二句写春景、爱幽草而轻黄鹂，以喻乐守节，而嫉高媚；后二句写带雨春潮之急，和水急舟横的景象，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蕴含一种不在其位，不得其用的无可奈何之忧伤。全诗表露了</a:t>
            </a:r>
            <a:r>
              <a:rPr lang="zh-CN" altLang="en-US" sz="1800" dirty="0">
                <a:solidFill>
                  <a:srgbClr val="C00000"/>
                </a:solidFill>
                <a:cs typeface="+mn-ea"/>
                <a:sym typeface="+mn-lt"/>
              </a:rPr>
              <a:t>恬淡的胸襟和忧伤之情怀。</a:t>
            </a:r>
            <a:endParaRPr lang="zh-CN" altLang="en-US" sz="18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90282" y="1344521"/>
            <a:ext cx="12039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white"/>
                </a:solidFill>
                <a:cs typeface="+mn-ea"/>
                <a:sym typeface="+mn-lt"/>
              </a:rPr>
              <a:t>写作背景</a:t>
            </a:r>
            <a:endParaRPr lang="zh-CN" altLang="en-US" sz="2100" dirty="0">
              <a:solidFill>
                <a:prstClr val="white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日积月累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11742" y="1171575"/>
            <a:ext cx="1887379" cy="32156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984058" y="1609249"/>
            <a:ext cx="3611200" cy="469809"/>
          </a:xfrm>
          <a:prstGeom prst="snip2DiagRect">
            <a:avLst/>
          </a:prstGeom>
          <a:solidFill>
            <a:srgbClr val="CFAFE7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en-US" altLang="en-US" sz="2100" dirty="0" err="1">
                <a:solidFill>
                  <a:prstClr val="black"/>
                </a:solidFill>
                <a:cs typeface="+mn-ea"/>
                <a:sym typeface="+mn-lt"/>
              </a:rPr>
              <a:t>滁州：在今安徽滁县以西</a:t>
            </a:r>
            <a:r>
              <a:rPr lang="en-US" altLang="en-US" sz="2100" dirty="0">
                <a:solidFill>
                  <a:prstClr val="black"/>
                </a:solidFill>
                <a:cs typeface="+mn-ea"/>
                <a:sym typeface="+mn-lt"/>
              </a:rPr>
              <a:t>。</a:t>
            </a:r>
            <a:endParaRPr lang="en-US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99408" y="2654618"/>
            <a:ext cx="4505591" cy="392415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en-US" altLang="en-US" sz="2100" dirty="0" err="1">
                <a:solidFill>
                  <a:prstClr val="white"/>
                </a:solidFill>
                <a:cs typeface="+mn-ea"/>
                <a:sym typeface="+mn-lt"/>
              </a:rPr>
              <a:t>西涧：在滁县城西，俗名称上马河</a:t>
            </a:r>
            <a:r>
              <a:rPr lang="en-US" altLang="en-US" sz="2100" dirty="0">
                <a:solidFill>
                  <a:prstClr val="white"/>
                </a:solidFill>
                <a:cs typeface="+mn-ea"/>
                <a:sym typeface="+mn-lt"/>
              </a:rPr>
              <a:t>。</a:t>
            </a:r>
            <a:endParaRPr lang="en-US" altLang="en-US" sz="21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04410" y="3719036"/>
            <a:ext cx="2961947" cy="468317"/>
          </a:xfrm>
          <a:prstGeom prst="snip2DiagRect">
            <a:avLst/>
          </a:prstGeom>
          <a:solidFill>
            <a:srgbClr val="0000FF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en-US" altLang="en-US" sz="2100">
                <a:solidFill>
                  <a:prstClr val="white"/>
                </a:solidFill>
                <a:cs typeface="+mn-ea"/>
                <a:sym typeface="+mn-lt"/>
              </a:rPr>
              <a:t>幽草：幽谷里的小草。</a:t>
            </a:r>
            <a:endParaRPr lang="en-US" altLang="en-US" sz="2100">
              <a:solidFill>
                <a:prstClr val="white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日积月累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40631" y="1219201"/>
            <a:ext cx="3002756" cy="333422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61524" y="1700689"/>
            <a:ext cx="3755708" cy="207645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prstClr val="black"/>
                </a:solidFill>
                <a:cs typeface="+mn-ea"/>
                <a:sym typeface="+mn-lt"/>
              </a:rPr>
              <a:t>    </a:t>
            </a:r>
            <a:r>
              <a:rPr lang="en-US" altLang="zh-CN" sz="2400" b="1" dirty="0">
                <a:solidFill>
                  <a:srgbClr val="C00000"/>
                </a:solidFill>
                <a:cs typeface="+mn-ea"/>
                <a:sym typeface="+mn-lt"/>
              </a:rPr>
              <a:t>  </a:t>
            </a:r>
            <a:r>
              <a:rPr lang="zh-CN" altLang="en-US" sz="2400" b="1" dirty="0">
                <a:solidFill>
                  <a:srgbClr val="C00000"/>
                </a:solidFill>
                <a:cs typeface="+mn-ea"/>
                <a:sym typeface="+mn-lt"/>
              </a:rPr>
              <a:t>译文</a:t>
            </a:r>
            <a:r>
              <a:rPr lang="zh-CN" altLang="en-US" sz="2100" dirty="0">
                <a:solidFill>
                  <a:srgbClr val="C00000"/>
                </a:solidFill>
                <a:cs typeface="+mn-ea"/>
                <a:sym typeface="+mn-lt"/>
              </a:rPr>
              <a:t>：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我怜爱生长在涧边的幽草，涧上有黄鹂在深林中啼叫。春潮伴着夜雨急急地涌来，渡口无人船只随波浪横漂。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日积月累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05840" y="1567816"/>
            <a:ext cx="3357563" cy="249221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滁州西涧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独怜</a:t>
            </a:r>
            <a:r>
              <a:rPr lang="en-US" sz="2100" dirty="0">
                <a:solidFill>
                  <a:srgbClr val="C00000"/>
                </a:solidFill>
                <a:cs typeface="+mn-ea"/>
                <a:sym typeface="+mn-lt"/>
              </a:rPr>
              <a:t>/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幽草</a:t>
            </a:r>
            <a:r>
              <a:rPr lang="en-US" sz="2100" dirty="0">
                <a:solidFill>
                  <a:srgbClr val="C00000"/>
                </a:solidFill>
                <a:cs typeface="+mn-ea"/>
                <a:sym typeface="+mn-lt"/>
              </a:rPr>
              <a:t>//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涧边生，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上有</a:t>
            </a:r>
            <a:r>
              <a:rPr lang="en-US" sz="2100" dirty="0">
                <a:solidFill>
                  <a:srgbClr val="C00000"/>
                </a:solidFill>
                <a:cs typeface="+mn-ea"/>
                <a:sym typeface="+mn-lt"/>
              </a:rPr>
              <a:t>/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黄鹂</a:t>
            </a:r>
            <a:r>
              <a:rPr lang="en-US" sz="2100" dirty="0">
                <a:solidFill>
                  <a:srgbClr val="C00000"/>
                </a:solidFill>
                <a:cs typeface="+mn-ea"/>
                <a:sym typeface="+mn-lt"/>
              </a:rPr>
              <a:t>//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深树鸣。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春潮</a:t>
            </a:r>
            <a:r>
              <a:rPr lang="en-US" sz="2100" dirty="0">
                <a:solidFill>
                  <a:srgbClr val="C00000"/>
                </a:solidFill>
                <a:cs typeface="+mn-ea"/>
                <a:sym typeface="+mn-lt"/>
              </a:rPr>
              <a:t>/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带雨</a:t>
            </a:r>
            <a:r>
              <a:rPr lang="en-US" sz="2100" dirty="0">
                <a:solidFill>
                  <a:srgbClr val="C00000"/>
                </a:solidFill>
                <a:cs typeface="+mn-ea"/>
                <a:sym typeface="+mn-lt"/>
              </a:rPr>
              <a:t>//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晚来急，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野渡</a:t>
            </a:r>
            <a:r>
              <a:rPr lang="en-US" sz="2100" dirty="0">
                <a:solidFill>
                  <a:srgbClr val="C00000"/>
                </a:solidFill>
                <a:cs typeface="+mn-ea"/>
                <a:sym typeface="+mn-lt"/>
              </a:rPr>
              <a:t>/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无人</a:t>
            </a:r>
            <a:r>
              <a:rPr lang="en-US" sz="2100" dirty="0">
                <a:solidFill>
                  <a:srgbClr val="C00000"/>
                </a:solidFill>
                <a:cs typeface="+mn-ea"/>
                <a:sym typeface="+mn-lt"/>
              </a:rPr>
              <a:t>//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舟自横。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0599" y="1303021"/>
            <a:ext cx="2918460" cy="27570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课文导读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19537" y="1265872"/>
            <a:ext cx="7304927" cy="5539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>
                    <a:lumMod val="50000"/>
                  </a:prstClr>
                </a:solidFill>
                <a:cs typeface="+mn-ea"/>
                <a:sym typeface="+mn-lt"/>
              </a:rPr>
              <a:t>同学们，今天我们学习“语文园地”的内容。</a:t>
            </a:r>
            <a:endParaRPr lang="zh-CN" altLang="en-US" sz="2100" dirty="0">
              <a:solidFill>
                <a:prstClr val="black">
                  <a:lumMod val="50000"/>
                </a:prstClr>
              </a:solidFill>
              <a:cs typeface="+mn-ea"/>
              <a:sym typeface="+mn-lt"/>
            </a:endParaRPr>
          </a:p>
        </p:txBody>
      </p:sp>
      <p:pic>
        <p:nvPicPr>
          <p:cNvPr id="4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55307" y="2216007"/>
            <a:ext cx="4233386" cy="20655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课堂小结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91549" y="1973036"/>
            <a:ext cx="5949315" cy="190552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0383CD"/>
            </a:solidFill>
            <a:prstDash val="lgDashDotDot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800" dirty="0">
                <a:solidFill>
                  <a:srgbClr val="000000"/>
                </a:solidFill>
                <a:cs typeface="+mn-ea"/>
                <a:sym typeface="+mn-lt"/>
              </a:rPr>
              <a:t>       </a:t>
            </a:r>
            <a:r>
              <a:rPr lang="zh-CN" altLang="en-US" sz="1800" dirty="0">
                <a:solidFill>
                  <a:srgbClr val="000000"/>
                </a:solidFill>
                <a:cs typeface="+mn-ea"/>
                <a:sym typeface="+mn-lt"/>
              </a:rPr>
              <a:t>通过本节课的学习，我们交流了如何找关键句及关键句在归纳段意的作用，学习了写观察记录，认识了对调和移动符号，并学会用所学修改符号修改片段，学习了古诗</a:t>
            </a:r>
            <a:r>
              <a:rPr lang="en-US" altLang="zh-CN" sz="1800" dirty="0">
                <a:solidFill>
                  <a:srgbClr val="000000"/>
                </a:solidFill>
                <a:cs typeface="+mn-ea"/>
                <a:sym typeface="+mn-lt"/>
              </a:rPr>
              <a:t>《</a:t>
            </a:r>
            <a:r>
              <a:rPr lang="zh-CN" altLang="en-US" sz="1800" dirty="0">
                <a:solidFill>
                  <a:srgbClr val="000000"/>
                </a:solidFill>
                <a:cs typeface="+mn-ea"/>
                <a:sym typeface="+mn-lt"/>
              </a:rPr>
              <a:t>滁州西涧</a:t>
            </a:r>
            <a:r>
              <a:rPr lang="en-US" altLang="zh-CN" sz="1800" dirty="0">
                <a:solidFill>
                  <a:srgbClr val="000000"/>
                </a:solidFill>
                <a:cs typeface="+mn-ea"/>
                <a:sym typeface="+mn-lt"/>
              </a:rPr>
              <a:t>》</a:t>
            </a:r>
            <a:r>
              <a:rPr lang="zh-CN" altLang="en-US" sz="1800" dirty="0">
                <a:solidFill>
                  <a:srgbClr val="000000"/>
                </a:solidFill>
                <a:cs typeface="+mn-ea"/>
                <a:sym typeface="+mn-lt"/>
              </a:rPr>
              <a:t>。</a:t>
            </a:r>
            <a:endParaRPr lang="zh-CN" altLang="en-US" sz="18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83966" y="2135562"/>
            <a:ext cx="2272030" cy="3007939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课堂练习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0078" y="921782"/>
            <a:ext cx="6558439" cy="329993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1.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把下面的病句修改过来。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（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1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）每个小学生都应该上课专心听讲的好习惯。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                                                                    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（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2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）我国人口是世界上最多的国家。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                                                            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57313" y="2459116"/>
            <a:ext cx="57378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>
                <a:solidFill>
                  <a:srgbClr val="C00000"/>
                </a:solidFill>
                <a:cs typeface="+mn-ea"/>
                <a:sym typeface="+mn-lt"/>
              </a:rPr>
              <a:t>每个小学生都应该养成上课专心听讲的好习惯。</a:t>
            </a:r>
            <a:endParaRPr lang="zh-CN" altLang="en-US" sz="210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57313" y="3741181"/>
            <a:ext cx="38709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>
                <a:solidFill>
                  <a:srgbClr val="C00000"/>
                </a:solidFill>
                <a:cs typeface="+mn-ea"/>
                <a:sym typeface="+mn-lt"/>
              </a:rPr>
              <a:t>我国是世界上人口最多的国家。</a:t>
            </a:r>
            <a:endParaRPr lang="zh-CN" altLang="en-US" sz="210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957584" y="2948200"/>
            <a:ext cx="1658207" cy="21953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课堂练习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4977" y="1289073"/>
            <a:ext cx="4712970" cy="136191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2.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试着写一段观察记录。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  <a:defRPr/>
            </a:pPr>
            <a:endParaRPr lang="zh-CN" altLang="en-US" sz="21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pic>
        <p:nvPicPr>
          <p:cNvPr id="11" name="图片 10" descr="6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700022" y="2281831"/>
            <a:ext cx="2070462" cy="276278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624976" y="2135845"/>
            <a:ext cx="5519738" cy="200739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533400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srgbClr val="C00000"/>
                </a:solidFill>
                <a:cs typeface="+mn-ea"/>
                <a:sym typeface="+mn-lt"/>
              </a:rPr>
              <a:t>我洒了一把小米在地上，小鸡们笃笃地啄起来，它们你挤我我挤你，只顾一下又一下地啄米，根本没有像我们一样把嘴里的食物嚼碎再吞下去。是它们没有牙齿吗？还是别的原因？</a:t>
            </a:r>
            <a:endParaRPr lang="zh-CN" altLang="en-US" sz="2100" dirty="0">
              <a:solidFill>
                <a:srgbClr val="C0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课堂练习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11872" y="1825806"/>
            <a:ext cx="6793706" cy="221599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1800" dirty="0">
                <a:solidFill>
                  <a:prstClr val="black"/>
                </a:solidFill>
                <a:cs typeface="+mn-ea"/>
                <a:sym typeface="+mn-lt"/>
              </a:rPr>
              <a:t>                               </a:t>
            </a:r>
            <a:r>
              <a:rPr lang="en-US" sz="2100" dirty="0">
                <a:solidFill>
                  <a:prstClr val="black"/>
                </a:solidFill>
                <a:cs typeface="+mn-ea"/>
                <a:sym typeface="+mn-lt"/>
              </a:rPr>
              <a:t>    </a:t>
            </a:r>
            <a:r>
              <a:rPr sz="2100" dirty="0" err="1">
                <a:solidFill>
                  <a:prstClr val="black"/>
                </a:solidFill>
                <a:cs typeface="+mn-ea"/>
                <a:sym typeface="+mn-lt"/>
              </a:rPr>
              <a:t>语文园地</a:t>
            </a:r>
            <a:endParaRPr sz="18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sz="1800" dirty="0" err="1">
                <a:solidFill>
                  <a:srgbClr val="C00000"/>
                </a:solidFill>
                <a:cs typeface="+mn-ea"/>
                <a:sym typeface="+mn-lt"/>
              </a:rPr>
              <a:t>利用关键句概括段意</a:t>
            </a:r>
            <a:r>
              <a:rPr sz="1800" dirty="0">
                <a:solidFill>
                  <a:srgbClr val="C00000"/>
                </a:solidFill>
                <a:cs typeface="+mn-ea"/>
                <a:sym typeface="+mn-lt"/>
              </a:rPr>
              <a:t> </a:t>
            </a:r>
            <a:r>
              <a:rPr sz="1800" dirty="0">
                <a:solidFill>
                  <a:prstClr val="black"/>
                </a:solidFill>
                <a:cs typeface="+mn-ea"/>
                <a:sym typeface="+mn-lt"/>
              </a:rPr>
              <a:t>  </a:t>
            </a:r>
            <a:r>
              <a:rPr sz="1800" dirty="0" err="1">
                <a:solidFill>
                  <a:prstClr val="black"/>
                </a:solidFill>
                <a:cs typeface="+mn-ea"/>
                <a:sym typeface="+mn-lt"/>
              </a:rPr>
              <a:t>关键句与段意有关，位置不固定</a:t>
            </a:r>
            <a:endParaRPr sz="18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sz="1800" dirty="0" err="1">
                <a:solidFill>
                  <a:srgbClr val="C00000"/>
                </a:solidFill>
                <a:cs typeface="+mn-ea"/>
                <a:sym typeface="+mn-lt"/>
              </a:rPr>
              <a:t>学写观察记录</a:t>
            </a:r>
            <a:r>
              <a:rPr sz="1800" dirty="0">
                <a:solidFill>
                  <a:srgbClr val="C00000"/>
                </a:solidFill>
                <a:cs typeface="+mn-ea"/>
                <a:sym typeface="+mn-lt"/>
              </a:rPr>
              <a:t> </a:t>
            </a:r>
            <a:r>
              <a:rPr sz="1800" dirty="0">
                <a:solidFill>
                  <a:prstClr val="black"/>
                </a:solidFill>
                <a:cs typeface="+mn-ea"/>
                <a:sym typeface="+mn-lt"/>
              </a:rPr>
              <a:t>            </a:t>
            </a:r>
            <a:r>
              <a:rPr sz="1800" dirty="0" err="1">
                <a:solidFill>
                  <a:prstClr val="black"/>
                </a:solidFill>
                <a:cs typeface="+mn-ea"/>
                <a:sym typeface="+mn-lt"/>
              </a:rPr>
              <a:t>主动思考、提出问题</a:t>
            </a:r>
            <a:endParaRPr sz="18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sz="1800" dirty="0" err="1">
                <a:solidFill>
                  <a:srgbClr val="C00000"/>
                </a:solidFill>
                <a:cs typeface="+mn-ea"/>
                <a:sym typeface="+mn-lt"/>
              </a:rPr>
              <a:t>修改符号</a:t>
            </a:r>
            <a:r>
              <a:rPr sz="1800" dirty="0">
                <a:solidFill>
                  <a:srgbClr val="C00000"/>
                </a:solidFill>
                <a:cs typeface="+mn-ea"/>
                <a:sym typeface="+mn-lt"/>
              </a:rPr>
              <a:t>：</a:t>
            </a:r>
            <a:r>
              <a:rPr sz="1800" dirty="0">
                <a:solidFill>
                  <a:prstClr val="black"/>
                </a:solidFill>
                <a:cs typeface="+mn-ea"/>
                <a:sym typeface="+mn-lt"/>
              </a:rPr>
              <a:t>                 </a:t>
            </a:r>
            <a:r>
              <a:rPr sz="1800" dirty="0" err="1">
                <a:solidFill>
                  <a:prstClr val="black"/>
                </a:solidFill>
                <a:cs typeface="+mn-ea"/>
                <a:sym typeface="+mn-lt"/>
              </a:rPr>
              <a:t>对调符号</a:t>
            </a:r>
            <a:r>
              <a:rPr sz="1800" dirty="0">
                <a:solidFill>
                  <a:prstClr val="black"/>
                </a:solidFill>
                <a:cs typeface="+mn-ea"/>
                <a:sym typeface="+mn-lt"/>
              </a:rPr>
              <a:t>  </a:t>
            </a:r>
            <a:r>
              <a:rPr sz="1800" dirty="0" err="1">
                <a:solidFill>
                  <a:prstClr val="black"/>
                </a:solidFill>
                <a:cs typeface="+mn-ea"/>
                <a:sym typeface="+mn-lt"/>
              </a:rPr>
              <a:t>移动符号</a:t>
            </a:r>
            <a:endParaRPr sz="18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sz="1800" dirty="0">
                <a:solidFill>
                  <a:srgbClr val="C00000"/>
                </a:solidFill>
                <a:cs typeface="+mn-ea"/>
                <a:sym typeface="+mn-lt"/>
              </a:rPr>
              <a:t>《</a:t>
            </a:r>
            <a:r>
              <a:rPr sz="1800" dirty="0" err="1">
                <a:solidFill>
                  <a:srgbClr val="C00000"/>
                </a:solidFill>
                <a:cs typeface="+mn-ea"/>
                <a:sym typeface="+mn-lt"/>
              </a:rPr>
              <a:t>滁州西涧</a:t>
            </a:r>
            <a:r>
              <a:rPr sz="1800" dirty="0">
                <a:solidFill>
                  <a:srgbClr val="C00000"/>
                </a:solidFill>
                <a:cs typeface="+mn-ea"/>
                <a:sym typeface="+mn-lt"/>
              </a:rPr>
              <a:t>》  </a:t>
            </a:r>
            <a:r>
              <a:rPr sz="1800" dirty="0">
                <a:solidFill>
                  <a:prstClr val="black"/>
                </a:solidFill>
                <a:cs typeface="+mn-ea"/>
                <a:sym typeface="+mn-lt"/>
              </a:rPr>
              <a:t>           唐 </a:t>
            </a:r>
            <a:r>
              <a:rPr sz="1800" dirty="0" err="1">
                <a:solidFill>
                  <a:prstClr val="black"/>
                </a:solidFill>
                <a:cs typeface="+mn-ea"/>
                <a:sym typeface="+mn-lt"/>
              </a:rPr>
              <a:t>韦应物</a:t>
            </a:r>
            <a:r>
              <a:rPr sz="1800" dirty="0">
                <a:solidFill>
                  <a:prstClr val="black"/>
                </a:solidFill>
                <a:cs typeface="+mn-ea"/>
                <a:sym typeface="+mn-lt"/>
              </a:rPr>
              <a:t> </a:t>
            </a:r>
            <a:endParaRPr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8" name="图片 7" descr="3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90723" y="1015142"/>
            <a:ext cx="2144554" cy="2144554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交流平台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06391" y="1131774"/>
            <a:ext cx="6187440" cy="9002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       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关键句能帮助我们概括一段话的大意。如何寻找关键句，如何用关键句概括段意呢？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35151" y="2571750"/>
            <a:ext cx="7208724" cy="1746379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       </a:t>
            </a:r>
            <a:r>
              <a:rPr lang="zh-CN" altLang="en-US" sz="1800" dirty="0">
                <a:solidFill>
                  <a:srgbClr val="FF0000"/>
                </a:solidFill>
                <a:cs typeface="+mn-ea"/>
                <a:sym typeface="+mn-lt"/>
              </a:rPr>
              <a:t>关键语句能帮助我们概括一段话的大意。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如，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《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富饶的西沙群岛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》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中的“西沙群岛也是鸟的天下”这句话，直接写出了第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5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自然段的大意。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交流平台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47029" y="1432153"/>
            <a:ext cx="6226016" cy="2082821"/>
          </a:xfrm>
          <a:prstGeom prst="snip2DiagRect">
            <a:avLst/>
          </a:prstGeom>
          <a:noFill/>
          <a:ln w="57150">
            <a:solidFill>
              <a:schemeClr val="accent1"/>
            </a:solidFill>
            <a:prstDash val="dash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      </a:t>
            </a:r>
            <a:r>
              <a:rPr lang="en-US" altLang="zh-CN" sz="1800" dirty="0">
                <a:solidFill>
                  <a:srgbClr val="FF0000"/>
                </a:solidFill>
                <a:cs typeface="+mn-ea"/>
                <a:sym typeface="+mn-lt"/>
              </a:rPr>
              <a:t> </a:t>
            </a:r>
            <a:r>
              <a:rPr sz="1800" dirty="0">
                <a:solidFill>
                  <a:srgbClr val="FF0000"/>
                </a:solidFill>
                <a:cs typeface="+mn-ea"/>
                <a:sym typeface="+mn-lt"/>
              </a:rPr>
              <a:t>有时候，一段话的大意需要根据关键语句的提示进行概括。</a:t>
            </a:r>
            <a:r>
              <a:rPr sz="1800" dirty="0">
                <a:solidFill>
                  <a:prstClr val="black"/>
                </a:solidFill>
                <a:cs typeface="+mn-ea"/>
                <a:sym typeface="+mn-lt"/>
              </a:rPr>
              <a:t>如，根据《花钟》第2自然段的第1句话的提示，这个自然段的大意可以概括为：</a:t>
            </a:r>
            <a:r>
              <a:rPr sz="1800" dirty="0">
                <a:solidFill>
                  <a:srgbClr val="FF0000"/>
                </a:solidFill>
                <a:cs typeface="+mn-ea"/>
                <a:sym typeface="+mn-lt"/>
              </a:rPr>
              <a:t>植物开花的时间与温度、湿度、光照、昆虫活动的时间有关。</a:t>
            </a:r>
            <a:endParaRPr sz="18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28211" y="2135562"/>
            <a:ext cx="2272030" cy="3007939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交流平台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5" name="图片 4" descr="9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994083" y="2304233"/>
            <a:ext cx="769620" cy="86582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82905" y="1371260"/>
            <a:ext cx="8314373" cy="873431"/>
          </a:xfrm>
          <a:prstGeom prst="roundRect">
            <a:avLst/>
          </a:prstGeom>
          <a:noFill/>
          <a:ln w="38100">
            <a:solidFill>
              <a:schemeClr val="accent1"/>
            </a:solidFill>
            <a:prstDash val="dashDot"/>
          </a:ln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800">
                <a:solidFill>
                  <a:prstClr val="black"/>
                </a:solidFill>
                <a:cs typeface="+mn-ea"/>
                <a:sym typeface="+mn-lt"/>
              </a:rPr>
              <a:t>      </a:t>
            </a:r>
            <a:r>
              <a:rPr lang="zh-CN" altLang="en-US" sz="1800">
                <a:solidFill>
                  <a:prstClr val="black"/>
                </a:solidFill>
                <a:cs typeface="+mn-ea"/>
                <a:sym typeface="+mn-lt"/>
              </a:rPr>
              <a:t>鲜花朵朵，争奇斗艳，芬芳迷人。</a:t>
            </a:r>
            <a:r>
              <a:rPr lang="zh-CN" altLang="en-US" sz="1800">
                <a:solidFill>
                  <a:srgbClr val="C00000"/>
                </a:solidFill>
                <a:cs typeface="+mn-ea"/>
                <a:sym typeface="+mn-lt"/>
              </a:rPr>
              <a:t>要是我们留心观察，就会发现，一天之内，不同的花开放的时间是不同的。</a:t>
            </a:r>
            <a:r>
              <a:rPr lang="zh-CN" altLang="en-US" sz="1800">
                <a:solidFill>
                  <a:prstClr val="black"/>
                </a:solidFill>
                <a:cs typeface="+mn-ea"/>
                <a:sym typeface="+mn-lt"/>
              </a:rPr>
              <a:t>凌晨四点，牵牛花吹起了紫色的小喇叭</a:t>
            </a:r>
            <a:r>
              <a:rPr lang="en-US" altLang="zh-CN" sz="1800">
                <a:solidFill>
                  <a:prstClr val="black"/>
                </a:solidFill>
                <a:cs typeface="+mn-ea"/>
                <a:sym typeface="+mn-lt"/>
              </a:rPr>
              <a:t>……</a:t>
            </a:r>
            <a:endParaRPr lang="en-US" altLang="zh-CN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08196" y="3357222"/>
            <a:ext cx="7235190" cy="996017"/>
          </a:xfrm>
          <a:prstGeom prst="roundRect">
            <a:avLst/>
          </a:prstGeom>
          <a:noFill/>
          <a:ln w="38100">
            <a:solidFill>
              <a:schemeClr val="accent1"/>
            </a:solidFill>
            <a:prstDash val="dashDot"/>
          </a:ln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800">
                <a:solidFill>
                  <a:prstClr val="black"/>
                </a:solidFill>
                <a:cs typeface="+mn-ea"/>
                <a:sym typeface="+mn-lt"/>
              </a:rPr>
              <a:t>      </a:t>
            </a:r>
            <a:r>
              <a:rPr lang="en-US" altLang="zh-CN" sz="1800">
                <a:solidFill>
                  <a:srgbClr val="C00000"/>
                </a:solidFill>
                <a:cs typeface="+mn-ea"/>
                <a:sym typeface="+mn-lt"/>
              </a:rPr>
              <a:t> </a:t>
            </a:r>
            <a:r>
              <a:rPr lang="zh-CN" altLang="en-US" sz="1800">
                <a:solidFill>
                  <a:srgbClr val="C00000"/>
                </a:solidFill>
                <a:cs typeface="+mn-ea"/>
                <a:sym typeface="+mn-lt"/>
              </a:rPr>
              <a:t>小虾真有趣。</a:t>
            </a:r>
            <a:r>
              <a:rPr lang="zh-CN" altLang="en-US" sz="1800">
                <a:solidFill>
                  <a:prstClr val="black"/>
                </a:solidFill>
                <a:cs typeface="+mn-ea"/>
                <a:sym typeface="+mn-lt"/>
              </a:rPr>
              <a:t>它们吃东西的时候非常小心，总是先用钳子轻轻碰一下食物，然后迅速后退</a:t>
            </a:r>
            <a:r>
              <a:rPr lang="en-US" altLang="zh-CN" sz="1800">
                <a:solidFill>
                  <a:prstClr val="black"/>
                </a:solidFill>
                <a:cs typeface="+mn-ea"/>
                <a:sym typeface="+mn-lt"/>
              </a:rPr>
              <a:t>……</a:t>
            </a:r>
            <a:endParaRPr lang="en-US" altLang="zh-CN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06993" y="2590936"/>
            <a:ext cx="3107055" cy="486891"/>
          </a:xfrm>
          <a:prstGeom prst="flowChartTerminator">
            <a:avLst/>
          </a:prstGeom>
          <a:solidFill>
            <a:srgbClr val="FF6600"/>
          </a:solidFill>
          <a:ln w="9525"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1800">
                <a:solidFill>
                  <a:prstClr val="black"/>
                </a:solidFill>
                <a:cs typeface="+mn-ea"/>
                <a:sym typeface="+mn-lt"/>
              </a:rPr>
              <a:t>关键句位置不固定</a:t>
            </a: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交流平台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42588" y="1563937"/>
            <a:ext cx="5709285" cy="249221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       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关键句有的能够直接概括段意，有的是与段意有关，但是需要改变一下，才能准确概括段意；关键句的位置并不是固定的，有时是第一句，有时是最后一句，有时在中间。判断关键句的关键是是否与段意有关。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6024" y="2135562"/>
            <a:ext cx="2272030" cy="3007939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TextBox 10"/>
          <p:cNvSpPr txBox="1"/>
          <p:nvPr/>
        </p:nvSpPr>
        <p:spPr>
          <a:xfrm>
            <a:off x="639434" y="1239508"/>
            <a:ext cx="7865132" cy="84343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观察时主动思考、提出问题是个好习惯。读下面两段话，照样子写一写你的观察和思考。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矩形 1"/>
          <p:cNvSpPr/>
          <p:nvPr/>
        </p:nvSpPr>
        <p:spPr>
          <a:xfrm>
            <a:off x="750435" y="2721496"/>
            <a:ext cx="7468280" cy="1608951"/>
          </a:xfrm>
          <a:prstGeom prst="roundRect">
            <a:avLst/>
          </a:prstGeom>
          <a:noFill/>
          <a:ln w="38100">
            <a:solidFill>
              <a:srgbClr val="0AEDD2"/>
            </a:solidFill>
            <a:prstDash val="lgDashDotDot"/>
          </a:ln>
        </p:spPr>
        <p:txBody>
          <a:bodyPr wrap="square" lIns="68580" tIns="34290" rIns="68580" bIns="34290">
            <a:spAutoFit/>
          </a:bodyPr>
          <a:lstStyle/>
          <a:p>
            <a:pPr marL="342900">
              <a:lnSpc>
                <a:spcPct val="25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这时候刮起了狂风，蜜蜂飞得很低，几乎要触到地面，大概这样可以减少阻力。我想，它们飞得这么低，怎么能看到遥远的家呢？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7355" y="1142932"/>
            <a:ext cx="8143875" cy="90948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marL="342900" indent="-342900">
              <a:lnSpc>
                <a:spcPct val="13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这个路口总是很畅通，那个路口却总是堵车。两个路口才相距一百米，差别却这么大。到底是什么原因呢？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圆角矩形标注 14"/>
          <p:cNvSpPr/>
          <p:nvPr/>
        </p:nvSpPr>
        <p:spPr bwMode="auto">
          <a:xfrm>
            <a:off x="826023" y="2807017"/>
            <a:ext cx="4179094" cy="1483519"/>
          </a:xfrm>
          <a:prstGeom prst="wedgeRoundRectCallout">
            <a:avLst>
              <a:gd name="adj1" fmla="val 56811"/>
              <a:gd name="adj2" fmla="val 14167"/>
              <a:gd name="adj3" fmla="val 16667"/>
            </a:avLst>
          </a:prstGeom>
          <a:ln w="38100">
            <a:solidFill>
              <a:srgbClr val="0AEDD2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       </a:t>
            </a:r>
            <a:r>
              <a:rPr lang="zh-CN" altLang="en-US" sz="2100" dirty="0">
                <a:solidFill>
                  <a:srgbClr val="C00000"/>
                </a:solidFill>
                <a:cs typeface="+mn-ea"/>
                <a:sym typeface="+mn-lt"/>
              </a:rPr>
              <a:t>我发现：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这两段话都是先描述自己看到的现象，再写由这种现象引起的思考。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235289" y="2553462"/>
            <a:ext cx="1869869" cy="2475519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526122" y="742472"/>
            <a:ext cx="1153954" cy="3928110"/>
            <a:chOff x="11176" y="416"/>
            <a:chExt cx="2423" cy="8803"/>
          </a:xfrm>
        </p:grpSpPr>
        <p:sp>
          <p:nvSpPr>
            <p:cNvPr id="8" name="椭圆 7"/>
            <p:cNvSpPr/>
            <p:nvPr/>
          </p:nvSpPr>
          <p:spPr>
            <a:xfrm>
              <a:off x="11267" y="6994"/>
              <a:ext cx="2041" cy="2225"/>
            </a:xfrm>
            <a:prstGeom prst="ellipse">
              <a:avLst/>
            </a:prstGeom>
            <a:gradFill flip="none" rotWithShape="1">
              <a:gsLst>
                <a:gs pos="0">
                  <a:srgbClr val="EEECE1">
                    <a:lumMod val="50000"/>
                    <a:shade val="30000"/>
                    <a:satMod val="115000"/>
                  </a:srgbClr>
                </a:gs>
                <a:gs pos="50000">
                  <a:srgbClr val="EEECE1">
                    <a:lumMod val="50000"/>
                    <a:shade val="67500"/>
                    <a:satMod val="115000"/>
                  </a:srgbClr>
                </a:gs>
                <a:gs pos="100000">
                  <a:srgbClr val="EEECE1">
                    <a:lumMod val="50000"/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25400" cap="flat" cmpd="sng" algn="ctr">
              <a:solidFill>
                <a:srgbClr val="FF9900"/>
              </a:solidFill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12700"/>
            </a:sp3d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>
                <a:defRPr/>
              </a:pPr>
              <a:endParaRPr lang="zh-CN" altLang="en-US" sz="14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9" name="组合 7"/>
            <p:cNvGrpSpPr/>
            <p:nvPr/>
          </p:nvGrpSpPr>
          <p:grpSpPr>
            <a:xfrm>
              <a:off x="12061" y="416"/>
              <a:ext cx="337" cy="6350"/>
              <a:chOff x="6948264" y="0"/>
              <a:chExt cx="141899" cy="4406651"/>
            </a:xfrm>
          </p:grpSpPr>
          <p:sp>
            <p:nvSpPr>
              <p:cNvPr id="11" name="圆角矩形 1"/>
              <p:cNvSpPr/>
              <p:nvPr/>
            </p:nvSpPr>
            <p:spPr>
              <a:xfrm rot="5400000">
                <a:off x="6786438" y="885631"/>
                <a:ext cx="460795" cy="137142"/>
              </a:xfrm>
              <a:custGeom>
                <a:avLst/>
                <a:gdLst/>
                <a:ahLst/>
                <a:cxnLst/>
                <a:rect l="l" t="t" r="r" b="b"/>
                <a:pathLst>
                  <a:path w="1008112" h="300033">
                    <a:moveTo>
                      <a:pt x="74675" y="151350"/>
                    </a:moveTo>
                    <a:cubicBezTo>
                      <a:pt x="74675" y="201798"/>
                      <a:pt x="115572" y="242694"/>
                      <a:pt x="166020" y="242694"/>
                    </a:cubicBezTo>
                    <a:lnTo>
                      <a:pt x="558960" y="242694"/>
                    </a:lnTo>
                    <a:cubicBezTo>
                      <a:pt x="609408" y="242694"/>
                      <a:pt x="650304" y="201798"/>
                      <a:pt x="650304" y="151350"/>
                    </a:cubicBezTo>
                    <a:cubicBezTo>
                      <a:pt x="650304" y="100903"/>
                      <a:pt x="609408" y="60006"/>
                      <a:pt x="558960" y="60006"/>
                    </a:cubicBezTo>
                    <a:lnTo>
                      <a:pt x="166020" y="60006"/>
                    </a:lnTo>
                    <a:cubicBezTo>
                      <a:pt x="115572" y="60006"/>
                      <a:pt x="74675" y="100903"/>
                      <a:pt x="74675" y="151350"/>
                    </a:cubicBezTo>
                    <a:close/>
                    <a:moveTo>
                      <a:pt x="0" y="150017"/>
                    </a:moveTo>
                    <a:cubicBezTo>
                      <a:pt x="0" y="67165"/>
                      <a:pt x="67165" y="0"/>
                      <a:pt x="150017" y="0"/>
                    </a:cubicBezTo>
                    <a:lnTo>
                      <a:pt x="570063" y="0"/>
                    </a:lnTo>
                    <a:cubicBezTo>
                      <a:pt x="639957" y="0"/>
                      <a:pt x="698687" y="47798"/>
                      <a:pt x="712645" y="113187"/>
                    </a:cubicBezTo>
                    <a:lnTo>
                      <a:pt x="996112" y="113187"/>
                    </a:lnTo>
                    <a:cubicBezTo>
                      <a:pt x="1002739" y="113187"/>
                      <a:pt x="1008112" y="118560"/>
                      <a:pt x="1008112" y="125187"/>
                    </a:cubicBezTo>
                    <a:lnTo>
                      <a:pt x="1008112" y="173187"/>
                    </a:lnTo>
                    <a:cubicBezTo>
                      <a:pt x="1008112" y="179814"/>
                      <a:pt x="1002739" y="185187"/>
                      <a:pt x="996112" y="185187"/>
                    </a:cubicBezTo>
                    <a:lnTo>
                      <a:pt x="712980" y="185187"/>
                    </a:lnTo>
                    <a:cubicBezTo>
                      <a:pt x="699696" y="251409"/>
                      <a:pt x="640558" y="300033"/>
                      <a:pt x="570063" y="300033"/>
                    </a:cubicBezTo>
                    <a:lnTo>
                      <a:pt x="150017" y="300033"/>
                    </a:lnTo>
                    <a:cubicBezTo>
                      <a:pt x="67165" y="300033"/>
                      <a:pt x="0" y="232869"/>
                      <a:pt x="0" y="150017"/>
                    </a:cubicBezTo>
                    <a:close/>
                  </a:path>
                </a:pathLst>
              </a:custGeom>
              <a:solidFill>
                <a:sysClr val="windowText" lastClr="000000">
                  <a:lumMod val="50000"/>
                  <a:lumOff val="50000"/>
                </a:sysClr>
              </a:solidFill>
              <a:ln w="25400" cap="flat" cmpd="sng" algn="ctr">
                <a:solidFill>
                  <a:srgbClr val="FF9900"/>
                </a:solidFill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685800">
                  <a:defRPr/>
                </a:pPr>
                <a:endParaRPr lang="zh-CN" altLang="en-US" sz="14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圆角矩形 1"/>
              <p:cNvSpPr/>
              <p:nvPr/>
            </p:nvSpPr>
            <p:spPr>
              <a:xfrm rot="5400000">
                <a:off x="6791194" y="1344504"/>
                <a:ext cx="460795" cy="137142"/>
              </a:xfrm>
              <a:custGeom>
                <a:avLst/>
                <a:gdLst/>
                <a:ahLst/>
                <a:cxnLst/>
                <a:rect l="l" t="t" r="r" b="b"/>
                <a:pathLst>
                  <a:path w="1008112" h="300033">
                    <a:moveTo>
                      <a:pt x="74675" y="151350"/>
                    </a:moveTo>
                    <a:cubicBezTo>
                      <a:pt x="74675" y="201798"/>
                      <a:pt x="115572" y="242694"/>
                      <a:pt x="166020" y="242694"/>
                    </a:cubicBezTo>
                    <a:lnTo>
                      <a:pt x="558960" y="242694"/>
                    </a:lnTo>
                    <a:cubicBezTo>
                      <a:pt x="609408" y="242694"/>
                      <a:pt x="650304" y="201798"/>
                      <a:pt x="650304" y="151350"/>
                    </a:cubicBezTo>
                    <a:cubicBezTo>
                      <a:pt x="650304" y="100903"/>
                      <a:pt x="609408" y="60006"/>
                      <a:pt x="558960" y="60006"/>
                    </a:cubicBezTo>
                    <a:lnTo>
                      <a:pt x="166020" y="60006"/>
                    </a:lnTo>
                    <a:cubicBezTo>
                      <a:pt x="115572" y="60006"/>
                      <a:pt x="74675" y="100903"/>
                      <a:pt x="74675" y="151350"/>
                    </a:cubicBezTo>
                    <a:close/>
                    <a:moveTo>
                      <a:pt x="0" y="150017"/>
                    </a:moveTo>
                    <a:cubicBezTo>
                      <a:pt x="0" y="67165"/>
                      <a:pt x="67165" y="0"/>
                      <a:pt x="150017" y="0"/>
                    </a:cubicBezTo>
                    <a:lnTo>
                      <a:pt x="570063" y="0"/>
                    </a:lnTo>
                    <a:cubicBezTo>
                      <a:pt x="639957" y="0"/>
                      <a:pt x="698687" y="47798"/>
                      <a:pt x="712645" y="113187"/>
                    </a:cubicBezTo>
                    <a:lnTo>
                      <a:pt x="996112" y="113187"/>
                    </a:lnTo>
                    <a:cubicBezTo>
                      <a:pt x="1002739" y="113187"/>
                      <a:pt x="1008112" y="118560"/>
                      <a:pt x="1008112" y="125187"/>
                    </a:cubicBezTo>
                    <a:lnTo>
                      <a:pt x="1008112" y="173187"/>
                    </a:lnTo>
                    <a:cubicBezTo>
                      <a:pt x="1008112" y="179814"/>
                      <a:pt x="1002739" y="185187"/>
                      <a:pt x="996112" y="185187"/>
                    </a:cubicBezTo>
                    <a:lnTo>
                      <a:pt x="712980" y="185187"/>
                    </a:lnTo>
                    <a:cubicBezTo>
                      <a:pt x="699696" y="251409"/>
                      <a:pt x="640558" y="300033"/>
                      <a:pt x="570063" y="300033"/>
                    </a:cubicBezTo>
                    <a:lnTo>
                      <a:pt x="150017" y="300033"/>
                    </a:lnTo>
                    <a:cubicBezTo>
                      <a:pt x="67165" y="300033"/>
                      <a:pt x="0" y="232869"/>
                      <a:pt x="0" y="150017"/>
                    </a:cubicBezTo>
                    <a:close/>
                  </a:path>
                </a:pathLst>
              </a:custGeom>
              <a:solidFill>
                <a:sysClr val="windowText" lastClr="000000">
                  <a:lumMod val="50000"/>
                  <a:lumOff val="50000"/>
                </a:sysClr>
              </a:solidFill>
              <a:ln w="25400" cap="flat" cmpd="sng" algn="ctr">
                <a:solidFill>
                  <a:srgbClr val="FF9900"/>
                </a:solidFill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685800">
                  <a:defRPr/>
                </a:pPr>
                <a:endParaRPr lang="zh-CN" altLang="en-US" sz="14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圆角矩形 1"/>
              <p:cNvSpPr/>
              <p:nvPr/>
            </p:nvSpPr>
            <p:spPr>
              <a:xfrm rot="5400000">
                <a:off x="6786438" y="1803377"/>
                <a:ext cx="460795" cy="137142"/>
              </a:xfrm>
              <a:custGeom>
                <a:avLst/>
                <a:gdLst/>
                <a:ahLst/>
                <a:cxnLst/>
                <a:rect l="l" t="t" r="r" b="b"/>
                <a:pathLst>
                  <a:path w="1008112" h="300033">
                    <a:moveTo>
                      <a:pt x="74675" y="151350"/>
                    </a:moveTo>
                    <a:cubicBezTo>
                      <a:pt x="74675" y="201798"/>
                      <a:pt x="115572" y="242694"/>
                      <a:pt x="166020" y="242694"/>
                    </a:cubicBezTo>
                    <a:lnTo>
                      <a:pt x="558960" y="242694"/>
                    </a:lnTo>
                    <a:cubicBezTo>
                      <a:pt x="609408" y="242694"/>
                      <a:pt x="650304" y="201798"/>
                      <a:pt x="650304" y="151350"/>
                    </a:cubicBezTo>
                    <a:cubicBezTo>
                      <a:pt x="650304" y="100903"/>
                      <a:pt x="609408" y="60006"/>
                      <a:pt x="558960" y="60006"/>
                    </a:cubicBezTo>
                    <a:lnTo>
                      <a:pt x="166020" y="60006"/>
                    </a:lnTo>
                    <a:cubicBezTo>
                      <a:pt x="115572" y="60006"/>
                      <a:pt x="74675" y="100903"/>
                      <a:pt x="74675" y="151350"/>
                    </a:cubicBezTo>
                    <a:close/>
                    <a:moveTo>
                      <a:pt x="0" y="150017"/>
                    </a:moveTo>
                    <a:cubicBezTo>
                      <a:pt x="0" y="67165"/>
                      <a:pt x="67165" y="0"/>
                      <a:pt x="150017" y="0"/>
                    </a:cubicBezTo>
                    <a:lnTo>
                      <a:pt x="570063" y="0"/>
                    </a:lnTo>
                    <a:cubicBezTo>
                      <a:pt x="639957" y="0"/>
                      <a:pt x="698687" y="47798"/>
                      <a:pt x="712645" y="113187"/>
                    </a:cubicBezTo>
                    <a:lnTo>
                      <a:pt x="996112" y="113187"/>
                    </a:lnTo>
                    <a:cubicBezTo>
                      <a:pt x="1002739" y="113187"/>
                      <a:pt x="1008112" y="118560"/>
                      <a:pt x="1008112" y="125187"/>
                    </a:cubicBezTo>
                    <a:lnTo>
                      <a:pt x="1008112" y="173187"/>
                    </a:lnTo>
                    <a:cubicBezTo>
                      <a:pt x="1008112" y="179814"/>
                      <a:pt x="1002739" y="185187"/>
                      <a:pt x="996112" y="185187"/>
                    </a:cubicBezTo>
                    <a:lnTo>
                      <a:pt x="712980" y="185187"/>
                    </a:lnTo>
                    <a:cubicBezTo>
                      <a:pt x="699696" y="251409"/>
                      <a:pt x="640558" y="300033"/>
                      <a:pt x="570063" y="300033"/>
                    </a:cubicBezTo>
                    <a:lnTo>
                      <a:pt x="150017" y="300033"/>
                    </a:lnTo>
                    <a:cubicBezTo>
                      <a:pt x="67165" y="300033"/>
                      <a:pt x="0" y="232869"/>
                      <a:pt x="0" y="150017"/>
                    </a:cubicBezTo>
                    <a:close/>
                  </a:path>
                </a:pathLst>
              </a:custGeom>
              <a:solidFill>
                <a:sysClr val="windowText" lastClr="000000">
                  <a:lumMod val="50000"/>
                  <a:lumOff val="50000"/>
                </a:sysClr>
              </a:solidFill>
              <a:ln w="25400" cap="flat" cmpd="sng" algn="ctr">
                <a:solidFill>
                  <a:srgbClr val="FF9900"/>
                </a:solidFill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685800">
                  <a:defRPr/>
                </a:pPr>
                <a:endParaRPr lang="zh-CN" altLang="en-US" sz="14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圆角矩形 1"/>
              <p:cNvSpPr/>
              <p:nvPr/>
            </p:nvSpPr>
            <p:spPr>
              <a:xfrm rot="5400000">
                <a:off x="6786437" y="2262250"/>
                <a:ext cx="460795" cy="137142"/>
              </a:xfrm>
              <a:custGeom>
                <a:avLst/>
                <a:gdLst/>
                <a:ahLst/>
                <a:cxnLst/>
                <a:rect l="l" t="t" r="r" b="b"/>
                <a:pathLst>
                  <a:path w="1008112" h="300033">
                    <a:moveTo>
                      <a:pt x="74675" y="151350"/>
                    </a:moveTo>
                    <a:cubicBezTo>
                      <a:pt x="74675" y="201798"/>
                      <a:pt x="115572" y="242694"/>
                      <a:pt x="166020" y="242694"/>
                    </a:cubicBezTo>
                    <a:lnTo>
                      <a:pt x="558960" y="242694"/>
                    </a:lnTo>
                    <a:cubicBezTo>
                      <a:pt x="609408" y="242694"/>
                      <a:pt x="650304" y="201798"/>
                      <a:pt x="650304" y="151350"/>
                    </a:cubicBezTo>
                    <a:cubicBezTo>
                      <a:pt x="650304" y="100903"/>
                      <a:pt x="609408" y="60006"/>
                      <a:pt x="558960" y="60006"/>
                    </a:cubicBezTo>
                    <a:lnTo>
                      <a:pt x="166020" y="60006"/>
                    </a:lnTo>
                    <a:cubicBezTo>
                      <a:pt x="115572" y="60006"/>
                      <a:pt x="74675" y="100903"/>
                      <a:pt x="74675" y="151350"/>
                    </a:cubicBezTo>
                    <a:close/>
                    <a:moveTo>
                      <a:pt x="0" y="150017"/>
                    </a:moveTo>
                    <a:cubicBezTo>
                      <a:pt x="0" y="67165"/>
                      <a:pt x="67165" y="0"/>
                      <a:pt x="150017" y="0"/>
                    </a:cubicBezTo>
                    <a:lnTo>
                      <a:pt x="570063" y="0"/>
                    </a:lnTo>
                    <a:cubicBezTo>
                      <a:pt x="639957" y="0"/>
                      <a:pt x="698687" y="47798"/>
                      <a:pt x="712645" y="113187"/>
                    </a:cubicBezTo>
                    <a:lnTo>
                      <a:pt x="996112" y="113187"/>
                    </a:lnTo>
                    <a:cubicBezTo>
                      <a:pt x="1002739" y="113187"/>
                      <a:pt x="1008112" y="118560"/>
                      <a:pt x="1008112" y="125187"/>
                    </a:cubicBezTo>
                    <a:lnTo>
                      <a:pt x="1008112" y="173187"/>
                    </a:lnTo>
                    <a:cubicBezTo>
                      <a:pt x="1008112" y="179814"/>
                      <a:pt x="1002739" y="185187"/>
                      <a:pt x="996112" y="185187"/>
                    </a:cubicBezTo>
                    <a:lnTo>
                      <a:pt x="712980" y="185187"/>
                    </a:lnTo>
                    <a:cubicBezTo>
                      <a:pt x="699696" y="251409"/>
                      <a:pt x="640558" y="300033"/>
                      <a:pt x="570063" y="300033"/>
                    </a:cubicBezTo>
                    <a:lnTo>
                      <a:pt x="150017" y="300033"/>
                    </a:lnTo>
                    <a:cubicBezTo>
                      <a:pt x="67165" y="300033"/>
                      <a:pt x="0" y="232869"/>
                      <a:pt x="0" y="150017"/>
                    </a:cubicBezTo>
                    <a:close/>
                  </a:path>
                </a:pathLst>
              </a:custGeom>
              <a:solidFill>
                <a:sysClr val="windowText" lastClr="000000">
                  <a:lumMod val="50000"/>
                  <a:lumOff val="50000"/>
                </a:sysClr>
              </a:solidFill>
              <a:ln w="25400" cap="flat" cmpd="sng" algn="ctr">
                <a:solidFill>
                  <a:srgbClr val="FF9900"/>
                </a:solidFill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685800">
                  <a:defRPr/>
                </a:pPr>
                <a:endParaRPr lang="zh-CN" altLang="en-US" sz="14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圆角矩形 1"/>
              <p:cNvSpPr/>
              <p:nvPr/>
            </p:nvSpPr>
            <p:spPr>
              <a:xfrm rot="5400000">
                <a:off x="6786437" y="2721122"/>
                <a:ext cx="460795" cy="137142"/>
              </a:xfrm>
              <a:custGeom>
                <a:avLst/>
                <a:gdLst/>
                <a:ahLst/>
                <a:cxnLst/>
                <a:rect l="l" t="t" r="r" b="b"/>
                <a:pathLst>
                  <a:path w="1008112" h="300033">
                    <a:moveTo>
                      <a:pt x="74675" y="151350"/>
                    </a:moveTo>
                    <a:cubicBezTo>
                      <a:pt x="74675" y="201798"/>
                      <a:pt x="115572" y="242694"/>
                      <a:pt x="166020" y="242694"/>
                    </a:cubicBezTo>
                    <a:lnTo>
                      <a:pt x="558960" y="242694"/>
                    </a:lnTo>
                    <a:cubicBezTo>
                      <a:pt x="609408" y="242694"/>
                      <a:pt x="650304" y="201798"/>
                      <a:pt x="650304" y="151350"/>
                    </a:cubicBezTo>
                    <a:cubicBezTo>
                      <a:pt x="650304" y="100903"/>
                      <a:pt x="609408" y="60006"/>
                      <a:pt x="558960" y="60006"/>
                    </a:cubicBezTo>
                    <a:lnTo>
                      <a:pt x="166020" y="60006"/>
                    </a:lnTo>
                    <a:cubicBezTo>
                      <a:pt x="115572" y="60006"/>
                      <a:pt x="74675" y="100903"/>
                      <a:pt x="74675" y="151350"/>
                    </a:cubicBezTo>
                    <a:close/>
                    <a:moveTo>
                      <a:pt x="0" y="150017"/>
                    </a:moveTo>
                    <a:cubicBezTo>
                      <a:pt x="0" y="67165"/>
                      <a:pt x="67165" y="0"/>
                      <a:pt x="150017" y="0"/>
                    </a:cubicBezTo>
                    <a:lnTo>
                      <a:pt x="570063" y="0"/>
                    </a:lnTo>
                    <a:cubicBezTo>
                      <a:pt x="639957" y="0"/>
                      <a:pt x="698687" y="47798"/>
                      <a:pt x="712645" y="113187"/>
                    </a:cubicBezTo>
                    <a:lnTo>
                      <a:pt x="996112" y="113187"/>
                    </a:lnTo>
                    <a:cubicBezTo>
                      <a:pt x="1002739" y="113187"/>
                      <a:pt x="1008112" y="118560"/>
                      <a:pt x="1008112" y="125187"/>
                    </a:cubicBezTo>
                    <a:lnTo>
                      <a:pt x="1008112" y="173187"/>
                    </a:lnTo>
                    <a:cubicBezTo>
                      <a:pt x="1008112" y="179814"/>
                      <a:pt x="1002739" y="185187"/>
                      <a:pt x="996112" y="185187"/>
                    </a:cubicBezTo>
                    <a:lnTo>
                      <a:pt x="712980" y="185187"/>
                    </a:lnTo>
                    <a:cubicBezTo>
                      <a:pt x="699696" y="251409"/>
                      <a:pt x="640558" y="300033"/>
                      <a:pt x="570063" y="300033"/>
                    </a:cubicBezTo>
                    <a:lnTo>
                      <a:pt x="150017" y="300033"/>
                    </a:lnTo>
                    <a:cubicBezTo>
                      <a:pt x="67165" y="300033"/>
                      <a:pt x="0" y="232869"/>
                      <a:pt x="0" y="150017"/>
                    </a:cubicBezTo>
                    <a:close/>
                  </a:path>
                </a:pathLst>
              </a:custGeom>
              <a:solidFill>
                <a:sysClr val="windowText" lastClr="000000">
                  <a:lumMod val="50000"/>
                  <a:lumOff val="50000"/>
                </a:sysClr>
              </a:solidFill>
              <a:ln w="25400" cap="flat" cmpd="sng" algn="ctr">
                <a:solidFill>
                  <a:srgbClr val="FF9900"/>
                </a:solidFill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685800">
                  <a:defRPr/>
                </a:pPr>
                <a:endParaRPr lang="zh-CN" altLang="en-US" sz="14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圆角矩形 2"/>
              <p:cNvSpPr/>
              <p:nvPr/>
            </p:nvSpPr>
            <p:spPr>
              <a:xfrm>
                <a:off x="7005137" y="0"/>
                <a:ext cx="32911" cy="725727"/>
              </a:xfrm>
              <a:prstGeom prst="roundRect">
                <a:avLst/>
              </a:prstGeom>
              <a:solidFill>
                <a:sysClr val="windowText" lastClr="000000">
                  <a:lumMod val="50000"/>
                  <a:lumOff val="50000"/>
                </a:sysClr>
              </a:solidFill>
              <a:ln w="25400" cap="flat" cmpd="sng" algn="ctr">
                <a:solidFill>
                  <a:srgbClr val="FF9900"/>
                </a:solidFill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685800">
                  <a:defRPr/>
                </a:pPr>
                <a:endParaRPr lang="zh-CN" altLang="en-US" sz="14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圆角矩形 1"/>
              <p:cNvSpPr/>
              <p:nvPr/>
            </p:nvSpPr>
            <p:spPr>
              <a:xfrm rot="5400000">
                <a:off x="6786437" y="3176572"/>
                <a:ext cx="460795" cy="137142"/>
              </a:xfrm>
              <a:custGeom>
                <a:avLst/>
                <a:gdLst/>
                <a:ahLst/>
                <a:cxnLst/>
                <a:rect l="l" t="t" r="r" b="b"/>
                <a:pathLst>
                  <a:path w="1008112" h="300033">
                    <a:moveTo>
                      <a:pt x="74675" y="151350"/>
                    </a:moveTo>
                    <a:cubicBezTo>
                      <a:pt x="74675" y="201798"/>
                      <a:pt x="115572" y="242694"/>
                      <a:pt x="166020" y="242694"/>
                    </a:cubicBezTo>
                    <a:lnTo>
                      <a:pt x="558960" y="242694"/>
                    </a:lnTo>
                    <a:cubicBezTo>
                      <a:pt x="609408" y="242694"/>
                      <a:pt x="650304" y="201798"/>
                      <a:pt x="650304" y="151350"/>
                    </a:cubicBezTo>
                    <a:cubicBezTo>
                      <a:pt x="650304" y="100903"/>
                      <a:pt x="609408" y="60006"/>
                      <a:pt x="558960" y="60006"/>
                    </a:cubicBezTo>
                    <a:lnTo>
                      <a:pt x="166020" y="60006"/>
                    </a:lnTo>
                    <a:cubicBezTo>
                      <a:pt x="115572" y="60006"/>
                      <a:pt x="74675" y="100903"/>
                      <a:pt x="74675" y="151350"/>
                    </a:cubicBezTo>
                    <a:close/>
                    <a:moveTo>
                      <a:pt x="0" y="150017"/>
                    </a:moveTo>
                    <a:cubicBezTo>
                      <a:pt x="0" y="67165"/>
                      <a:pt x="67165" y="0"/>
                      <a:pt x="150017" y="0"/>
                    </a:cubicBezTo>
                    <a:lnTo>
                      <a:pt x="570063" y="0"/>
                    </a:lnTo>
                    <a:cubicBezTo>
                      <a:pt x="639957" y="0"/>
                      <a:pt x="698687" y="47798"/>
                      <a:pt x="712645" y="113187"/>
                    </a:cubicBezTo>
                    <a:lnTo>
                      <a:pt x="996112" y="113187"/>
                    </a:lnTo>
                    <a:cubicBezTo>
                      <a:pt x="1002739" y="113187"/>
                      <a:pt x="1008112" y="118560"/>
                      <a:pt x="1008112" y="125187"/>
                    </a:cubicBezTo>
                    <a:lnTo>
                      <a:pt x="1008112" y="173187"/>
                    </a:lnTo>
                    <a:cubicBezTo>
                      <a:pt x="1008112" y="179814"/>
                      <a:pt x="1002739" y="185187"/>
                      <a:pt x="996112" y="185187"/>
                    </a:cubicBezTo>
                    <a:lnTo>
                      <a:pt x="712980" y="185187"/>
                    </a:lnTo>
                    <a:cubicBezTo>
                      <a:pt x="699696" y="251409"/>
                      <a:pt x="640558" y="300033"/>
                      <a:pt x="570063" y="300033"/>
                    </a:cubicBezTo>
                    <a:lnTo>
                      <a:pt x="150017" y="300033"/>
                    </a:lnTo>
                    <a:cubicBezTo>
                      <a:pt x="67165" y="300033"/>
                      <a:pt x="0" y="232869"/>
                      <a:pt x="0" y="150017"/>
                    </a:cubicBezTo>
                    <a:close/>
                  </a:path>
                </a:pathLst>
              </a:custGeom>
              <a:solidFill>
                <a:sysClr val="windowText" lastClr="000000">
                  <a:lumMod val="50000"/>
                  <a:lumOff val="50000"/>
                </a:sysClr>
              </a:solidFill>
              <a:ln w="25400" cap="flat" cmpd="sng" algn="ctr">
                <a:solidFill>
                  <a:srgbClr val="FF9900"/>
                </a:solidFill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685800">
                  <a:defRPr/>
                </a:pPr>
                <a:endParaRPr lang="zh-CN" altLang="en-US" sz="14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圆角矩形 1"/>
              <p:cNvSpPr/>
              <p:nvPr/>
            </p:nvSpPr>
            <p:spPr>
              <a:xfrm rot="5400000">
                <a:off x="6786437" y="3646887"/>
                <a:ext cx="460795" cy="137142"/>
              </a:xfrm>
              <a:custGeom>
                <a:avLst/>
                <a:gdLst/>
                <a:ahLst/>
                <a:cxnLst/>
                <a:rect l="l" t="t" r="r" b="b"/>
                <a:pathLst>
                  <a:path w="1008112" h="300033">
                    <a:moveTo>
                      <a:pt x="74675" y="151350"/>
                    </a:moveTo>
                    <a:cubicBezTo>
                      <a:pt x="74675" y="201798"/>
                      <a:pt x="115572" y="242694"/>
                      <a:pt x="166020" y="242694"/>
                    </a:cubicBezTo>
                    <a:lnTo>
                      <a:pt x="558960" y="242694"/>
                    </a:lnTo>
                    <a:cubicBezTo>
                      <a:pt x="609408" y="242694"/>
                      <a:pt x="650304" y="201798"/>
                      <a:pt x="650304" y="151350"/>
                    </a:cubicBezTo>
                    <a:cubicBezTo>
                      <a:pt x="650304" y="100903"/>
                      <a:pt x="609408" y="60006"/>
                      <a:pt x="558960" y="60006"/>
                    </a:cubicBezTo>
                    <a:lnTo>
                      <a:pt x="166020" y="60006"/>
                    </a:lnTo>
                    <a:cubicBezTo>
                      <a:pt x="115572" y="60006"/>
                      <a:pt x="74675" y="100903"/>
                      <a:pt x="74675" y="151350"/>
                    </a:cubicBezTo>
                    <a:close/>
                    <a:moveTo>
                      <a:pt x="0" y="150017"/>
                    </a:moveTo>
                    <a:cubicBezTo>
                      <a:pt x="0" y="67165"/>
                      <a:pt x="67165" y="0"/>
                      <a:pt x="150017" y="0"/>
                    </a:cubicBezTo>
                    <a:lnTo>
                      <a:pt x="570063" y="0"/>
                    </a:lnTo>
                    <a:cubicBezTo>
                      <a:pt x="639957" y="0"/>
                      <a:pt x="698687" y="47798"/>
                      <a:pt x="712645" y="113187"/>
                    </a:cubicBezTo>
                    <a:lnTo>
                      <a:pt x="996112" y="113187"/>
                    </a:lnTo>
                    <a:cubicBezTo>
                      <a:pt x="1002739" y="113187"/>
                      <a:pt x="1008112" y="118560"/>
                      <a:pt x="1008112" y="125187"/>
                    </a:cubicBezTo>
                    <a:lnTo>
                      <a:pt x="1008112" y="173187"/>
                    </a:lnTo>
                    <a:cubicBezTo>
                      <a:pt x="1008112" y="179814"/>
                      <a:pt x="1002739" y="185187"/>
                      <a:pt x="996112" y="185187"/>
                    </a:cubicBezTo>
                    <a:lnTo>
                      <a:pt x="712980" y="185187"/>
                    </a:lnTo>
                    <a:cubicBezTo>
                      <a:pt x="699696" y="251409"/>
                      <a:pt x="640558" y="300033"/>
                      <a:pt x="570063" y="300033"/>
                    </a:cubicBezTo>
                    <a:lnTo>
                      <a:pt x="150017" y="300033"/>
                    </a:lnTo>
                    <a:cubicBezTo>
                      <a:pt x="67165" y="300033"/>
                      <a:pt x="0" y="232869"/>
                      <a:pt x="0" y="150017"/>
                    </a:cubicBezTo>
                    <a:close/>
                  </a:path>
                </a:pathLst>
              </a:custGeom>
              <a:solidFill>
                <a:sysClr val="windowText" lastClr="000000">
                  <a:lumMod val="50000"/>
                  <a:lumOff val="50000"/>
                </a:sysClr>
              </a:solidFill>
              <a:ln w="25400" cap="flat" cmpd="sng" algn="ctr">
                <a:solidFill>
                  <a:srgbClr val="FF9900"/>
                </a:solidFill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685800">
                  <a:defRPr/>
                </a:pPr>
                <a:endParaRPr lang="zh-CN" altLang="en-US" sz="14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圆角矩形 1"/>
              <p:cNvSpPr/>
              <p:nvPr/>
            </p:nvSpPr>
            <p:spPr>
              <a:xfrm rot="5400000">
                <a:off x="6786437" y="4107683"/>
                <a:ext cx="460795" cy="137142"/>
              </a:xfrm>
              <a:custGeom>
                <a:avLst/>
                <a:gdLst/>
                <a:ahLst/>
                <a:cxnLst/>
                <a:rect l="l" t="t" r="r" b="b"/>
                <a:pathLst>
                  <a:path w="1008112" h="300033">
                    <a:moveTo>
                      <a:pt x="74675" y="151350"/>
                    </a:moveTo>
                    <a:cubicBezTo>
                      <a:pt x="74675" y="201798"/>
                      <a:pt x="115572" y="242694"/>
                      <a:pt x="166020" y="242694"/>
                    </a:cubicBezTo>
                    <a:lnTo>
                      <a:pt x="558960" y="242694"/>
                    </a:lnTo>
                    <a:cubicBezTo>
                      <a:pt x="609408" y="242694"/>
                      <a:pt x="650304" y="201798"/>
                      <a:pt x="650304" y="151350"/>
                    </a:cubicBezTo>
                    <a:cubicBezTo>
                      <a:pt x="650304" y="100903"/>
                      <a:pt x="609408" y="60006"/>
                      <a:pt x="558960" y="60006"/>
                    </a:cubicBezTo>
                    <a:lnTo>
                      <a:pt x="166020" y="60006"/>
                    </a:lnTo>
                    <a:cubicBezTo>
                      <a:pt x="115572" y="60006"/>
                      <a:pt x="74675" y="100903"/>
                      <a:pt x="74675" y="151350"/>
                    </a:cubicBezTo>
                    <a:close/>
                    <a:moveTo>
                      <a:pt x="0" y="150017"/>
                    </a:moveTo>
                    <a:cubicBezTo>
                      <a:pt x="0" y="67165"/>
                      <a:pt x="67165" y="0"/>
                      <a:pt x="150017" y="0"/>
                    </a:cubicBezTo>
                    <a:lnTo>
                      <a:pt x="570063" y="0"/>
                    </a:lnTo>
                    <a:cubicBezTo>
                      <a:pt x="639957" y="0"/>
                      <a:pt x="698687" y="47798"/>
                      <a:pt x="712645" y="113187"/>
                    </a:cubicBezTo>
                    <a:lnTo>
                      <a:pt x="996112" y="113187"/>
                    </a:lnTo>
                    <a:cubicBezTo>
                      <a:pt x="1002739" y="113187"/>
                      <a:pt x="1008112" y="118560"/>
                      <a:pt x="1008112" y="125187"/>
                    </a:cubicBezTo>
                    <a:lnTo>
                      <a:pt x="1008112" y="173187"/>
                    </a:lnTo>
                    <a:cubicBezTo>
                      <a:pt x="1008112" y="179814"/>
                      <a:pt x="1002739" y="185187"/>
                      <a:pt x="996112" y="185187"/>
                    </a:cubicBezTo>
                    <a:lnTo>
                      <a:pt x="712980" y="185187"/>
                    </a:lnTo>
                    <a:cubicBezTo>
                      <a:pt x="699696" y="251409"/>
                      <a:pt x="640558" y="300033"/>
                      <a:pt x="570063" y="300033"/>
                    </a:cubicBezTo>
                    <a:lnTo>
                      <a:pt x="150017" y="300033"/>
                    </a:lnTo>
                    <a:cubicBezTo>
                      <a:pt x="67165" y="300033"/>
                      <a:pt x="0" y="232869"/>
                      <a:pt x="0" y="150017"/>
                    </a:cubicBezTo>
                    <a:close/>
                  </a:path>
                </a:pathLst>
              </a:custGeom>
              <a:solidFill>
                <a:sysClr val="windowText" lastClr="000000">
                  <a:lumMod val="50000"/>
                  <a:lumOff val="50000"/>
                </a:sysClr>
              </a:solidFill>
              <a:ln w="25400" cap="flat" cmpd="sng" algn="ctr">
                <a:solidFill>
                  <a:srgbClr val="FF9900"/>
                </a:solidFill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685800">
                  <a:defRPr/>
                </a:pPr>
                <a:endParaRPr lang="zh-CN" altLang="en-US" sz="14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" name="TextBox 31"/>
            <p:cNvSpPr txBox="1"/>
            <p:nvPr/>
          </p:nvSpPr>
          <p:spPr>
            <a:xfrm>
              <a:off x="11176" y="643"/>
              <a:ext cx="2423" cy="574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defRPr/>
              </a:pPr>
              <a:r>
                <a:rPr lang="zh-CN" altLang="zh-CN" sz="2100" dirty="0">
                  <a:solidFill>
                    <a:srgbClr val="C00000"/>
                  </a:solidFill>
                  <a:cs typeface="+mn-ea"/>
                  <a:sym typeface="+mn-lt"/>
                </a:rPr>
                <a:t>主动思考、提出问题</a:t>
              </a:r>
              <a:endParaRPr lang="zh-CN" altLang="zh-CN" sz="2100" dirty="0">
                <a:solidFill>
                  <a:prstClr val="black"/>
                </a:solidFill>
                <a:cs typeface="+mn-ea"/>
                <a:sym typeface="+mn-lt"/>
              </a:endParaRPr>
            </a:p>
            <a:p>
              <a:pPr>
                <a:defRPr/>
              </a:pPr>
              <a:endParaRPr lang="zh-CN" altLang="zh-CN" sz="2100" dirty="0">
                <a:solidFill>
                  <a:prstClr val="black"/>
                </a:solidFill>
                <a:cs typeface="+mn-ea"/>
                <a:sym typeface="+mn-lt"/>
              </a:endParaRPr>
            </a:p>
            <a:p>
              <a:pPr>
                <a:defRPr/>
              </a:pPr>
              <a:endParaRPr lang="zh-CN" altLang="zh-CN" sz="21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626881" y="2143533"/>
            <a:ext cx="5810250" cy="173021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800">
                <a:solidFill>
                  <a:prstClr val="black"/>
                </a:solidFill>
                <a:cs typeface="+mn-ea"/>
                <a:sym typeface="+mn-lt"/>
              </a:rPr>
              <a:t>       </a:t>
            </a:r>
            <a:r>
              <a:rPr lang="zh-CN" altLang="en-US" sz="1800">
                <a:solidFill>
                  <a:prstClr val="black"/>
                </a:solidFill>
                <a:cs typeface="+mn-ea"/>
                <a:sym typeface="+mn-lt"/>
              </a:rPr>
              <a:t>我用手一碰含羞草的叶子，叶子就马上全部合拢起来，好象一个害羞的小姑娘。我一捏又细又长的茎，整条茎就垂了下来，更多的叶子合拢了，好象不敢见人似的。含羞草到底怎么了？为什么会这么不经碰呢？</a:t>
            </a: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888467" y="1267709"/>
            <a:ext cx="3380899" cy="480207"/>
          </a:xfrm>
          <a:prstGeom prst="snip2DiagRect">
            <a:avLst/>
          </a:prstGeom>
          <a:solidFill>
            <a:srgbClr val="0383CD"/>
          </a:solidFill>
          <a:ln w="9525">
            <a:solidFill>
              <a:srgbClr val="0383CD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schemeClr val="bg1"/>
                </a:solidFill>
                <a:cs typeface="+mn-ea"/>
                <a:sym typeface="+mn-lt"/>
              </a:rPr>
              <a:t>思考，并写一段观察记录。</a:t>
            </a:r>
            <a:endParaRPr lang="zh-CN" altLang="en-US" sz="2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167029" y="3378993"/>
            <a:ext cx="1916430" cy="1273016"/>
          </a:xfrm>
          <a:prstGeom prst="ellipse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tags/tag1.xml><?xml version="1.0" encoding="utf-8"?>
<p:tagLst xmlns:p="http://schemas.openxmlformats.org/presentationml/2006/main">
  <p:tag name="KSO_WPP_MARK_KEY" val="f6af13be-e71a-4f53-a4e1-1ad9aafa4f24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ypuw2t3">
      <a:majorFont>
        <a:latin typeface="Arial"/>
        <a:ea typeface="思源黑体 CN Regular"/>
        <a:cs typeface=""/>
      </a:majorFont>
      <a:minorFont>
        <a:latin typeface="Arial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2130</Words>
  <Application>WPS 演示</Application>
  <PresentationFormat>全屏显示(16:9)</PresentationFormat>
  <Paragraphs>162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5" baseType="lpstr">
      <vt:lpstr>Arial</vt:lpstr>
      <vt:lpstr>宋体</vt:lpstr>
      <vt:lpstr>Wingdings</vt:lpstr>
      <vt:lpstr>思源黑体 CN Bold</vt:lpstr>
      <vt:lpstr>黑体</vt:lpstr>
      <vt:lpstr>汉真广标</vt:lpstr>
      <vt:lpstr>微软雅黑</vt:lpstr>
      <vt:lpstr>思源黑体 CN Regular</vt:lpstr>
      <vt:lpstr>Arial Unicode MS</vt:lpstr>
      <vt:lpstr>Arial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2</cp:revision>
  <dcterms:created xsi:type="dcterms:W3CDTF">2020-06-05T01:58:00Z</dcterms:created>
  <dcterms:modified xsi:type="dcterms:W3CDTF">2023-01-16T02:39:23Z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5C2F04F174364952902F84231EF7613B</vt:lpwstr>
  </property>
</Properties>
</file>