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9" r:id="rId3"/>
    <p:sldId id="259" r:id="rId4"/>
    <p:sldId id="260" r:id="rId5"/>
    <p:sldId id="269" r:id="rId6"/>
    <p:sldId id="280" r:id="rId7"/>
    <p:sldId id="281" r:id="rId8"/>
    <p:sldId id="261" r:id="rId9"/>
    <p:sldId id="282" r:id="rId10"/>
    <p:sldId id="270" r:id="rId11"/>
    <p:sldId id="263" r:id="rId12"/>
    <p:sldId id="283" r:id="rId13"/>
    <p:sldId id="284" r:id="rId14"/>
    <p:sldId id="264" r:id="rId15"/>
    <p:sldId id="285" r:id="rId16"/>
    <p:sldId id="286" r:id="rId17"/>
    <p:sldId id="287" r:id="rId18"/>
    <p:sldId id="265" r:id="rId19"/>
    <p:sldId id="266" r:id="rId20"/>
    <p:sldId id="267" r:id="rId21"/>
    <p:sldId id="288" r:id="rId22"/>
    <p:sldId id="268" r:id="rId23"/>
  </p:sldIdLst>
  <p:sldSz cx="9144000" cy="6858000" type="screen4x3"/>
  <p:notesSz cx="7103745" cy="10234295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28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08" y="-96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EB4E63-5C86-4DE2-8492-CC33226531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4AB67D-D9DE-4BFF-823D-91B9951ABB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6E046-F71D-4D2A-A3D1-BE3D1CB515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5FB07-309E-4E07-9608-7C71D7179C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71550" y="2276475"/>
            <a:ext cx="7772400" cy="1152525"/>
          </a:xfrm>
        </p:spPr>
        <p:txBody>
          <a:bodyPr/>
          <a:lstStyle>
            <a:lvl1pPr algn="r"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339975" y="3573463"/>
            <a:ext cx="6400800" cy="1150937"/>
          </a:xfrm>
        </p:spPr>
        <p:txBody>
          <a:bodyPr/>
          <a:lstStyle>
            <a:lvl1pPr marL="0" indent="0" algn="r">
              <a:buFontTx/>
              <a:buNone/>
              <a:defRPr sz="30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956869" y="179996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1" y="1608133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atin typeface="楷体" panose="02010609060101010101" charset="-122"/>
                <a:ea typeface="楷体" panose="02010609060101010101" charset="-122"/>
              </a:rPr>
              <a:t>语文园地</a:t>
            </a:r>
            <a:r>
              <a:rPr lang="zh-CN" altLang="en-US" sz="7200" b="1" dirty="0" smtClean="0">
                <a:latin typeface="楷体" panose="02010609060101010101" charset="-122"/>
                <a:ea typeface="楷体" panose="02010609060101010101" charset="-122"/>
              </a:rPr>
              <a:t>一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39791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1730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840" y="2005582"/>
            <a:ext cx="851344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sz="2800" b="1" dirty="0" err="1">
                <a:solidFill>
                  <a:srgbClr val="0070C0"/>
                </a:solidFill>
              </a:rPr>
              <a:t>赏析“日出江花红胜火，春来江水绿如蓝</a:t>
            </a:r>
            <a:r>
              <a:rPr sz="2800" b="1" dirty="0">
                <a:solidFill>
                  <a:srgbClr val="0070C0"/>
                </a:solidFill>
              </a:rPr>
              <a:t>”</a:t>
            </a:r>
            <a:r>
              <a:rPr lang="zh-CN" sz="2800" b="1" dirty="0">
                <a:solidFill>
                  <a:srgbClr val="0070C0"/>
                </a:solidFill>
              </a:rPr>
              <a:t>：</a:t>
            </a:r>
            <a:endParaRPr sz="2800" b="1" dirty="0">
              <a:solidFill>
                <a:srgbClr val="0070C0"/>
              </a:solidFill>
            </a:endParaRPr>
          </a:p>
          <a:p>
            <a:pPr marL="571500" indent="-571500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/>
              <a:t>思考：这两句有点特别。请大家好好读，边读关注这两点，第一，字数；第二，相对应的位置上的词语。</a:t>
            </a:r>
            <a:endParaRPr lang="zh-CN" altLang="en-US" sz="2400" b="1" dirty="0"/>
          </a:p>
          <a:p>
            <a:pPr marL="571500" indent="-571500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/>
              <a:t>理解“胜”和“蓝”的意思。说说这两句话的意思。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39791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1730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840" y="1356995"/>
            <a:ext cx="8513445" cy="429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sz="2800" b="1" dirty="0" err="1">
                <a:solidFill>
                  <a:srgbClr val="0070C0"/>
                </a:solidFill>
              </a:rPr>
              <a:t>赏析“日出江花红胜火，春来江水绿如蓝</a:t>
            </a:r>
            <a:r>
              <a:rPr sz="2800" b="1" dirty="0">
                <a:solidFill>
                  <a:srgbClr val="0070C0"/>
                </a:solidFill>
              </a:rPr>
              <a:t>”</a:t>
            </a:r>
            <a:r>
              <a:rPr lang="zh-CN" sz="2800" b="1" dirty="0">
                <a:solidFill>
                  <a:srgbClr val="0070C0"/>
                </a:solidFill>
              </a:rPr>
              <a:t>：</a:t>
            </a:r>
            <a:endParaRPr sz="2800" b="1" dirty="0">
              <a:solidFill>
                <a:srgbClr val="0070C0"/>
              </a:solidFill>
            </a:endParaRPr>
          </a:p>
          <a:p>
            <a:pPr marL="571500" indent="-571500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/>
              <a:t>读着读着，你好像看到了什么？围绕“日出、江花、红、火、江水、绿”展开想象，把词句还原成画面。</a:t>
            </a:r>
            <a:endParaRPr lang="zh-CN" altLang="en-US" sz="2400" b="1" dirty="0"/>
          </a:p>
          <a:p>
            <a:pPr marL="571500" indent="-571500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/>
              <a:t>一轮红日升起来了，阳光普照大地，岸边、江面怎么样？</a:t>
            </a:r>
            <a:endParaRPr lang="zh-CN" altLang="en-US" sz="2400" b="1" dirty="0"/>
          </a:p>
          <a:p>
            <a:pPr marL="571500" indent="-571500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FF0000"/>
                </a:solidFill>
              </a:rPr>
              <a:t>天空：朝霞满天，红彤彤的，像是着了火。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39791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1730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840" y="1356995"/>
            <a:ext cx="8656320" cy="429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sz="2800" b="1" dirty="0" err="1">
                <a:solidFill>
                  <a:srgbClr val="0070C0"/>
                </a:solidFill>
              </a:rPr>
              <a:t>赏析“日出江花红胜火，春来江水绿如蓝</a:t>
            </a:r>
            <a:r>
              <a:rPr sz="2800" b="1" dirty="0">
                <a:solidFill>
                  <a:srgbClr val="0070C0"/>
                </a:solidFill>
              </a:rPr>
              <a:t>”</a:t>
            </a:r>
            <a:r>
              <a:rPr lang="zh-CN" sz="2800" b="1" dirty="0">
                <a:solidFill>
                  <a:srgbClr val="0070C0"/>
                </a:solidFill>
              </a:rPr>
              <a:t>：</a:t>
            </a:r>
            <a:endParaRPr sz="2800" b="1" dirty="0">
              <a:solidFill>
                <a:srgbClr val="0070C0"/>
              </a:solidFill>
            </a:endParaRPr>
          </a:p>
          <a:p>
            <a:pPr marL="571500" indent="-571500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/>
              <a:t>此时，岸边的江花又是怎样的呢？花这么多，这么美，这么艳丽，哪些词可以用来描绘这样的景象呢？</a:t>
            </a:r>
            <a:endParaRPr lang="zh-CN" altLang="en-US" sz="2400" b="1" dirty="0"/>
          </a:p>
          <a:p>
            <a:pPr marL="571500" indent="-571500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（花团锦簇、百花盛开、繁花似锦、万紫千红、五彩缤纷、绚丽多彩、姹紫嫣红……）</a:t>
            </a:r>
            <a:endParaRPr lang="zh-CN" altLang="en-US" sz="24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39791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1730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932" y="3623311"/>
            <a:ext cx="8544401" cy="314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 err="1">
                <a:solidFill>
                  <a:schemeClr val="tx1"/>
                </a:solidFill>
              </a:rPr>
              <a:t>这么热烈的场面，谁能用朗读来表现呢</a:t>
            </a:r>
            <a:r>
              <a:rPr lang="en-US" altLang="zh-CN" sz="2400" b="1" dirty="0">
                <a:solidFill>
                  <a:schemeClr val="tx1"/>
                </a:solidFill>
              </a:rPr>
              <a:t>？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 err="1">
                <a:solidFill>
                  <a:schemeClr val="tx1"/>
                </a:solidFill>
              </a:rPr>
              <a:t>此时，江面又是怎样的呢？水又是怎么样的呢？绿得怎么样呢</a:t>
            </a:r>
            <a:r>
              <a:rPr lang="en-US" altLang="zh-CN" sz="2400" b="1" dirty="0">
                <a:solidFill>
                  <a:schemeClr val="tx1"/>
                </a:solidFill>
              </a:rPr>
              <a:t>？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 err="1">
                <a:solidFill>
                  <a:srgbClr val="FF0000"/>
                </a:solidFill>
              </a:rPr>
              <a:t>真是“朝霞与江花争艳，江水共长天一色”这是多美的画面啊</a:t>
            </a:r>
            <a:r>
              <a:rPr lang="en-US" altLang="zh-CN" sz="2400" b="1" dirty="0">
                <a:solidFill>
                  <a:srgbClr val="FF0000"/>
                </a:solidFill>
              </a:rPr>
              <a:t>！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7127" y="531496"/>
            <a:ext cx="3505200" cy="3091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39791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1730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840" y="1697238"/>
            <a:ext cx="8656320" cy="4062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sz="3200" b="1" dirty="0" err="1">
                <a:solidFill>
                  <a:srgbClr val="0070C0"/>
                </a:solidFill>
              </a:rPr>
              <a:t>教学“风景旧曾谙</a:t>
            </a:r>
            <a:r>
              <a:rPr sz="3200" b="1" dirty="0">
                <a:solidFill>
                  <a:srgbClr val="0070C0"/>
                </a:solidFill>
              </a:rPr>
              <a:t>”</a:t>
            </a:r>
            <a:r>
              <a:rPr lang="zh-CN" sz="3200" b="1" dirty="0">
                <a:solidFill>
                  <a:srgbClr val="0070C0"/>
                </a:solidFill>
              </a:rPr>
              <a:t>：</a:t>
            </a:r>
            <a:endParaRPr sz="3200" b="1" dirty="0">
              <a:solidFill>
                <a:srgbClr val="0070C0"/>
              </a:solidFill>
            </a:endParaRPr>
          </a:p>
          <a:p>
            <a:pPr marL="571500" indent="-571500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2800" b="1" dirty="0"/>
              <a:t>哪个字是熟悉的意思？“曾”呢？</a:t>
            </a:r>
            <a:endParaRPr lang="zh-CN" altLang="en-US" sz="2800" b="1" dirty="0"/>
          </a:p>
          <a:p>
            <a:pPr marL="571500" indent="-571500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2800" b="1" dirty="0"/>
              <a:t>理解“旧”的意思。简单渗透背景。理解“风景旧曾谙”。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39791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1730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840" y="1683947"/>
            <a:ext cx="8656320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sz="2400" b="1" dirty="0" err="1">
                <a:solidFill>
                  <a:schemeClr val="tx1"/>
                </a:solidFill>
              </a:rPr>
              <a:t>除了江花、江水，还有什么风景词人也是那样的熟悉</a:t>
            </a:r>
            <a:r>
              <a:rPr sz="2400" b="1" dirty="0">
                <a:solidFill>
                  <a:schemeClr val="tx1"/>
                </a:solidFill>
              </a:rPr>
              <a:t>？</a:t>
            </a:r>
            <a:endParaRPr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sz="2400" b="1" dirty="0">
                <a:solidFill>
                  <a:schemeClr val="tx1"/>
                </a:solidFill>
              </a:rPr>
              <a:t>     </a:t>
            </a:r>
            <a:r>
              <a:rPr sz="2400" b="1" dirty="0" err="1">
                <a:solidFill>
                  <a:schemeClr val="tx1"/>
                </a:solidFill>
              </a:rPr>
              <a:t>江南好，风景旧曾谙</a:t>
            </a:r>
            <a:r>
              <a:rPr sz="2400" b="1" dirty="0">
                <a:solidFill>
                  <a:schemeClr val="tx1"/>
                </a:solidFill>
              </a:rPr>
              <a:t>。（</a:t>
            </a:r>
            <a:r>
              <a:rPr sz="2400" b="1" dirty="0" err="1">
                <a:solidFill>
                  <a:srgbClr val="FF0000"/>
                </a:solidFill>
              </a:rPr>
              <a:t>日出江花红胜火，春来江水绿如蓝</a:t>
            </a:r>
            <a:r>
              <a:rPr sz="2400" b="1" dirty="0">
                <a:solidFill>
                  <a:schemeClr val="tx1"/>
                </a:solidFill>
              </a:rPr>
              <a:t>）。</a:t>
            </a:r>
            <a:r>
              <a:rPr sz="2400" b="1" dirty="0" err="1" smtClean="0">
                <a:solidFill>
                  <a:schemeClr val="tx1"/>
                </a:solidFill>
              </a:rPr>
              <a:t>能不忆江南</a:t>
            </a:r>
            <a:r>
              <a:rPr sz="2400" b="1" dirty="0">
                <a:solidFill>
                  <a:schemeClr val="tx1"/>
                </a:solidFill>
              </a:rPr>
              <a:t>？</a:t>
            </a:r>
            <a:endParaRPr sz="2400" b="1" dirty="0">
              <a:solidFill>
                <a:schemeClr val="tx1"/>
              </a:solidFill>
            </a:endParaRP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sz="2400" b="1" dirty="0" smtClean="0">
                <a:solidFill>
                  <a:schemeClr val="tx1"/>
                </a:solidFill>
              </a:rPr>
              <a:t>（</a:t>
            </a:r>
            <a:r>
              <a:rPr sz="2400" b="1" dirty="0" err="1">
                <a:solidFill>
                  <a:srgbClr val="FF0000"/>
                </a:solidFill>
              </a:rPr>
              <a:t>千里莺啼绿映红，水村山郭酒旗风；芳树无人花自落，春山一路鸟空啼；乱点碎红山杏发，平铺新绿水苹生</a:t>
            </a:r>
            <a:r>
              <a:rPr sz="2400" b="1" dirty="0">
                <a:solidFill>
                  <a:srgbClr val="FF0000"/>
                </a:solidFill>
              </a:rPr>
              <a:t>……</a:t>
            </a:r>
            <a:r>
              <a:rPr sz="2400" b="1" dirty="0">
                <a:solidFill>
                  <a:schemeClr val="tx1"/>
                </a:solidFill>
              </a:rPr>
              <a:t>）</a:t>
            </a:r>
            <a:endParaRPr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sz="2400" b="1" dirty="0" err="1">
                <a:solidFill>
                  <a:schemeClr val="tx1"/>
                </a:solidFill>
              </a:rPr>
              <a:t>白居易为什么不写这些莺啼、芳树、红杏，而写江花、江水这极简单的景物呢</a:t>
            </a:r>
            <a:r>
              <a:rPr sz="2400" b="1" dirty="0">
                <a:solidFill>
                  <a:schemeClr val="tx1"/>
                </a:solidFill>
              </a:rPr>
              <a:t>？</a:t>
            </a:r>
            <a:endParaRPr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39791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1730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8684" y="2357121"/>
            <a:ext cx="7810976" cy="1763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10000"/>
              </a:lnSpc>
              <a:buFont typeface="Arial" panose="020B0604020202020204" pitchFamily="34" charset="0"/>
              <a:buChar char="•"/>
            </a:pPr>
            <a:r>
              <a:rPr sz="2800" b="1" dirty="0" err="1">
                <a:solidFill>
                  <a:schemeClr val="tx1"/>
                </a:solidFill>
              </a:rPr>
              <a:t>赏析反问句“能不忆江南</a:t>
            </a:r>
            <a:r>
              <a:rPr sz="2800" b="1" dirty="0">
                <a:solidFill>
                  <a:schemeClr val="tx1"/>
                </a:solidFill>
              </a:rPr>
              <a:t>“？</a:t>
            </a:r>
            <a:endParaRPr sz="28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210000"/>
              </a:lnSpc>
              <a:buFont typeface="Arial" panose="020B0604020202020204" pitchFamily="34" charset="0"/>
              <a:buChar char="•"/>
            </a:pPr>
            <a:r>
              <a:rPr sz="2800" b="1" dirty="0" err="1">
                <a:solidFill>
                  <a:schemeClr val="tx1"/>
                </a:solidFill>
              </a:rPr>
              <a:t>从这个反问句中你还体会到了什么？理解读</a:t>
            </a:r>
            <a:r>
              <a:rPr sz="2800" b="1" dirty="0">
                <a:solidFill>
                  <a:schemeClr val="tx1"/>
                </a:solidFill>
              </a:rPr>
              <a:t>。</a:t>
            </a:r>
            <a:endParaRPr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330087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1687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图片 7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75220" y="5387340"/>
            <a:ext cx="1485900" cy="14782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5785" y="2039621"/>
            <a:ext cx="8334375" cy="1763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210000"/>
              </a:lnSpc>
              <a:buFont typeface="Arial" panose="020B0604020202020204" pitchFamily="34" charset="0"/>
              <a:buChar char="•"/>
            </a:pPr>
            <a:r>
              <a:rPr sz="2800" b="1" dirty="0" smtClean="0">
                <a:solidFill>
                  <a:schemeClr val="tx1"/>
                </a:solidFill>
              </a:rPr>
              <a:t>通过这节课的学习，能流利地朗读古诗，并理解古诗的内容，还能锻炼自己的口语表达能力。</a:t>
            </a:r>
            <a:endParaRPr sz="28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04597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5"/>
            <a:ext cx="1691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75220" y="5387340"/>
            <a:ext cx="1485900" cy="1478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9708" y="1167131"/>
            <a:ext cx="6204585" cy="462280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60000"/>
              </a:lnSpc>
            </a:pPr>
            <a:r>
              <a:rPr lang="en-US" altLang="zh-CN" sz="4400" b="1" dirty="0" smtClean="0"/>
              <a:t>      </a:t>
            </a:r>
            <a:r>
              <a:rPr lang="zh-CN" altLang="en-US" sz="4400" b="1" dirty="0" smtClean="0"/>
              <a:t>语文园地一</a:t>
            </a:r>
            <a:endParaRPr lang="zh-CN" altLang="en-US" sz="4400" b="1" dirty="0" smtClean="0"/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/>
              <a:t> 忆江南　　　　　　　　　　　　　　</a:t>
            </a:r>
            <a:endParaRPr lang="zh-CN" altLang="en-US" sz="2800" b="1" dirty="0" smtClean="0"/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/>
              <a:t>江南好，风景旧曾谙，</a:t>
            </a:r>
            <a:endParaRPr lang="zh-CN" altLang="en-US" sz="2800" b="1" dirty="0" smtClean="0"/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/>
              <a:t>日出江花红似火，　　　　　　　　　　　　　　　</a:t>
            </a:r>
            <a:endParaRPr lang="zh-CN" altLang="en-US" sz="2800" b="1" dirty="0" smtClean="0"/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/>
              <a:t>春来江水绿如蓝。</a:t>
            </a:r>
            <a:endParaRPr lang="zh-CN" altLang="en-US" sz="2800" b="1" dirty="0" smtClean="0"/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/>
              <a:t>能不忆江南？</a:t>
            </a:r>
            <a:endParaRPr lang="zh-CN" altLang="en-US" sz="28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04597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5"/>
            <a:ext cx="1691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75220" y="5387340"/>
            <a:ext cx="1485900" cy="14782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3292" y="1487978"/>
            <a:ext cx="8385463" cy="4973782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1603" y="1546169"/>
            <a:ext cx="8379230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600" b="1" dirty="0" smtClean="0">
                <a:latin typeface="楷体" panose="02010609060101010101" charset="-122"/>
                <a:ea typeface="楷体" panose="02010609060101010101" charset="-122"/>
              </a:rPr>
              <a:t>一、我会背，我会默写。</a:t>
            </a:r>
            <a:endParaRPr sz="26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2600" b="1" dirty="0" smtClean="0">
                <a:latin typeface="楷体" panose="02010609060101010101" charset="-122"/>
                <a:ea typeface="楷体" panose="02010609060101010101" charset="-122"/>
              </a:rPr>
              <a:t>《忆江南》 </a:t>
            </a:r>
            <a:endParaRPr sz="26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2600" b="1" dirty="0" smtClean="0">
                <a:latin typeface="楷体" panose="02010609060101010101" charset="-122"/>
                <a:ea typeface="楷体" panose="02010609060101010101" charset="-122"/>
              </a:rPr>
              <a:t>白居易</a:t>
            </a:r>
            <a:endParaRPr sz="26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2600" b="1" u="sng" dirty="0" smtClean="0">
                <a:latin typeface="楷体" panose="02010609060101010101" charset="-122"/>
                <a:ea typeface="楷体" panose="02010609060101010101" charset="-122"/>
              </a:rPr>
              <a:t>江南好，风景旧曾谙，</a:t>
            </a:r>
            <a:endParaRPr sz="2600" b="1" u="sng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2600" b="1" u="sng" dirty="0" smtClean="0">
                <a:latin typeface="楷体" panose="02010609060101010101" charset="-122"/>
                <a:ea typeface="楷体" panose="02010609060101010101" charset="-122"/>
              </a:rPr>
              <a:t>日出江花红似火，</a:t>
            </a:r>
            <a:endParaRPr sz="2600" b="1" u="sng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2600" b="1" u="sng" dirty="0" smtClean="0">
                <a:latin typeface="楷体" panose="02010609060101010101" charset="-122"/>
                <a:ea typeface="楷体" panose="02010609060101010101" charset="-122"/>
              </a:rPr>
              <a:t>春来江水绿如蓝。</a:t>
            </a:r>
            <a:endParaRPr sz="2600" b="1" u="sng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2600" b="1" u="sng" dirty="0" smtClean="0">
                <a:latin typeface="楷体" panose="02010609060101010101" charset="-122"/>
                <a:ea typeface="楷体" panose="02010609060101010101" charset="-122"/>
              </a:rPr>
              <a:t>能不忆江南？</a:t>
            </a:r>
            <a:endParaRPr sz="2600" b="1" u="sng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4-1511110949340-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5614" y="4925696"/>
            <a:ext cx="2210276" cy="194373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388620" y="295276"/>
            <a:ext cx="204597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5785" y="531495"/>
            <a:ext cx="1691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教学目标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964" y="1950721"/>
            <a:ext cx="8410099" cy="1566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20000"/>
              </a:lnSpc>
            </a:pPr>
            <a:r>
              <a:rPr sz="2400" b="1" dirty="0">
                <a:latin typeface="楷体_GB2312" pitchFamily="49" charset="-122"/>
                <a:ea typeface="楷体_GB2312" pitchFamily="49" charset="-122"/>
                <a:cs typeface="+mn-ea"/>
              </a:rPr>
              <a:t>1.学习运用词句段。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（重点）</a:t>
            </a:r>
            <a:r>
              <a:rPr sz="2400" b="1" dirty="0" smtClean="0"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 </a:t>
            </a:r>
            <a:endParaRPr sz="2400" b="1" dirty="0"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220000"/>
              </a:lnSpc>
            </a:pPr>
            <a:r>
              <a:rPr sz="2400" b="1" dirty="0">
                <a:latin typeface="楷体_GB2312" pitchFamily="49" charset="-122"/>
                <a:ea typeface="楷体_GB2312" pitchFamily="49" charset="-122"/>
                <a:cs typeface="+mn-ea"/>
              </a:rPr>
              <a:t>2.积累更多生字、词语，熟练朗读古诗《忆江南》。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（难点）</a:t>
            </a:r>
            <a:r>
              <a:rPr sz="2400" b="1" dirty="0" smtClean="0">
                <a:latin typeface="楷体_GB2312" pitchFamily="49" charset="-122"/>
                <a:ea typeface="楷体_GB2312" pitchFamily="49" charset="-122"/>
                <a:cs typeface="+mn-ea"/>
              </a:rPr>
              <a:t> </a:t>
            </a:r>
            <a:endParaRPr lang="en-US" sz="2400" b="1" dirty="0" smtClean="0"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04597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5"/>
            <a:ext cx="1691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75220" y="5387340"/>
            <a:ext cx="1485900" cy="14782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3292" y="1487978"/>
            <a:ext cx="8385463" cy="4973782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1603" y="1546169"/>
            <a:ext cx="8379230" cy="3713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 dirty="0" smtClean="0">
                <a:latin typeface="楷体" panose="02010609060101010101" charset="-122"/>
                <a:ea typeface="楷体" panose="02010609060101010101" charset="-122"/>
              </a:rPr>
              <a:t>二、古诗词语注释。</a:t>
            </a:r>
            <a:endParaRPr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2000" b="1" dirty="0" smtClean="0">
                <a:latin typeface="楷体" panose="02010609060101010101" charset="-122"/>
                <a:ea typeface="楷体" panose="02010609060101010101" charset="-122"/>
              </a:rPr>
              <a:t>    谙：</a:t>
            </a:r>
            <a:r>
              <a:rPr sz="2000" b="1" u="sng" dirty="0" smtClean="0">
                <a:latin typeface="楷体" panose="02010609060101010101" charset="-122"/>
                <a:ea typeface="楷体" panose="02010609060101010101" charset="-122"/>
              </a:rPr>
              <a:t>熟悉。</a:t>
            </a:r>
            <a:r>
              <a:rPr sz="2000" b="1" dirty="0" smtClean="0">
                <a:latin typeface="楷体" panose="02010609060101010101" charset="-122"/>
                <a:ea typeface="楷体" panose="02010609060101010101" charset="-122"/>
              </a:rPr>
              <a:t>                   江花：</a:t>
            </a:r>
            <a:r>
              <a:rPr sz="2000" b="1" u="sng" dirty="0" smtClean="0">
                <a:latin typeface="楷体" panose="02010609060101010101" charset="-122"/>
                <a:ea typeface="楷体" panose="02010609060101010101" charset="-122"/>
              </a:rPr>
              <a:t>江边的花朵。</a:t>
            </a:r>
            <a:endParaRPr sz="2000" b="1" u="sng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2000" b="1" dirty="0" smtClean="0">
                <a:latin typeface="楷体" panose="02010609060101010101" charset="-122"/>
                <a:ea typeface="楷体" panose="02010609060101010101" charset="-122"/>
              </a:rPr>
              <a:t>    绿如蓝：</a:t>
            </a:r>
            <a:r>
              <a:rPr sz="2000" b="1" u="sng" dirty="0" smtClean="0">
                <a:latin typeface="楷体" panose="02010609060101010101" charset="-122"/>
                <a:ea typeface="楷体" panose="02010609060101010101" charset="-122"/>
              </a:rPr>
              <a:t>绿得比蓝还要绿。</a:t>
            </a:r>
            <a:endParaRPr sz="2000" b="1" u="sng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2000" b="1" dirty="0" smtClean="0">
                <a:latin typeface="楷体" panose="02010609060101010101" charset="-122"/>
                <a:ea typeface="楷体" panose="02010609060101010101" charset="-122"/>
              </a:rPr>
              <a:t>三、选择下面的一种或两种动物，进行外形描写。</a:t>
            </a:r>
            <a:endParaRPr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2000" b="1" dirty="0" smtClean="0">
                <a:latin typeface="楷体" panose="02010609060101010101" charset="-122"/>
                <a:ea typeface="楷体" panose="02010609060101010101" charset="-122"/>
              </a:rPr>
              <a:t>    小狗   兔子   公鸡   老鼠   乌龟   小花猫</a:t>
            </a:r>
            <a:endParaRPr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2000" b="1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2000" b="1" u="sng" dirty="0" smtClean="0">
                <a:latin typeface="楷体" panose="02010609060101010101" charset="-122"/>
                <a:ea typeface="楷体" panose="02010609060101010101" charset="-122"/>
              </a:rPr>
              <a:t> 全身毛茸茸的，有两只机灵的耳朵。犹如咖啡一般的深竭色。跑起来比风快，绒线的尾巴和黑亮珍珠般的眼睛。它是谁？小狈没它可爱，小猫的毛没它柔软。它便是一一小兔皮皮。</a:t>
            </a:r>
            <a:endParaRPr sz="2000" b="1" u="sng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65960" y="2043224"/>
            <a:ext cx="4777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！！ </a:t>
            </a:r>
            <a:endParaRPr lang="zh-CN" altLang="en-US" sz="4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29334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6" y="531496"/>
            <a:ext cx="1810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回顾旧知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4927" y="1413510"/>
            <a:ext cx="6304598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rgbClr val="0070C0"/>
                </a:solidFill>
              </a:rPr>
              <a:t>   </a:t>
            </a:r>
            <a:r>
              <a:rPr lang="zh-CN" altLang="en-US" sz="3200" b="1" dirty="0">
                <a:solidFill>
                  <a:srgbClr val="0070C0"/>
                </a:solidFill>
              </a:rPr>
              <a:t>回顾语句：</a:t>
            </a:r>
            <a:endParaRPr lang="zh-CN" altLang="en-US" sz="3200" b="1" dirty="0"/>
          </a:p>
          <a:p>
            <a:pPr indent="0"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200" b="1" dirty="0"/>
              <a:t>救援   投掷   打捞</a:t>
            </a:r>
            <a:endParaRPr lang="zh-CN" altLang="en-US" sz="3200" b="1" dirty="0"/>
          </a:p>
          <a:p>
            <a:pPr indent="0"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200" b="1" dirty="0"/>
              <a:t> 束缚   缭乱   网络</a:t>
            </a:r>
            <a:endParaRPr lang="zh-CN" altLang="en-US" sz="3200" b="1" dirty="0"/>
          </a:p>
          <a:p>
            <a:pPr indent="0"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200" b="1" dirty="0"/>
              <a:t> 资产   贡献   贷款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59080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2309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词句段运用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0058" y="1566546"/>
            <a:ext cx="8481536" cy="430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9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根据下面的词语，朗读句子，选择合适的词句填入其中：</a:t>
            </a:r>
            <a:endParaRPr lang="zh-CN" altLang="en-US" sz="2400" b="1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70C0"/>
                </a:solidFill>
              </a:rPr>
              <a:t>我一进门就闻到一阵荷花的（浓香   清香）</a:t>
            </a:r>
            <a:endParaRPr lang="zh-CN" altLang="en-US" sz="2400" b="1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70C0"/>
                </a:solidFill>
              </a:rPr>
              <a:t>水面的小圆晕一圈圈地（荡漾   飘荡）开去。</a:t>
            </a:r>
            <a:endParaRPr lang="zh-CN" altLang="en-US" sz="2400" b="1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70C0"/>
                </a:solidFill>
              </a:rPr>
              <a:t>他们走在回家的路上，唱起了一首（轻巧   轻快）的歌曲。</a:t>
            </a:r>
            <a:endParaRPr lang="zh-CN" altLang="en-US" sz="2400" b="1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70C0"/>
                </a:solidFill>
              </a:rPr>
              <a:t> 这只小狗的鼻子真（灵活   灵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敏）</a:t>
            </a:r>
            <a:r>
              <a:rPr lang="zh-CN" altLang="en-US" sz="2400" b="1" dirty="0">
                <a:solidFill>
                  <a:srgbClr val="0070C0"/>
                </a:solidFill>
              </a:rPr>
              <a:t>老远就闻到了食物的气味。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59080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2309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词句段运用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4314" y="1628776"/>
            <a:ext cx="8695373" cy="350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9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读一读下面的句子，照样子写一写：</a:t>
            </a:r>
            <a:endParaRPr lang="zh-CN" altLang="en-US" sz="2400" b="1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70C0"/>
                </a:solidFill>
              </a:rPr>
              <a:t>一身乌黑的羽毛，一双剪刀似的尾巴，一对轻快有力的翅膀，凑成了那样可爱的活泼的小燕子。</a:t>
            </a:r>
            <a:endParaRPr lang="zh-CN" altLang="en-US" sz="2400" b="1" dirty="0">
              <a:solidFill>
                <a:srgbClr val="0070C0"/>
              </a:solidFill>
            </a:endParaRPr>
          </a:p>
          <a:p>
            <a:pPr marL="457200" indent="-457200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70C0"/>
                </a:solidFill>
              </a:rPr>
              <a:t>独角仙的甲壳多为深色，挺硬的，头部尖端有一只犀牛一样的角。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59080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5" y="531496"/>
            <a:ext cx="2309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词句段运用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0650" y="5207001"/>
            <a:ext cx="7753350" cy="911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9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</a:rPr>
              <a:t>请学生选择一种小动物，进行外形特点的描写。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294" y="1612901"/>
            <a:ext cx="6950393" cy="342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29334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6" y="531496"/>
            <a:ext cx="1810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5785" y="4754245"/>
            <a:ext cx="8402955" cy="146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b="1" dirty="0"/>
              <a:t>         </a:t>
            </a:r>
            <a:r>
              <a:rPr lang="zh-CN" altLang="en-US" sz="2400" b="1" dirty="0"/>
              <a:t>一说到春天，你的脑海中会浮现出怎样的画面?请你用一两个词语或一首诗词来描绘。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847" y="1638300"/>
            <a:ext cx="3456623" cy="2945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50" y="1638300"/>
            <a:ext cx="3401378" cy="2945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29334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6" y="531496"/>
            <a:ext cx="1810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8620" y="1755200"/>
            <a:ext cx="8402955" cy="3907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/>
              <a:t>         </a:t>
            </a:r>
            <a:r>
              <a:rPr lang="zh-CN" altLang="en-US" sz="2400" b="1" dirty="0"/>
              <a:t>一说到春天，你的脑海中会浮现出怎样的画面?请你用一两个词语或一首诗词来描绘。</a:t>
            </a:r>
            <a:endParaRPr lang="zh-CN" altLang="en-US" sz="2400" b="1" dirty="0"/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         在张志和的笔下，春天是那不须归的斜风细雨：在韦庄的笔下，春天是那碧于天的春水；在韩愈的笔下，春天是那遥看近却无的草色；在苏轼的笔下，春天是那竹外的三两枝桃花；在叶绍翁的笔下，春天是那一支出墙的红杏；在大诗人白居易笔下的春天又是怎样的呢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388620" y="295276"/>
            <a:ext cx="2293349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786" y="531496"/>
            <a:ext cx="1810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日积月累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492" y="1869380"/>
            <a:ext cx="8140541" cy="3990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/>
              <a:t>思考：你们知道什么是词吗?</a:t>
            </a:r>
            <a:endParaRPr lang="zh-CN" altLang="en-US" sz="2400" b="1" dirty="0"/>
          </a:p>
          <a:p>
            <a:pPr marL="457200" indent="-45720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FF0000"/>
                </a:solidFill>
              </a:rPr>
              <a:t>词初名曲、曲子、曲子词。也就是为曲所填的词。由于词的长短不一，还被称作长短句。这是与诗的不同之处。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 marL="457200" indent="-45720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FF0000"/>
                </a:solidFill>
              </a:rPr>
              <a:t>解题：“忆江南”是词牌名，它与音乐曲谱有关，而与词的内容一般没有什么联系，作词者只是依谱填词。而白居易的这首词，内容恰与词牌相吻合。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6b4b5a75-3eac-4ccf-8584-e879c988d54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西装商人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西装商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西装商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装商人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装商人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装商人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装商人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装商人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西装商人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西装商人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西装商人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西装商人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西装商人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西装商人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主题4</Template>
  <TotalTime>0</TotalTime>
  <Words>1752</Words>
  <Application>WPS 演示</Application>
  <PresentationFormat>全屏显示(4:3)</PresentationFormat>
  <Paragraphs>124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</vt:lpstr>
      <vt:lpstr>楷体</vt:lpstr>
      <vt:lpstr>黑体</vt:lpstr>
      <vt:lpstr>楷体_GB2312</vt:lpstr>
      <vt:lpstr>新宋体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2018-08-23T16:28:00Z</dcterms:created>
  <dcterms:modified xsi:type="dcterms:W3CDTF">2023-01-16T02:01:14Z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06B642D9979D498D8B8C06288329AD13</vt:lpwstr>
  </property>
</Properties>
</file>