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24"/>
  </p:handoutMasterIdLst>
  <p:sldIdLst>
    <p:sldId id="261" r:id="rId3"/>
    <p:sldId id="937" r:id="rId4"/>
    <p:sldId id="599" r:id="rId6"/>
    <p:sldId id="811" r:id="rId7"/>
    <p:sldId id="868" r:id="rId8"/>
    <p:sldId id="905" r:id="rId9"/>
    <p:sldId id="931" r:id="rId10"/>
    <p:sldId id="936" r:id="rId11"/>
    <p:sldId id="908" r:id="rId12"/>
    <p:sldId id="836" r:id="rId13"/>
    <p:sldId id="876" r:id="rId14"/>
    <p:sldId id="877" r:id="rId15"/>
    <p:sldId id="837" r:id="rId16"/>
    <p:sldId id="839" r:id="rId17"/>
    <p:sldId id="844" r:id="rId18"/>
    <p:sldId id="548" r:id="rId19"/>
    <p:sldId id="312" r:id="rId20"/>
    <p:sldId id="657" r:id="rId21"/>
    <p:sldId id="815" r:id="rId22"/>
    <p:sldId id="479" r:id="rId23"/>
  </p:sldIdLst>
  <p:sldSz cx="9144000" cy="5143500" type="screen16x9"/>
  <p:notesSz cx="6858000" cy="9144000"/>
  <p:embeddedFontLst>
    <p:embeddedFont>
      <p:font typeface="黑体" panose="02010609060101010101" charset="-122"/>
      <p:regular r:id="rId28"/>
    </p:embeddedFont>
    <p:embeddedFont>
      <p:font typeface="汉真广标" panose="02010609000101010101" pitchFamily="49" charset="-122"/>
      <p:regular r:id="rId29"/>
    </p:embeddedFont>
    <p:embeddedFont>
      <p:font typeface="时尚中黑简体" panose="01010104010101010101" pitchFamily="2" charset="-122"/>
      <p:regular r:id="rId30"/>
    </p:embeddedFont>
    <p:embeddedFont>
      <p:font typeface="站酷庆科黄油体" panose="02000803000000020004" pitchFamily="2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等线" panose="02010600030101010101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3" autoAdjust="0"/>
    <p:restoredTop sz="94660"/>
  </p:normalViewPr>
  <p:slideViewPr>
    <p:cSldViewPr snapToGrid="0"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7A4E659A-38FC-4009-8944-78FEC581BC3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0575EA73-A81F-4685-BF7C-435C1D88C60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4" name="矩形: 圆角 3"/>
          <p:cNvSpPr/>
          <p:nvPr userDrawn="1"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BY YUSHEN</a:t>
            </a:r>
            <a:endParaRPr lang="zh-CN" altLang="en-US" dirty="0"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881" y="1482090"/>
            <a:ext cx="4717256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477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语文园</a:t>
              </a:r>
              <a:r>
                <a:rPr lang="zh-CN" altLang="en-US" sz="6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</a:rPr>
                <a:t>地八</a:t>
              </a:r>
              <a:endParaRPr lang="zh-CN" altLang="en-US" sz="6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53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部编版语文课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件 一年级下</a:t>
              </a:r>
              <a:r>
                <a:rPr lang="zh-CN" alt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册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54468" y="1543050"/>
            <a:ext cx="4192905" cy="693301"/>
          </a:xfrm>
          <a:prstGeom prst="flowChartMultidocumen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你有过这些心情吗？说一说</a:t>
            </a:r>
            <a:r>
              <a:rPr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6309" y="2408539"/>
            <a:ext cx="7066134" cy="17302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（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1）当我心情好的时候，我的脸上就表现出</a:t>
            </a:r>
            <a:r>
              <a:rPr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高兴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的样子</a:t>
            </a: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。</a:t>
            </a:r>
            <a:endParaRPr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（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2）当我发怒的时候，我就表现出</a:t>
            </a:r>
            <a:r>
              <a:rPr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生气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的样子</a:t>
            </a: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。</a:t>
            </a:r>
            <a:endParaRPr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（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3）当我遇到让我恐惧的事情，我就不由得表现出</a:t>
            </a:r>
            <a:r>
              <a:rPr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害怕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的样子</a:t>
            </a: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。</a:t>
            </a:r>
            <a:endParaRPr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（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4）当我伤心的时候，就表现出一副</a:t>
            </a:r>
            <a:r>
              <a:rPr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难过</a:t>
            </a:r>
            <a:r>
              <a:rPr sz="1800" dirty="0" err="1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的样子</a:t>
            </a:r>
            <a:r>
              <a:rPr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。</a:t>
            </a:r>
            <a:endParaRPr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453164" y="2222659"/>
            <a:ext cx="4474845" cy="2099786"/>
            <a:chOff x="1871" y="4667"/>
            <a:chExt cx="12331" cy="3733"/>
          </a:xfrm>
        </p:grpSpPr>
        <p:pic>
          <p:nvPicPr>
            <p:cNvPr id="6" name="图片 5" descr="12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871" y="4667"/>
              <a:ext cx="12331" cy="373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816" y="4749"/>
              <a:ext cx="10911" cy="3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</a:rPr>
                <a:t>“高兴”和“快乐、开心”；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</a:rPr>
                <a:t>“生气” 和“发怒、发火”；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</a:rPr>
                <a:t>“害怕”和“惊 慌、恐惧”；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</a:rPr>
                <a:t>“难过”和 “伤心、难受”。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21756" y="1454467"/>
            <a:ext cx="41376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这些心情还可以用哪些词来表达？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813435" y="1140142"/>
            <a:ext cx="5697379" cy="53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明天可以回老家看望姥姥，真是太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高兴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了。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052825" y="1202632"/>
            <a:ext cx="754052" cy="438581"/>
          </a:xfrm>
          <a:prstGeom prst="rect">
            <a:avLst/>
          </a:prstGeom>
          <a:noFill/>
          <a:ln w="9525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高兴</a:t>
            </a:r>
            <a:endParaRPr lang="zh-CN" altLang="en-US" sz="24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3435" y="2096501"/>
            <a:ext cx="648033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调皮鬼弟弟今天把我的布娃娃弄脏了，我真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生气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6916743" y="2099782"/>
            <a:ext cx="754052" cy="438581"/>
          </a:xfrm>
          <a:prstGeom prst="rect">
            <a:avLst/>
          </a:prstGeom>
          <a:noFill/>
          <a:ln w="9525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生气</a:t>
            </a:r>
            <a:endParaRPr lang="zh-CN" altLang="en-US" sz="24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60" name="TextBox 5"/>
          <p:cNvSpPr txBox="1">
            <a:spLocks noChangeArrowheads="1"/>
          </p:cNvSpPr>
          <p:nvPr/>
        </p:nvSpPr>
        <p:spPr bwMode="auto">
          <a:xfrm>
            <a:off x="813435" y="2959974"/>
            <a:ext cx="7149465" cy="53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我把妈妈最喜欢的香水打破了，真</a:t>
            </a: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害怕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妈妈回来大发脾气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13435" y="3917632"/>
            <a:ext cx="648033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奶奶突然生病了，我心里真的好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难过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2" name="TextBox 2"/>
          <p:cNvSpPr txBox="1"/>
          <p:nvPr/>
        </p:nvSpPr>
        <p:spPr>
          <a:xfrm>
            <a:off x="7815903" y="2996931"/>
            <a:ext cx="754052" cy="438581"/>
          </a:xfrm>
          <a:prstGeom prst="rect">
            <a:avLst/>
          </a:prstGeom>
          <a:noFill/>
          <a:ln w="9525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害怕</a:t>
            </a:r>
            <a:endParaRPr lang="zh-CN" altLang="en-US" sz="24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3" name="TextBox 2"/>
          <p:cNvSpPr txBox="1"/>
          <p:nvPr/>
        </p:nvSpPr>
        <p:spPr>
          <a:xfrm>
            <a:off x="5385361" y="3894081"/>
            <a:ext cx="754052" cy="438581"/>
          </a:xfrm>
          <a:prstGeom prst="rect">
            <a:avLst/>
          </a:prstGeom>
          <a:noFill/>
          <a:ln w="9525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难过</a:t>
            </a:r>
            <a:endParaRPr lang="zh-CN" altLang="en-US" sz="24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00" grpId="0"/>
      <p:bldP spid="11" grpId="0" animBg="1"/>
      <p:bldP spid="60" grpId="0"/>
      <p:bldP spid="61" grpId="0"/>
      <p:bldP spid="62" grpId="0" animBg="1"/>
      <p:bldP spid="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198488" y="1082711"/>
            <a:ext cx="1165622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画 鸡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859755" y="1763986"/>
            <a:ext cx="1843088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【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明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】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唐  寅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788789" y="2111417"/>
            <a:ext cx="3985022" cy="26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头  上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红  冠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不 用  裁，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满   身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雪 白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走  将  来。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平   生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不 敢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轻 言 语，</a:t>
            </a:r>
            <a:endParaRPr lang="en-US" altLang="zh-CN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一  叫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千  门  </a:t>
            </a: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万  户 开。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20489" name="TextBox 10"/>
          <p:cNvSpPr txBox="1"/>
          <p:nvPr/>
        </p:nvSpPr>
        <p:spPr>
          <a:xfrm>
            <a:off x="614781" y="2111217"/>
            <a:ext cx="433303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tóu shànɡ  hónɡ  ɡuān     bú yònɡ  cái</a:t>
            </a:r>
            <a:endParaRPr lang="en-US" altLang="zh-CN" sz="18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784042" y="2733675"/>
            <a:ext cx="4193381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mǎn shēn   xuě  bái   zǒu  jiānɡ   lái</a:t>
            </a:r>
            <a:endParaRPr lang="en-US" altLang="zh-CN" sz="18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778279" y="3369231"/>
            <a:ext cx="4199145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pínɡ shēnɡ     bù ɡǎn     qīnɡ yán yǔ</a:t>
            </a:r>
            <a:endParaRPr lang="en-US" altLang="zh-CN" sz="18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0492" name="TextBox 13"/>
          <p:cNvSpPr txBox="1"/>
          <p:nvPr/>
        </p:nvSpPr>
        <p:spPr>
          <a:xfrm>
            <a:off x="585175" y="3976688"/>
            <a:ext cx="4392249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yí    jiào      qiān   mén    wàn   hù  kāi</a:t>
            </a:r>
            <a:endParaRPr lang="en-US" altLang="zh-CN" sz="18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0487" name="TextBox 8"/>
          <p:cNvSpPr txBox="1"/>
          <p:nvPr/>
        </p:nvSpPr>
        <p:spPr>
          <a:xfrm>
            <a:off x="1840705" y="1518524"/>
            <a:ext cx="2064134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rPr>
              <a:t>mínɡ tánɡ yín</a:t>
            </a:r>
            <a:endParaRPr lang="en-US" altLang="zh-CN" sz="1800" dirty="0" err="1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20485" name="TextBox 6"/>
          <p:cNvSpPr txBox="1"/>
          <p:nvPr/>
        </p:nvSpPr>
        <p:spPr>
          <a:xfrm>
            <a:off x="1937218" y="834629"/>
            <a:ext cx="1611962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altLang="zh-CN" sz="18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huà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   jī</a:t>
            </a:r>
            <a:endParaRPr lang="en-US" altLang="zh-CN" sz="18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0817" y="317898"/>
            <a:ext cx="1562444" cy="283061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5381625" y="2387763"/>
            <a:ext cx="2890419" cy="14034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9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 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唐寅：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字伯虎，后改字子畏，号六如居士、桃花庵主、等。明代著名画家、书法家、诗人。</a:t>
            </a:r>
            <a:endParaRPr lang="en-US" altLang="zh-CN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  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代表诗作：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桃花庵歌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》</a:t>
            </a:r>
            <a:endParaRPr lang="en-US" altLang="zh-CN" sz="15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8251" y="1893094"/>
            <a:ext cx="4588607" cy="535422"/>
          </a:xfrm>
          <a:prstGeom prst="beve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头上红冠不用裁，满身雪白走将来。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248251" y="2809875"/>
            <a:ext cx="3565208" cy="1314926"/>
          </a:xfrm>
          <a:prstGeom prst="wedgeRectCallout">
            <a:avLst>
              <a:gd name="adj1" fmla="val 10736"/>
              <a:gd name="adj2" fmla="val -74001"/>
            </a:avLst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诗意：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大公鸡头上顶着火红的鸡冠，不用裁剪加工就那么美丽，全身穿着洁白的衣裳走了过来。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07293" y="2773940"/>
            <a:ext cx="2919889" cy="873431"/>
          </a:xfrm>
          <a:prstGeom prst="wedgeRoundRectCallout">
            <a:avLst>
              <a:gd name="adj1" fmla="val -49117"/>
              <a:gd name="adj2" fmla="val -84845"/>
              <a:gd name="adj3" fmla="val 16667"/>
            </a:avLst>
          </a:prstGeom>
          <a:solidFill>
            <a:schemeClr val="bg1"/>
          </a:solidFill>
          <a:ln w="2857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将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助词，用在动词和来、去等表示趋向的补语之间。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8251" y="1346836"/>
            <a:ext cx="3197913" cy="382280"/>
          </a:xfrm>
          <a:prstGeom prst="wedgeRoundRectCallout">
            <a:avLst>
              <a:gd name="adj1" fmla="val 10731"/>
              <a:gd name="adj2" fmla="val 80312"/>
              <a:gd name="adj3" fmla="val 16667"/>
            </a:avLst>
          </a:prstGeom>
          <a:solidFill>
            <a:schemeClr val="bg1"/>
          </a:solidFill>
          <a:ln w="28575"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裁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: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裁剪，这里是制作的意思。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1" grpId="0" bldLvl="0" animBg="1"/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8775" y="1232054"/>
            <a:ext cx="4414838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平生不敢轻言语，一叫千门万户开。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017" y="3599020"/>
            <a:ext cx="6503670" cy="669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诗意：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平素从不轻易开口说话，但它一啼叫，千家万户就会把门打开，开始新一天的生活。</a:t>
            </a:r>
            <a:endParaRPr lang="zh-CN" altLang="en-US" sz="15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3506" y="1909071"/>
            <a:ext cx="2537771" cy="426616"/>
          </a:xfrm>
          <a:prstGeom prst="hexago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平生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平素，平常。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25594" y="1907396"/>
            <a:ext cx="2271048" cy="429965"/>
          </a:xfrm>
          <a:prstGeom prst="hexago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轻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随便，轻易。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3505" y="2457066"/>
            <a:ext cx="6600182" cy="419918"/>
          </a:xfrm>
          <a:prstGeom prst="hexago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言语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这里指啼鸣，喻指说话，发表意见。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3505" y="3003386"/>
            <a:ext cx="6600182" cy="423267"/>
          </a:xfrm>
          <a:prstGeom prst="hexago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千门万户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指众多的人家。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54164" y="1904048"/>
            <a:ext cx="1519523" cy="436662"/>
          </a:xfrm>
          <a:prstGeom prst="hexago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一</a:t>
            </a:r>
            <a:r>
              <a:rPr lang="en-US" altLang="zh-CN" sz="18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 一旦。</a:t>
            </a:r>
            <a:endParaRPr lang="zh-CN" altLang="en-US" sz="18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2595350" y="1177416"/>
            <a:ext cx="4349589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xiǎo</a:t>
            </a:r>
            <a:r>
              <a:rPr lang="en-US" altLang="zh-CN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    </a:t>
            </a:r>
            <a:r>
              <a:rPr lang="en-US" altLang="zh-CN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xiónɡ</a:t>
            </a:r>
            <a:r>
              <a:rPr lang="en-US" altLang="zh-CN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 </a:t>
            </a:r>
            <a:r>
              <a:rPr lang="en-US" altLang="zh-CN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zhù</a:t>
            </a:r>
            <a:r>
              <a:rPr lang="en-US" altLang="zh-CN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 </a:t>
            </a:r>
            <a:r>
              <a:rPr lang="en-US" altLang="zh-CN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shān</a:t>
            </a:r>
            <a:r>
              <a:rPr lang="en-US" altLang="zh-CN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  </a:t>
            </a:r>
            <a:r>
              <a:rPr lang="en-US" altLang="zh-CN" sz="2100" b="1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dònɡ</a:t>
            </a:r>
            <a:r>
              <a:rPr lang="zh-CN" altLang="en-US" sz="2100" b="1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</a:rPr>
              <a:t> </a:t>
            </a:r>
            <a:endParaRPr lang="zh-CN" altLang="en-US" sz="2100" b="1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汉语拼音" panose="020B0604020202020204" pitchFamily="34" charset="0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2504803" y="1177513"/>
            <a:ext cx="3868523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200000"/>
              </a:lnSpc>
              <a:defRPr/>
            </a:pPr>
            <a:r>
              <a:rPr lang="zh-CN" altLang="en-US" sz="36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小  熊 住 山 洞</a:t>
            </a:r>
            <a:endParaRPr lang="zh-CN" altLang="en-US" sz="36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43261" y="2337592"/>
            <a:ext cx="5129689" cy="468317"/>
          </a:xfrm>
          <a:prstGeom prst="snip2DiagRect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（原文略，见教材第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115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页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—116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页）</a:t>
            </a:r>
            <a:endParaRPr lang="zh-CN" altLang="en-US"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1725026" y="3045739"/>
            <a:ext cx="5693949" cy="521449"/>
          </a:xfrm>
          <a:prstGeom prst="beve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小熊一家为什么一直没有砍树，住在山洞里？ </a:t>
            </a:r>
            <a:endParaRPr lang="zh-CN" altLang="en-US"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03170" y="3932453"/>
            <a:ext cx="41376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小熊一家都爱惜树木，舍不得砍。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0461" y="1415891"/>
            <a:ext cx="2583079" cy="623917"/>
          </a:xfrm>
          <a:prstGeom prst="can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  </a:t>
            </a: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短文讲了什么故事</a:t>
            </a:r>
            <a:r>
              <a:rPr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?</a:t>
            </a:r>
            <a:endParaRPr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06  </a:t>
            </a:r>
            <a:r>
              <a:rPr lang="zh-CN" altLang="en-US" dirty="0"/>
              <a:t>和大人一起读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1246585" y="2340084"/>
            <a:ext cx="6650831" cy="1915418"/>
          </a:xfrm>
          <a:prstGeom prst="roundRect">
            <a:avLst/>
          </a:prstGeom>
          <a:solidFill>
            <a:schemeClr val="bg1"/>
          </a:solidFill>
          <a:ln w="476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     </a:t>
            </a:r>
            <a:r>
              <a:rPr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这个童话故事讲的是住在山洞里的小熊一家想盖房子，但它们舍不得砍树，许多年过去了，它们仍住在山洞里，森林里的动物都很感激的事这个故事使我懂得了爱护环境，爱护树木是一种美德。。</a:t>
            </a:r>
            <a:endParaRPr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74358" y="1510665"/>
            <a:ext cx="4195286" cy="275820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383CD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语文园地八</a:t>
            </a:r>
            <a:endParaRPr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“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犭”旁的字与兽类有关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鸟字旁的字与鸟有关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虫字旁的字大多与昆虫有关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《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画鸡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》 《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小熊住山洞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》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43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07 </a:t>
            </a:r>
            <a:r>
              <a:rPr lang="zh-CN" altLang="en-US" dirty="0"/>
              <a:t> 课堂小结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47775" y="1130134"/>
            <a:ext cx="4439603" cy="2008242"/>
          </a:xfrm>
          <a:prstGeom prst="roundRect">
            <a:avLst>
              <a:gd name="adj" fmla="val 0"/>
            </a:avLst>
          </a:prstGeom>
          <a:noFill/>
          <a:ln w="38100">
            <a:noFill/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一、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写出下列偏旁的字：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犭：（       ） （       ）（        ）  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鸟：（       ） （       ）（        ）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虫：（       ） （       ）（        ）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6530" y="1725714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猫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28041" y="1725714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狗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3807" y="1725714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狼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6530" y="220275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鸡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28041" y="220275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鸭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53807" y="220275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鹅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96530" y="267979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蜻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28041" y="267979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蜓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53807" y="267979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蝴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08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1247775" y="3169173"/>
            <a:ext cx="6981825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二、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填空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：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（            ）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红冠不用裁，满身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（           ）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走将来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（              ）</a:t>
            </a:r>
            <a:r>
              <a:rPr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不敢轻言语，一叫</a:t>
            </a:r>
            <a:r>
              <a:rPr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（                       ）。</a:t>
            </a:r>
            <a:endParaRPr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637348" y="3780439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头上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066824" y="3780439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雪白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637348" y="4253737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平生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136833" y="4253737"/>
            <a:ext cx="14706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 err="1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千门万户开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1" grpId="0"/>
      <p:bldP spid="12" grpId="0"/>
      <p:bldP spid="13" grpId="0"/>
      <p:bldP spid="25" grpId="0"/>
      <p:bldP spid="28" grpId="0"/>
      <p:bldP spid="29" grpId="0"/>
      <p:bldP spid="52" grpId="0"/>
      <p:bldP spid="53" grpId="0"/>
      <p:bldP spid="54" grpId="0"/>
      <p:bldP spid="64" grpId="0"/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1542" y="2017396"/>
            <a:ext cx="3393281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       同学们，今天跟随老师一起学习《语文园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地八》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的内容吧！           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课前导读</a:t>
            </a:r>
            <a:endParaRPr lang="zh-CN" altLang="en-US" dirty="0"/>
          </a:p>
        </p:txBody>
      </p:sp>
      <p:sp>
        <p:nvSpPr>
          <p:cNvPr id="59" name="矩形: 圆角 58"/>
          <p:cNvSpPr/>
          <p:nvPr/>
        </p:nvSpPr>
        <p:spPr>
          <a:xfrm>
            <a:off x="485775" y="849086"/>
            <a:ext cx="8172450" cy="3912054"/>
          </a:xfrm>
          <a:prstGeom prst="roundRect">
            <a:avLst>
              <a:gd name="adj" fmla="val 6851"/>
            </a:avLst>
          </a:prstGeom>
          <a:noFill/>
          <a:ln>
            <a:solidFill>
              <a:srgbClr val="0383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7673" y="934973"/>
            <a:ext cx="2805210" cy="3740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BY YUSHEN</a:t>
            </a:r>
            <a:endParaRPr lang="zh-CN" altLang="en-US" dirty="0"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5262" y="1482090"/>
            <a:ext cx="4588193" cy="1844411"/>
            <a:chOff x="655032" y="1976437"/>
            <a:chExt cx="4752082" cy="2459026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1976437"/>
              <a:ext cx="4752082" cy="1887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86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谢谢观看</a:t>
              </a:r>
              <a:endParaRPr lang="zh-CN" altLang="en-US" sz="86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27681" y="1349396"/>
            <a:ext cx="2374106" cy="25622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卫生间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牙刷   刷牙</a:t>
            </a:r>
            <a:endParaRPr lang="en-US" altLang="zh-CN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梳子   梳头  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2421206" y="2179335"/>
            <a:ext cx="877392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shuā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143120" y="2987770"/>
            <a:ext cx="71800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shū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2240483" y="1282192"/>
            <a:ext cx="687291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wèi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31" name="TextBox 14"/>
          <p:cNvSpPr txBox="1"/>
          <p:nvPr/>
        </p:nvSpPr>
        <p:spPr>
          <a:xfrm>
            <a:off x="5001512" y="1349396"/>
            <a:ext cx="2158604" cy="256224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毛巾   擦手</a:t>
            </a:r>
            <a:endParaRPr lang="en-US" altLang="zh-CN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香皂   洗澡</a:t>
            </a:r>
            <a:endParaRPr lang="en-US" altLang="zh-CN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脸盆   洗脸</a:t>
            </a:r>
            <a:endParaRPr lang="zh-CN" altLang="en-US" sz="27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5292025" y="1228429"/>
            <a:ext cx="55840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jīn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5268793" y="2108272"/>
            <a:ext cx="68582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zào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59" name="TextBox 20"/>
          <p:cNvSpPr txBox="1"/>
          <p:nvPr/>
        </p:nvSpPr>
        <p:spPr>
          <a:xfrm>
            <a:off x="6214454" y="2108272"/>
            <a:ext cx="68582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zǎo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60" name="TextBox 21"/>
          <p:cNvSpPr txBox="1"/>
          <p:nvPr/>
        </p:nvSpPr>
        <p:spPr>
          <a:xfrm>
            <a:off x="5249879" y="2842867"/>
            <a:ext cx="684366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pén</a:t>
            </a:r>
            <a:endParaRPr lang="en-US" altLang="zh-CN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30993" y="3977666"/>
            <a:ext cx="7082015" cy="521449"/>
          </a:xfrm>
          <a:prstGeom prst="beve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上面的词语都是指卫生间的洗漱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shù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用品和它们的用途。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1126393" y="1536424"/>
            <a:ext cx="6559039" cy="2847499"/>
          </a:xfrm>
          <a:prstGeom prst="roundRect">
            <a:avLst/>
          </a:prstGeom>
          <a:noFill/>
          <a:ln>
            <a:solidFill>
              <a:srgbClr val="0383C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左边“牙刷、梳子、毛巾、香皂、脸盆”表示</a:t>
            </a: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日常生活用品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右边“刷牙、梳头、擦手、洗澡、洗脸”</a:t>
            </a:r>
            <a:r>
              <a:rPr lang="zh-CN" altLang="en-US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表示用途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如“牙刷”是用来“刷牙”的，“梳子”是用来“梳头”的，“毛巾”是用来“擦手”的，“香皂”是用来“洗澡”的，“脸盆”是用来洗脸的。</a:t>
            </a:r>
            <a:endParaRPr lang="zh-CN" altLang="en-US" sz="18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4" name="文本框 16"/>
          <p:cNvSpPr txBox="1"/>
          <p:nvPr/>
        </p:nvSpPr>
        <p:spPr>
          <a:xfrm>
            <a:off x="1458569" y="1174039"/>
            <a:ext cx="1562100" cy="607335"/>
          </a:xfrm>
          <a:prstGeom prst="bevel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vert="horz"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我发现</a:t>
            </a:r>
            <a:endParaRPr lang="zh-CN" altLang="en-US" sz="21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0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385861" y="1355341"/>
            <a:ext cx="6372279" cy="3237421"/>
            <a:chOff x="323530" y="415429"/>
            <a:chExt cx="8496372" cy="4316561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4572000" y="415429"/>
              <a:ext cx="0" cy="4316561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23530" y="2551499"/>
              <a:ext cx="8496372" cy="0"/>
            </a:xfrm>
            <a:prstGeom prst="line">
              <a:avLst/>
            </a:prstGeom>
            <a:ln w="15875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003153" y="1204091"/>
            <a:ext cx="1639839" cy="1434467"/>
            <a:chOff x="1304385" y="1988019"/>
            <a:chExt cx="2186452" cy="1912622"/>
          </a:xfrm>
        </p:grpSpPr>
        <p:sp>
          <p:nvSpPr>
            <p:cNvPr id="2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卫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" name="TextBox 17"/>
            <p:cNvSpPr txBox="1"/>
            <p:nvPr/>
          </p:nvSpPr>
          <p:spPr>
            <a:xfrm>
              <a:off x="1950309" y="1988019"/>
              <a:ext cx="894604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wèi</a:t>
              </a:r>
              <a:endParaRPr lang="en-US" altLang="zh-CN" sz="2400" b="1" dirty="0" err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6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卫生间 卫生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835772" y="1204091"/>
            <a:ext cx="1639839" cy="1434467"/>
            <a:chOff x="1304385" y="1988019"/>
            <a:chExt cx="2186452" cy="1912622"/>
          </a:xfrm>
        </p:grpSpPr>
        <p:sp>
          <p:nvSpPr>
            <p:cNvPr id="79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刷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0" name="TextBox 17"/>
            <p:cNvSpPr txBox="1"/>
            <p:nvPr/>
          </p:nvSpPr>
          <p:spPr>
            <a:xfrm>
              <a:off x="1820104" y="1988019"/>
              <a:ext cx="1155017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shuā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81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牙刷 刷牙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668390" y="1204091"/>
            <a:ext cx="1639839" cy="1434467"/>
            <a:chOff x="1304385" y="1988019"/>
            <a:chExt cx="2186452" cy="1912622"/>
          </a:xfrm>
        </p:grpSpPr>
        <p:sp>
          <p:nvSpPr>
            <p:cNvPr id="83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梳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4" name="TextBox 17"/>
            <p:cNvSpPr txBox="1"/>
            <p:nvPr/>
          </p:nvSpPr>
          <p:spPr>
            <a:xfrm>
              <a:off x="1938725" y="1988019"/>
              <a:ext cx="917773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shū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85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梳头 梳子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01008" y="1204091"/>
            <a:ext cx="1639839" cy="1434467"/>
            <a:chOff x="1304385" y="1988019"/>
            <a:chExt cx="2186452" cy="1912622"/>
          </a:xfrm>
        </p:grpSpPr>
        <p:sp>
          <p:nvSpPr>
            <p:cNvPr id="87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巾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8" name="TextBox 17"/>
            <p:cNvSpPr txBox="1"/>
            <p:nvPr/>
          </p:nvSpPr>
          <p:spPr>
            <a:xfrm>
              <a:off x="2049866" y="1988019"/>
              <a:ext cx="695491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jīn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89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毛巾 围巾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03153" y="3066885"/>
            <a:ext cx="1639839" cy="1434467"/>
            <a:chOff x="1304385" y="1988019"/>
            <a:chExt cx="2186452" cy="1912622"/>
          </a:xfrm>
        </p:grpSpPr>
        <p:sp>
          <p:nvSpPr>
            <p:cNvPr id="91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擦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2" name="TextBox 17"/>
            <p:cNvSpPr txBox="1"/>
            <p:nvPr/>
          </p:nvSpPr>
          <p:spPr>
            <a:xfrm>
              <a:off x="2080857" y="1988019"/>
              <a:ext cx="633508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cā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93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擦手 擦汗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835772" y="3066885"/>
            <a:ext cx="1639839" cy="1434467"/>
            <a:chOff x="1304385" y="1988019"/>
            <a:chExt cx="2186452" cy="1912622"/>
          </a:xfrm>
        </p:grpSpPr>
        <p:sp>
          <p:nvSpPr>
            <p:cNvPr id="95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皂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6" name="TextBox 17"/>
            <p:cNvSpPr txBox="1"/>
            <p:nvPr/>
          </p:nvSpPr>
          <p:spPr>
            <a:xfrm>
              <a:off x="1946206" y="1988019"/>
              <a:ext cx="902811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zào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97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香皂 皂粉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68390" y="3066885"/>
            <a:ext cx="1639839" cy="1434467"/>
            <a:chOff x="1304385" y="1988019"/>
            <a:chExt cx="2186452" cy="1912622"/>
          </a:xfrm>
        </p:grpSpPr>
        <p:sp>
          <p:nvSpPr>
            <p:cNvPr id="99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澡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00" name="TextBox 17"/>
            <p:cNvSpPr txBox="1"/>
            <p:nvPr/>
          </p:nvSpPr>
          <p:spPr>
            <a:xfrm>
              <a:off x="1946206" y="1988019"/>
              <a:ext cx="902811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zǎo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101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洗澡 澡巾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01008" y="3066885"/>
            <a:ext cx="1639839" cy="1434467"/>
            <a:chOff x="1304385" y="1988019"/>
            <a:chExt cx="2186452" cy="1912622"/>
          </a:xfrm>
        </p:grpSpPr>
        <p:sp>
          <p:nvSpPr>
            <p:cNvPr id="103" name="TextBox 6"/>
            <p:cNvSpPr txBox="1">
              <a:spLocks noChangeArrowheads="1"/>
            </p:cNvSpPr>
            <p:nvPr/>
          </p:nvSpPr>
          <p:spPr bwMode="auto">
            <a:xfrm>
              <a:off x="1746821" y="2421594"/>
              <a:ext cx="1301581" cy="111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50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+mn-ea"/>
                </a:rPr>
                <a:t>盆</a:t>
              </a:r>
              <a:endParaRPr lang="zh-CN" altLang="en-US" sz="5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04" name="TextBox 17"/>
            <p:cNvSpPr txBox="1"/>
            <p:nvPr/>
          </p:nvSpPr>
          <p:spPr>
            <a:xfrm>
              <a:off x="1916282" y="1988019"/>
              <a:ext cx="962659" cy="58477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lvl="0" algn="ctr">
                <a:defRPr/>
              </a:pPr>
              <a:r>
                <a:rPr lang="en-US" altLang="zh-CN" sz="2400" b="1" dirty="0" err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汉语拼音" panose="020B0604020202020204" pitchFamily="34" charset="0"/>
                  <a:sym typeface="+mn-ea"/>
                </a:rPr>
                <a:t>pén</a:t>
              </a:r>
              <a:endParaRPr lang="en-US" altLang="zh-CN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汉语拼音" panose="020B0604020202020204" pitchFamily="34" charset="0"/>
                <a:sym typeface="+mn-ea"/>
              </a:endParaRPr>
            </a:p>
          </p:txBody>
        </p:sp>
        <p:sp>
          <p:nvSpPr>
            <p:cNvPr id="105" name="矩形 9"/>
            <p:cNvSpPr>
              <a:spLocks noChangeArrowheads="1"/>
            </p:cNvSpPr>
            <p:nvPr/>
          </p:nvSpPr>
          <p:spPr bwMode="auto">
            <a:xfrm>
              <a:off x="1304385" y="3377421"/>
              <a:ext cx="21864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脸盆 花盆</a:t>
              </a:r>
              <a:endPara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45389" y="886182"/>
            <a:ext cx="2416493" cy="1094423"/>
            <a:chOff x="9998" y="3231"/>
            <a:chExt cx="6012" cy="2298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998" y="3231"/>
              <a:ext cx="6012" cy="22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127" y="4135"/>
              <a:ext cx="4698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  <a:sym typeface="+mn-ea"/>
                </a:rPr>
                <a:t>梳子</a:t>
              </a:r>
              <a:r>
                <a:rPr 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  <a:sym typeface="+mn-ea"/>
                </a:rPr>
                <a:t>    </a:t>
              </a: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黑体" panose="02010609060101010101" charset="-122"/>
                  <a:sym typeface="+mn-ea"/>
                </a:rPr>
                <a:t>梳头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45389" y="1930717"/>
            <a:ext cx="49377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联系生活实际，选用几个词语说几句话。</a:t>
            </a:r>
            <a:endParaRPr lang="zh-CN" altLang="en-US" sz="21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45390" y="2422944"/>
            <a:ext cx="7512287" cy="909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妈妈用梳子给我梳头，一共梳了</a:t>
            </a:r>
            <a:r>
              <a:rPr lang="en-US" altLang="zh-CN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11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条小辫子，还扎上了彩色的皮筋，漂亮极了！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45389" y="3398306"/>
            <a:ext cx="49377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你还知道哪些和“卫生间”有关的词语？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97241" y="3926370"/>
            <a:ext cx="3216116" cy="521449"/>
          </a:xfrm>
          <a:prstGeom prst="doubleWave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马桶</a:t>
            </a:r>
            <a:r>
              <a:rPr 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洁厕灵</a:t>
            </a:r>
            <a:r>
              <a:rPr 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抽纸</a:t>
            </a:r>
            <a:r>
              <a:rPr 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搋子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>
            <a:normAutofit/>
          </a:bodyPr>
          <a:lstStyle/>
          <a:p>
            <a:r>
              <a:rPr lang="en-US" altLang="zh-CN" dirty="0"/>
              <a:t>02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04925" y="709470"/>
            <a:ext cx="4657725" cy="1094423"/>
            <a:chOff x="8066" y="1601"/>
            <a:chExt cx="6112" cy="2298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166" y="1601"/>
              <a:ext cx="6012" cy="22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8066" y="2545"/>
              <a:ext cx="4698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你还知道哪些反犬旁的字？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" name="缺角矩形 3"/>
          <p:cNvSpPr/>
          <p:nvPr/>
        </p:nvSpPr>
        <p:spPr>
          <a:xfrm>
            <a:off x="1094480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狗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缺角矩形 9"/>
          <p:cNvSpPr/>
          <p:nvPr/>
        </p:nvSpPr>
        <p:spPr>
          <a:xfrm>
            <a:off x="2151512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狼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缺角矩形 10"/>
          <p:cNvSpPr/>
          <p:nvPr/>
        </p:nvSpPr>
        <p:spPr>
          <a:xfrm>
            <a:off x="3208544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猪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缺角矩形 11"/>
          <p:cNvSpPr/>
          <p:nvPr/>
        </p:nvSpPr>
        <p:spPr>
          <a:xfrm>
            <a:off x="4265575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狸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缺角矩形 12"/>
          <p:cNvSpPr/>
          <p:nvPr/>
        </p:nvSpPr>
        <p:spPr>
          <a:xfrm>
            <a:off x="5322608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猬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缺角矩形 13"/>
          <p:cNvSpPr/>
          <p:nvPr/>
        </p:nvSpPr>
        <p:spPr>
          <a:xfrm>
            <a:off x="6379640" y="1896324"/>
            <a:ext cx="680085" cy="684952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狡</a:t>
            </a:r>
            <a:endParaRPr lang="zh-CN" altLang="en-US" sz="30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我的发现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1094480" y="3579343"/>
            <a:ext cx="6409849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这些字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都是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鸟字旁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，而这几个字分别代表一种鸟类，这也告诉我们，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鸟字旁的字大多与鸟有关。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61" name="TextBox 3"/>
          <p:cNvSpPr txBox="1"/>
          <p:nvPr/>
        </p:nvSpPr>
        <p:spPr>
          <a:xfrm>
            <a:off x="1097099" y="2965934"/>
            <a:ext cx="518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鸡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2" name="TextBox 4"/>
          <p:cNvSpPr txBox="1"/>
          <p:nvPr/>
        </p:nvSpPr>
        <p:spPr>
          <a:xfrm>
            <a:off x="2193302" y="2963553"/>
            <a:ext cx="518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鸭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3" name="TextBox 5"/>
          <p:cNvSpPr txBox="1"/>
          <p:nvPr/>
        </p:nvSpPr>
        <p:spPr>
          <a:xfrm>
            <a:off x="3289506" y="2963553"/>
            <a:ext cx="518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鸦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2979" y="1958816"/>
            <a:ext cx="6409849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这些字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都是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虫字旁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，而这三个词语分别代表一种昆虫，这告诉我们，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虫字旁的字大多与昆虫有关。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2979" y="1431132"/>
            <a:ext cx="899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蝴蝶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6726" y="1431132"/>
            <a:ext cx="899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蜻蜓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3850720" y="1428751"/>
            <a:ext cx="899160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蚂蚁</a:t>
            </a:r>
            <a:endParaRPr lang="zh-CN" altLang="en-US" sz="30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999173" y="1128951"/>
            <a:ext cx="839413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hú dié</a:t>
            </a:r>
            <a:endParaRPr lang="en-US" altLang="zh-CN" sz="1800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我的发现</a:t>
            </a:r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999173" y="2769155"/>
            <a:ext cx="5475752" cy="1094423"/>
            <a:chOff x="8134" y="1601"/>
            <a:chExt cx="6044" cy="2298"/>
          </a:xfrm>
        </p:grpSpPr>
        <p:pic>
          <p:nvPicPr>
            <p:cNvPr id="61" name="图片 60" descr="图片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166" y="1601"/>
              <a:ext cx="6012" cy="2298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8134" y="2545"/>
              <a:ext cx="4698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white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你还知道哪些有虫字旁的昆虫？</a:t>
              </a:r>
              <a:endParaRPr lang="zh-CN" altLang="en-US" sz="2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63" name="横卷形 1"/>
          <p:cNvSpPr/>
          <p:nvPr/>
        </p:nvSpPr>
        <p:spPr>
          <a:xfrm>
            <a:off x="936289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蜘蛛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4" name="横卷形 22"/>
          <p:cNvSpPr/>
          <p:nvPr/>
        </p:nvSpPr>
        <p:spPr>
          <a:xfrm>
            <a:off x="2287578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蚯蚓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5" name="横卷形 23"/>
          <p:cNvSpPr/>
          <p:nvPr/>
        </p:nvSpPr>
        <p:spPr>
          <a:xfrm>
            <a:off x="3638868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蟾蜍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横卷形 27"/>
          <p:cNvSpPr/>
          <p:nvPr/>
        </p:nvSpPr>
        <p:spPr>
          <a:xfrm>
            <a:off x="4990158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蝌蚪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7" name="横卷形 28"/>
          <p:cNvSpPr/>
          <p:nvPr/>
        </p:nvSpPr>
        <p:spPr>
          <a:xfrm>
            <a:off x="6341447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蜈蚣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8" name="横卷形 29"/>
          <p:cNvSpPr/>
          <p:nvPr/>
        </p:nvSpPr>
        <p:spPr>
          <a:xfrm>
            <a:off x="7692737" y="3891512"/>
            <a:ext cx="870734" cy="582796"/>
          </a:xfrm>
          <a:prstGeom prst="horizontalScroll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螳螂</a:t>
            </a:r>
            <a:endParaRPr lang="zh-CN" altLang="en-US" sz="24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0114" y="3143486"/>
            <a:ext cx="4741545" cy="1350169"/>
          </a:xfrm>
          <a:prstGeom prst="plaque">
            <a:avLst/>
          </a:prstGeom>
          <a:solidFill>
            <a:schemeClr val="bg1"/>
          </a:solidFill>
          <a:ln w="9525">
            <a:solidFill>
              <a:srgbClr val="0383CD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“脸、背、腰、腿”共同的偏旁是“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月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”，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</a:rPr>
              <a:t>与人的身体部位有关。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0114" y="1298258"/>
            <a:ext cx="1556861" cy="553596"/>
          </a:xfrm>
          <a:prstGeom prst="flowChartTerminator">
            <a:avLst/>
          </a:prstGeom>
          <a:solidFill>
            <a:schemeClr val="bg1"/>
          </a:solidFill>
          <a:ln>
            <a:solidFill>
              <a:srgbClr val="0383CD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拓展练习</a:t>
            </a:r>
            <a:endParaRPr lang="zh-CN" altLang="en-US" sz="2100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0114" y="1793317"/>
            <a:ext cx="4741545" cy="1350169"/>
          </a:xfrm>
          <a:prstGeom prst="plaque">
            <a:avLst/>
          </a:prstGeom>
          <a:solidFill>
            <a:schemeClr val="bg1"/>
          </a:solidFill>
          <a:ln w="38100">
            <a:solidFill>
              <a:srgbClr val="0383CD"/>
            </a:solidFill>
            <a:prstDash val="sysDash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“睡、眼、睛、眉”共同的偏旁是“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目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”，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黑体" panose="02010609060101010101" charset="-122"/>
                <a:sym typeface="+mn-ea"/>
              </a:rPr>
              <a:t>与眼睛有关。</a:t>
            </a:r>
            <a:endParaRPr lang="zh-CN" altLang="en-US" sz="2100" dirty="0"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黑体" panose="02010609060101010101" charset="-122"/>
            </a:endParaRPr>
          </a:p>
        </p:txBody>
      </p:sp>
      <p:sp>
        <p:nvSpPr>
          <p:cNvPr id="59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81013" y="317898"/>
            <a:ext cx="1562100" cy="283369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我的发现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KSO_WPP_MARK_KEY" val="e80b0a4b-6786-497b-9544-2c162bed83f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2151</Words>
  <Application>WPS 演示</Application>
  <PresentationFormat>全屏显示(16:9)</PresentationFormat>
  <Paragraphs>335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思源黑体 CN Bold</vt:lpstr>
      <vt:lpstr>黑体</vt:lpstr>
      <vt:lpstr>汉真广标</vt:lpstr>
      <vt:lpstr>时尚中黑简体</vt:lpstr>
      <vt:lpstr>站酷庆科黄油体</vt:lpstr>
      <vt:lpstr>微软雅黑</vt:lpstr>
      <vt:lpstr>Calibri</vt:lpstr>
      <vt:lpstr>汉语拼音</vt:lpstr>
      <vt:lpstr>等线</vt:lpstr>
      <vt:lpstr>Arial Unicode MS</vt:lpstr>
      <vt:lpstr>Arial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42</cp:revision>
  <dcterms:created xsi:type="dcterms:W3CDTF">2020-06-05T01:58:00Z</dcterms:created>
  <dcterms:modified xsi:type="dcterms:W3CDTF">2023-01-16T01:19:53Z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48F8F1B14475407093F29264C66BEAC2</vt:lpwstr>
  </property>
</Properties>
</file>