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261" r:id="rId3"/>
    <p:sldId id="601" r:id="rId4"/>
    <p:sldId id="811" r:id="rId6"/>
    <p:sldId id="705" r:id="rId7"/>
    <p:sldId id="765" r:id="rId8"/>
    <p:sldId id="766" r:id="rId9"/>
    <p:sldId id="767" r:id="rId10"/>
    <p:sldId id="410" r:id="rId11"/>
    <p:sldId id="813" r:id="rId12"/>
    <p:sldId id="413" r:id="rId13"/>
    <p:sldId id="310" r:id="rId14"/>
    <p:sldId id="671" r:id="rId15"/>
    <p:sldId id="633" r:id="rId16"/>
    <p:sldId id="795" r:id="rId17"/>
    <p:sldId id="814" r:id="rId18"/>
    <p:sldId id="745" r:id="rId19"/>
    <p:sldId id="600" r:id="rId20"/>
  </p:sldIdLst>
  <p:sldSz cx="9144000" cy="5143500" type="screen16x9"/>
  <p:notesSz cx="6858000" cy="9144000"/>
  <p:embeddedFontLst>
    <p:embeddedFont>
      <p:font typeface="思源黑体 CN Bold" panose="02010600030101010101" pitchFamily="34" charset="-122"/>
      <p:regular r:id="rId25"/>
    </p:embeddedFont>
    <p:embeddedFont>
      <p:font typeface="时尚中黑简体" panose="01010104010101010101" pitchFamily="2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站酷庆科黄油体" panose="02000803000000020004" pitchFamily="2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黑体" panose="02010609060101010101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等线" panose="02010600030101010101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font" Target="fonts/font11.fntdata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9959AC83-01BB-42E9-8A22-8AD4B78EB42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F57303ED-DB1D-4F19-917C-BD32E05ECEF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668" y="1482328"/>
            <a:ext cx="4556284" cy="1825466"/>
            <a:chOff x="655032" y="1976437"/>
            <a:chExt cx="6075045" cy="2433955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607504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600" b="1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语文园</a:t>
              </a:r>
              <a:r>
                <a:rPr lang="zh-CN" altLang="en-US" sz="6600" b="1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地二</a:t>
              </a:r>
              <a:endParaRPr lang="zh-CN" altLang="en-US" sz="6600" b="1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823" y="3750627"/>
              <a:ext cx="572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部编版语文课</a:t>
              </a: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件 一年级下</a:t>
              </a: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册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>
              <a:off x="829022" y="4334192"/>
              <a:ext cx="5581650" cy="762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660878" y="2019658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65558" y="1426246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03540" y="1429818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935059" y="1996619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474341" y="1459026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312322" y="1462598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971929" y="2029399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3668" y="2090419"/>
            <a:ext cx="423754" cy="444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793195" y="2129227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明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505188" y="1497088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TextBox 9"/>
          <p:cNvSpPr txBox="1"/>
          <p:nvPr/>
        </p:nvSpPr>
        <p:spPr>
          <a:xfrm>
            <a:off x="2337435" y="1493515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早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Box 11"/>
          <p:cNvSpPr txBox="1"/>
          <p:nvPr/>
        </p:nvSpPr>
        <p:spPr>
          <a:xfrm>
            <a:off x="1898094" y="2681605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日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2997041" y="2087560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阳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TextBox 15"/>
          <p:cNvSpPr txBox="1"/>
          <p:nvPr/>
        </p:nvSpPr>
        <p:spPr>
          <a:xfrm>
            <a:off x="5685710" y="2053273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过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" name="TextBox 17"/>
          <p:cNvSpPr txBox="1"/>
          <p:nvPr/>
        </p:nvSpPr>
        <p:spPr>
          <a:xfrm>
            <a:off x="6365558" y="1479466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时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" name="TextBox 19"/>
          <p:cNvSpPr txBox="1"/>
          <p:nvPr/>
        </p:nvSpPr>
        <p:spPr>
          <a:xfrm>
            <a:off x="7197805" y="1459228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对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6833473" y="2718745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寸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7953851" y="2053273"/>
            <a:ext cx="369570" cy="37433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Times New Roman" panose="02020603050405020304" pitchFamily="18" charset="0"/>
              </a:rPr>
              <a:t>村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6" name="直接连接符 65"/>
          <p:cNvCxnSpPr>
            <a:endCxn id="75" idx="2"/>
          </p:cNvCxnSpPr>
          <p:nvPr/>
        </p:nvCxnSpPr>
        <p:spPr>
          <a:xfrm>
            <a:off x="1166723" y="2426410"/>
            <a:ext cx="711993" cy="42526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059239" y="2355654"/>
            <a:ext cx="770834" cy="36309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24" idx="4"/>
            <a:endCxn id="75" idx="1"/>
          </p:cNvCxnSpPr>
          <p:nvPr/>
        </p:nvCxnSpPr>
        <p:spPr>
          <a:xfrm>
            <a:off x="1686217" y="1903072"/>
            <a:ext cx="254318" cy="79152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endCxn id="76" idx="0"/>
          </p:cNvCxnSpPr>
          <p:nvPr/>
        </p:nvCxnSpPr>
        <p:spPr>
          <a:xfrm>
            <a:off x="6653563" y="1889024"/>
            <a:ext cx="353021" cy="76074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28" idx="4"/>
            <a:endCxn id="75" idx="7"/>
          </p:cNvCxnSpPr>
          <p:nvPr/>
        </p:nvCxnSpPr>
        <p:spPr>
          <a:xfrm flipH="1">
            <a:off x="2240831" y="1906645"/>
            <a:ext cx="283369" cy="78771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5" idx="4"/>
            <a:endCxn id="76" idx="7"/>
          </p:cNvCxnSpPr>
          <p:nvPr/>
        </p:nvCxnSpPr>
        <p:spPr>
          <a:xfrm flipH="1">
            <a:off x="7156813" y="1873865"/>
            <a:ext cx="259080" cy="840581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endCxn id="75" idx="6"/>
          </p:cNvCxnSpPr>
          <p:nvPr/>
        </p:nvCxnSpPr>
        <p:spPr>
          <a:xfrm flipH="1">
            <a:off x="2302470" y="2401142"/>
            <a:ext cx="727705" cy="450531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endCxn id="76" idx="6"/>
          </p:cNvCxnSpPr>
          <p:nvPr/>
        </p:nvCxnSpPr>
        <p:spPr>
          <a:xfrm flipH="1">
            <a:off x="7218460" y="2318749"/>
            <a:ext cx="716600" cy="55304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4" name="圆角矩形标注 73"/>
          <p:cNvSpPr/>
          <p:nvPr/>
        </p:nvSpPr>
        <p:spPr>
          <a:xfrm>
            <a:off x="3590577" y="2662148"/>
            <a:ext cx="1963382" cy="459623"/>
          </a:xfrm>
          <a:prstGeom prst="wedgeRoundRectCallout">
            <a:avLst>
              <a:gd name="adj1" fmla="val 37289"/>
              <a:gd name="adj2" fmla="val 89082"/>
              <a:gd name="adj3" fmla="val 16667"/>
            </a:avLst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你发现了什么？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878717" y="2629650"/>
            <a:ext cx="423754" cy="444047"/>
          </a:xfrm>
          <a:prstGeom prst="ellipse">
            <a:avLst/>
          </a:prstGeom>
          <a:noFill/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794706" y="2649766"/>
            <a:ext cx="423754" cy="444047"/>
          </a:xfrm>
          <a:prstGeom prst="ellipse">
            <a:avLst/>
          </a:prstGeom>
          <a:noFill/>
          <a:ln w="31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02 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  <p:sp>
        <p:nvSpPr>
          <p:cNvPr id="77" name="矩形: 圆角 76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78" name="圆角矩形标注 1"/>
          <p:cNvSpPr/>
          <p:nvPr/>
        </p:nvSpPr>
        <p:spPr>
          <a:xfrm>
            <a:off x="845997" y="3444432"/>
            <a:ext cx="2553129" cy="955313"/>
          </a:xfrm>
          <a:prstGeom prst="wedgeRoundRectCallout">
            <a:avLst>
              <a:gd name="adj1" fmla="val -14544"/>
              <a:gd name="adj2" fmla="val 5130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我发现这些字都是日字旁和太阳有关，而且这样的字还有很多。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79" name="圆角矩形标注 2"/>
          <p:cNvSpPr/>
          <p:nvPr/>
        </p:nvSpPr>
        <p:spPr>
          <a:xfrm flipH="1">
            <a:off x="5480208" y="3369877"/>
            <a:ext cx="3076099" cy="1104423"/>
          </a:xfrm>
          <a:prstGeom prst="wedgeRoundRectCallout">
            <a:avLst>
              <a:gd name="adj1" fmla="val -16732"/>
              <a:gd name="adj2" fmla="val 49861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我发现右边的一组字都是含有“寸”的字，可见，“寸”和不同的部首或合体字可以组成不同的生字，意思也不一样。</a:t>
            </a:r>
            <a:endParaRPr lang="zh-CN" altLang="en-US" sz="15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1440452" y="1377986"/>
            <a:ext cx="7134701" cy="149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ts val="900"/>
              </a:spcBef>
              <a:defRPr/>
            </a:pP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jiǎn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fǎ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jì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suàn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suàn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shì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pái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liè</a:t>
            </a:r>
            <a:endParaRPr lang="en-US" altLang="zh-CN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ct val="200000"/>
              </a:lnSpc>
              <a:spcBef>
                <a:spcPts val="900"/>
              </a:spcBef>
              <a:defRPr/>
            </a:pP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pǐn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dé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jiā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tínɡ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zī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shì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zūn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zhònɡ</a:t>
            </a:r>
            <a:endParaRPr lang="en-US" altLang="zh-CN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ct val="200000"/>
              </a:lnSpc>
              <a:spcBef>
                <a:spcPts val="900"/>
              </a:spcBef>
              <a:defRPr/>
            </a:pP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jīnɡ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lì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 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yù</a:t>
            </a:r>
            <a:r>
              <a:rPr lang="en-US" altLang="zh-CN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fánɡ</a:t>
            </a:r>
            <a:endParaRPr lang="zh-CN" altLang="en-US" b="1" dirty="0">
              <a:solidFill>
                <a:srgbClr val="70AD47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438242" y="1715621"/>
            <a:ext cx="6673691" cy="159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kumimoji="1"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减法        </a:t>
            </a:r>
            <a:r>
              <a:rPr kumimoji="1"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计</a:t>
            </a:r>
            <a:r>
              <a:rPr kumimoji="1"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算         算式         排列</a:t>
            </a:r>
            <a:endParaRPr kumimoji="1" lang="en-US" altLang="zh-CN" sz="20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kumimoji="1"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品德        </a:t>
            </a:r>
            <a:r>
              <a:rPr kumimoji="1"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家</a:t>
            </a:r>
            <a:r>
              <a:rPr kumimoji="1"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庭         姿势         尊重</a:t>
            </a:r>
            <a:endParaRPr kumimoji="1" lang="en-US" altLang="zh-CN" sz="20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kumimoji="1"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经历        </a:t>
            </a:r>
            <a:r>
              <a:rPr kumimoji="1" lang="zh-CN" altLang="en-US" sz="2000" b="1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预</a:t>
            </a:r>
            <a:r>
              <a:rPr kumimoji="1" lang="zh-CN" altLang="en-US" sz="20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楷体" panose="02010609060101010101" pitchFamily="49" charset="-122"/>
              </a:rPr>
              <a:t>防</a:t>
            </a:r>
            <a:endParaRPr kumimoji="1" lang="zh-CN" altLang="en-US" sz="20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楷体" panose="02010609060101010101" pitchFamily="49" charset="-122"/>
            </a:endParaRPr>
          </a:p>
        </p:txBody>
      </p:sp>
      <p:sp>
        <p:nvSpPr>
          <p:cNvPr id="45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02 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0550" y="1279208"/>
            <a:ext cx="4162901" cy="612934"/>
          </a:xfrm>
          <a:prstGeom prst="roundRect">
            <a:avLst/>
          </a:prstGeom>
          <a:noFill/>
          <a:ln w="28575">
            <a:solidFill>
              <a:srgbClr val="0383CD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看课外书也认识了许多字。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72179" y="2038388"/>
            <a:ext cx="4181382" cy="16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ts val="9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tàn </a:t>
            </a: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xiǎn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</a:t>
            </a: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mù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dì</a:t>
            </a:r>
            <a:endParaRPr lang="en-US" altLang="zh-CN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ct val="200000"/>
              </a:lnSpc>
              <a:spcBef>
                <a:spcPts val="900"/>
              </a:spcBef>
              <a:defRPr/>
            </a:pP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hǎi </a:t>
            </a: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dào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       </a:t>
            </a: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yǔ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zhòu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565647" y="2415577"/>
            <a:ext cx="4873840" cy="160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ts val="600"/>
              </a:spcBef>
              <a:defRPr/>
            </a:pPr>
            <a:r>
              <a:rPr kumimoji="1" lang="en-US" altLang="zh-CN" sz="24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kumimoji="1" lang="zh-CN" altLang="en-US" sz="24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探  险         </a:t>
            </a:r>
            <a:r>
              <a:rPr kumimoji="1" lang="zh-CN" altLang="en-US" sz="2400" dirty="0" smtClean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墓  </a:t>
            </a:r>
            <a:r>
              <a:rPr kumimoji="1" lang="zh-CN" altLang="en-US" sz="24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地</a:t>
            </a:r>
            <a:endParaRPr kumimoji="1" lang="en-US" altLang="zh-CN" sz="24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200000"/>
              </a:lnSpc>
              <a:spcBef>
                <a:spcPts val="600"/>
              </a:spcBef>
              <a:defRPr/>
            </a:pPr>
            <a:r>
              <a:rPr kumimoji="1" lang="zh-CN" altLang="en-US" sz="24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海  盗         </a:t>
            </a:r>
            <a:r>
              <a:rPr kumimoji="1" lang="zh-CN" altLang="en-US" sz="2400" dirty="0" smtClean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宇  宙</a:t>
            </a:r>
            <a:endParaRPr kumimoji="1" lang="zh-CN" altLang="en-US" sz="24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5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02   </a:t>
            </a:r>
            <a:r>
              <a:rPr lang="zh-CN" altLang="en-US" dirty="0" smtClean="0"/>
              <a:t>字词句运用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70064" y="1706985"/>
            <a:ext cx="2296208" cy="2412043"/>
          </a:xfrm>
          <a:prstGeom prst="bevel">
            <a:avLst>
              <a:gd name="adj" fmla="val 7958"/>
            </a:avLst>
          </a:prstGeom>
          <a:noFill/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春晓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唐</a:t>
            </a:r>
            <a:r>
              <a:rPr lang="en-US" altLang="zh-CN" sz="1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.</a:t>
            </a:r>
            <a:r>
              <a:rPr lang="zh-CN" altLang="en-US" sz="1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孟浩然</a:t>
            </a:r>
            <a:endParaRPr lang="zh-CN" altLang="en-US" sz="1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春眠不觉晓，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处处闻啼鸟。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夜来风雨声，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花落知多少。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45" name="矩形: 圆角 44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989940" y="1908979"/>
            <a:ext cx="4144618" cy="1992035"/>
          </a:xfrm>
          <a:prstGeom prst="round2DiagRect">
            <a:avLst/>
          </a:prstGeom>
          <a:noFill/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</a:t>
            </a:r>
            <a:r>
              <a:rPr lang="zh-CN" altLang="en-US" sz="15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孟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浩然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（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689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－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740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）名浩，字浩然，号鹿门处士，以字行，唐代襄州襄阳（今湖北襄阳）人，又称“孟襄阳”，盛唐著名诗人。孟浩然的诗与王维齐名，并称“王孟”。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</a:t>
            </a:r>
            <a:r>
              <a:rPr lang="zh-CN" altLang="en-US" sz="15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代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表作：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《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过故人庄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》《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宿建德江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》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等。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5951" y="1412017"/>
            <a:ext cx="4694873" cy="2778983"/>
          </a:xfrm>
          <a:prstGeom prst="horizontalScroll">
            <a:avLst>
              <a:gd name="adj" fmla="val 5159"/>
            </a:avLst>
          </a:prstGeom>
          <a:noFill/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不觉：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不知不觉。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晓：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早晨，天明，天刚亮的时候。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闻：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听见。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啼鸟：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鸟啼，鸟的啼叫声。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知：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不知，表示推想。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03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308987" y="1505709"/>
            <a:ext cx="3024975" cy="2636580"/>
          </a:xfrm>
          <a:prstGeom prst="roundRect">
            <a:avLst>
              <a:gd name="adj" fmla="val 5351"/>
            </a:avLst>
          </a:prstGeom>
          <a:solidFill>
            <a:schemeClr val="bg1"/>
          </a:solidFill>
          <a:ln w="44450"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00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【译文】</a:t>
            </a:r>
            <a:endParaRPr lang="en-US" altLang="zh-CN" sz="1800" dirty="0">
              <a:solidFill>
                <a:srgbClr val="0000FF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春天酣睡，醒来时不觉已经天亮了，处处都可以听到悦耳动听的鸟的鸣叫声。夜里沙沙的风声雨声，不知花儿吹落了多少。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5466" y="1600007"/>
            <a:ext cx="754576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因为有了阳光，田野里的禾苗就更绿了，山上的小树就更高了。阳光是恩泽万物。所以说阳光比金子还宝贵。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466" y="1236469"/>
            <a:ext cx="498598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结合生活实际说一说阳光为什么比金子还宝贵。</a:t>
            </a:r>
            <a:endParaRPr lang="zh-CN" altLang="en-US" sz="18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5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5466" y="2759077"/>
            <a:ext cx="5955983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文中运用了比喻的修辞手法，把阳光比作金子。</a:t>
            </a:r>
            <a:endParaRPr lang="zh-CN" altLang="en-US" sz="18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5467" y="3637362"/>
            <a:ext cx="2357541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你为阳光还像什么？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538848" y="3936557"/>
            <a:ext cx="2894424" cy="421973"/>
          </a:xfrm>
          <a:prstGeom prst="flowChartTerminator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春天的阳光像火炉温暖着我。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538848" y="3346863"/>
            <a:ext cx="2894424" cy="421973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阳光还像母亲的手抚摸着我。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7" grpId="0"/>
      <p:bldP spid="49" grpId="0" bldLvl="0" animBg="1"/>
      <p:bldP spid="5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3232" y="1942644"/>
            <a:ext cx="7941898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本文描写了阳光给万物带来的变化，朗读基调是一个动态变化的过程。第1自然段是优美抒情的，第2自然段要读得活泼俏皮，最后三个自然段要读得沉稳、抒情。要重读阳光给万物带来的变化的词句，如“更绿了、更高了、长长的”等。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8858" y="1412101"/>
            <a:ext cx="14706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阅读指导</a:t>
            </a:r>
            <a:r>
              <a:rPr sz="2100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：</a:t>
            </a:r>
            <a:endParaRPr lang="zh-CN" altLang="en-US" sz="2100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8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2066878" cy="28336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和</a:t>
            </a:r>
            <a:r>
              <a:rPr lang="zh-CN" altLang="en-US" dirty="0"/>
              <a:t>大人一起读</a:t>
            </a:r>
            <a:endParaRPr lang="zh-CN" altLang="en-US" dirty="0"/>
          </a:p>
        </p:txBody>
      </p:sp>
      <p:sp>
        <p:nvSpPr>
          <p:cNvPr id="49" name="矩形: 圆角 48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53231" y="3153252"/>
            <a:ext cx="7941897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时间过得真快啊，又到下课时间了。我们这节课学会了认识了很多词语，积累了很多的数量词，学会了新古诗。今后的学习我们要注意积累更多的好词佳句、好古诗。</a:t>
            </a:r>
            <a:endParaRPr lang="en-US" altLang="zh-CN" sz="1500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195" y="1475899"/>
            <a:ext cx="4873943" cy="1822609"/>
            <a:chOff x="528960" y="1976437"/>
            <a:chExt cx="5513710" cy="2422933"/>
          </a:xfrm>
        </p:grpSpPr>
        <p:sp>
          <p:nvSpPr>
            <p:cNvPr id="9" name="文本框 8"/>
            <p:cNvSpPr txBox="1"/>
            <p:nvPr/>
          </p:nvSpPr>
          <p:spPr>
            <a:xfrm>
              <a:off x="528960" y="1976437"/>
              <a:ext cx="5513710" cy="1882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>
              <a:off x="828514" y="4323396"/>
              <a:ext cx="4586497" cy="7597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Box 1"/>
          <p:cNvSpPr txBox="1">
            <a:spLocks noChangeArrowheads="1"/>
          </p:cNvSpPr>
          <p:nvPr/>
        </p:nvSpPr>
        <p:spPr bwMode="auto">
          <a:xfrm>
            <a:off x="1012054" y="1293123"/>
            <a:ext cx="3746377" cy="297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liànɡ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pǐ  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一辆车  一匹马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cè      zhī 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qiān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一册书   一支铅笔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kē    </a:t>
            </a:r>
            <a:r>
              <a:rPr lang="zh-CN" altLang="en-US" sz="2100" b="1" dirty="0" smtClean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jià jī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一棵树    一架飞机  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023734" y="2059737"/>
            <a:ext cx="1674812" cy="416764"/>
          </a:xfrm>
          <a:prstGeom prst="wedgeRoundRectCallout">
            <a:avLst>
              <a:gd name="adj1" fmla="val -105665"/>
              <a:gd name="adj2" fmla="val -2295"/>
              <a:gd name="adj3" fmla="val 16667"/>
            </a:avLst>
          </a:prstGeom>
          <a:ln w="15875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你有什么发现？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4" name="剪去对角的矩形 23"/>
          <p:cNvSpPr/>
          <p:nvPr/>
        </p:nvSpPr>
        <p:spPr>
          <a:xfrm>
            <a:off x="4859862" y="3122900"/>
            <a:ext cx="2036445" cy="906792"/>
          </a:xfrm>
          <a:prstGeom prst="snip2DiagRect">
            <a:avLst/>
          </a:prstGeom>
          <a:noFill/>
          <a:ln>
            <a:solidFill>
              <a:srgbClr val="0383CD"/>
            </a:solidFill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51435" tIns="25718" rIns="51435" bIns="25718">
            <a:spAutoFit/>
          </a:bodyPr>
          <a:lstStyle/>
          <a:p>
            <a:pPr>
              <a:defRPr/>
            </a:pPr>
            <a:r>
              <a:rPr lang="zh-CN" altLang="en-US" sz="2300" dirty="0">
                <a:ln w="0"/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它们都是带数量词的词组！</a:t>
            </a:r>
            <a:endParaRPr lang="zh-CN" altLang="en-US" sz="2300" dirty="0">
              <a:ln w="0"/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05675" y="2102520"/>
            <a:ext cx="3810000" cy="200824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一辆自行车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一匹骆驼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一本书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一支毛笔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一棵小草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一架大桥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5675" y="1631747"/>
            <a:ext cx="3604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你能说出更多这样的词组吗？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pic>
        <p:nvPicPr>
          <p:cNvPr id="8" name="图片 7" descr="1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0794" y="1531020"/>
            <a:ext cx="571500" cy="571500"/>
          </a:xfrm>
          <a:prstGeom prst="rect">
            <a:avLst/>
          </a:prstGeom>
        </p:spPr>
      </p:pic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 txBox="1">
            <a:spLocks noChangeArrowheads="1"/>
          </p:cNvSpPr>
          <p:nvPr/>
        </p:nvSpPr>
        <p:spPr bwMode="auto">
          <a:xfrm>
            <a:off x="737632" y="2409983"/>
            <a:ext cx="976313" cy="106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6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辆</a:t>
            </a:r>
            <a:endParaRPr lang="zh-CN" altLang="en-US" sz="66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2270999" y="3706097"/>
            <a:ext cx="1674353" cy="4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一辆 车辆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4792029" y="2409983"/>
            <a:ext cx="975122" cy="106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6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匹</a:t>
            </a:r>
            <a:endParaRPr lang="zh-CN" altLang="en-US" sz="66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6275185" y="3706097"/>
            <a:ext cx="1567104" cy="4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马匹 布匹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349" y="1977565"/>
            <a:ext cx="1066879" cy="513602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liànɡ</a:t>
            </a:r>
            <a:endParaRPr lang="zh-CN" altLang="en-US" sz="30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3690" y="1977565"/>
            <a:ext cx="491801" cy="51360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pǐ</a:t>
            </a:r>
            <a:endParaRPr lang="en-US" altLang="zh-CN" sz="3000" b="1" dirty="0" err="1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4370" y="1943576"/>
            <a:ext cx="2008227" cy="1606868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01328" y="1980898"/>
            <a:ext cx="2312639" cy="1532225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61" name="TextBox 6"/>
          <p:cNvSpPr txBox="1">
            <a:spLocks noChangeArrowheads="1"/>
          </p:cNvSpPr>
          <p:nvPr/>
        </p:nvSpPr>
        <p:spPr bwMode="auto">
          <a:xfrm>
            <a:off x="737632" y="2409983"/>
            <a:ext cx="976313" cy="10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66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册</a:t>
            </a:r>
            <a:endParaRPr lang="zh-CN" altLang="en-US" sz="66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2" name="矩形 9"/>
          <p:cNvSpPr>
            <a:spLocks noChangeArrowheads="1"/>
          </p:cNvSpPr>
          <p:nvPr/>
        </p:nvSpPr>
        <p:spPr bwMode="auto">
          <a:xfrm>
            <a:off x="2270999" y="3706096"/>
            <a:ext cx="1674353" cy="42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画册 相册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3" name="TextBox 6"/>
          <p:cNvSpPr txBox="1">
            <a:spLocks noChangeArrowheads="1"/>
          </p:cNvSpPr>
          <p:nvPr/>
        </p:nvSpPr>
        <p:spPr bwMode="auto">
          <a:xfrm>
            <a:off x="4792029" y="2409983"/>
            <a:ext cx="975122" cy="10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66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支</a:t>
            </a:r>
            <a:endParaRPr lang="zh-CN" altLang="en-US" sz="66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4" name="矩形 9"/>
          <p:cNvSpPr>
            <a:spLocks noChangeArrowheads="1"/>
          </p:cNvSpPr>
          <p:nvPr/>
        </p:nvSpPr>
        <p:spPr bwMode="auto">
          <a:xfrm>
            <a:off x="6127359" y="3706096"/>
            <a:ext cx="1862756" cy="42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一支笔 支出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5" name="TextBox 12"/>
          <p:cNvSpPr txBox="1"/>
          <p:nvPr/>
        </p:nvSpPr>
        <p:spPr>
          <a:xfrm>
            <a:off x="966222" y="1977565"/>
            <a:ext cx="491801" cy="513603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lvl="0"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cè</a:t>
            </a:r>
            <a:endParaRPr lang="en-US" altLang="zh-CN" sz="30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4947528" y="1977565"/>
            <a:ext cx="664124" cy="975268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pPr lvl="0"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zhī</a:t>
            </a:r>
            <a:endParaRPr lang="en-US" altLang="zh-CN" sz="30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64995" y="2047548"/>
            <a:ext cx="2486978" cy="1398924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01328" y="1978182"/>
            <a:ext cx="2312639" cy="1537658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61" name="TextBox 6"/>
          <p:cNvSpPr txBox="1">
            <a:spLocks noChangeArrowheads="1"/>
          </p:cNvSpPr>
          <p:nvPr/>
        </p:nvSpPr>
        <p:spPr bwMode="auto">
          <a:xfrm>
            <a:off x="737632" y="2409983"/>
            <a:ext cx="976313" cy="10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66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铅</a:t>
            </a:r>
            <a:endParaRPr lang="zh-CN" altLang="en-US" sz="66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2" name="矩形 9"/>
          <p:cNvSpPr>
            <a:spLocks noChangeArrowheads="1"/>
          </p:cNvSpPr>
          <p:nvPr/>
        </p:nvSpPr>
        <p:spPr bwMode="auto">
          <a:xfrm>
            <a:off x="2270999" y="3706096"/>
            <a:ext cx="1674353" cy="79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铅笔    铅球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3" name="TextBox 6"/>
          <p:cNvSpPr txBox="1">
            <a:spLocks noChangeArrowheads="1"/>
          </p:cNvSpPr>
          <p:nvPr/>
        </p:nvSpPr>
        <p:spPr bwMode="auto">
          <a:xfrm>
            <a:off x="4792029" y="2409983"/>
            <a:ext cx="975122" cy="10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66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棵</a:t>
            </a:r>
            <a:endParaRPr lang="zh-CN" altLang="en-US" sz="66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4" name="矩形 9"/>
          <p:cNvSpPr>
            <a:spLocks noChangeArrowheads="1"/>
          </p:cNvSpPr>
          <p:nvPr/>
        </p:nvSpPr>
        <p:spPr bwMode="auto">
          <a:xfrm>
            <a:off x="6127359" y="3706096"/>
            <a:ext cx="1862756" cy="42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一棵树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5" name="TextBox 12"/>
          <p:cNvSpPr txBox="1"/>
          <p:nvPr/>
        </p:nvSpPr>
        <p:spPr>
          <a:xfrm>
            <a:off x="742519" y="1977565"/>
            <a:ext cx="879728" cy="83676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lvl="0"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  <a:sym typeface="+mn-ea"/>
              </a:rPr>
              <a:t>qiān</a:t>
            </a:r>
            <a:endParaRPr lang="zh-CN" altLang="en-US" sz="30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  <a:p>
            <a:pPr lvl="0"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 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4947528" y="1977565"/>
            <a:ext cx="664124" cy="513602"/>
          </a:xfrm>
          <a:prstGeom prst="rect">
            <a:avLst/>
          </a:prstGeom>
          <a:noFill/>
        </p:spPr>
        <p:txBody>
          <a:bodyPr wrap="square" lIns="51435" tIns="25718" rIns="51435" bIns="25718">
            <a:spAutoFit/>
          </a:bodyPr>
          <a:lstStyle/>
          <a:p>
            <a:pPr lvl="0" algn="ctr"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  <a:sym typeface="+mn-ea"/>
              </a:rPr>
              <a:t>kē</a:t>
            </a:r>
            <a:endParaRPr lang="zh-CN" altLang="en-US" sz="3000" b="1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95835" y="1943576"/>
            <a:ext cx="2425298" cy="1606868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8763" y="1943576"/>
            <a:ext cx="1297770" cy="1606868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62062" y="3698365"/>
            <a:ext cx="628173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“</a:t>
            </a:r>
            <a:r>
              <a:rPr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沿</a:t>
            </a:r>
            <a:r>
              <a:rPr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”换掉“</a:t>
            </a:r>
            <a:r>
              <a:rPr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氵</a:t>
            </a:r>
            <a:r>
              <a:rPr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”，</a:t>
            </a: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加上“</a:t>
            </a:r>
            <a:r>
              <a:rPr sz="24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钅</a:t>
            </a:r>
            <a:r>
              <a:rPr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变成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铅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”</a:t>
            </a:r>
            <a:endParaRPr lang="en-US" altLang="zh-CN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1121" y="2109442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车+辆</a:t>
            </a:r>
            <a:r>
              <a:rPr 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辆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48026" y="2109442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木+果</a:t>
            </a:r>
            <a:r>
              <a:rPr 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棵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86839" y="2109442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加+木</a:t>
            </a:r>
            <a:r>
              <a:rPr 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架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37547" y="2046996"/>
            <a:ext cx="1369606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4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十+又</a:t>
            </a:r>
            <a:r>
              <a:rPr 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支</a:t>
            </a:r>
            <a:endParaRPr lang="en-US" altLang="zh-CN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3917" y="1311247"/>
            <a:ext cx="1488818" cy="570071"/>
          </a:xfrm>
          <a:prstGeom prst="plaque">
            <a:avLst/>
          </a:prstGeom>
          <a:noFill/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熟字识字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3918" y="2969215"/>
            <a:ext cx="1488816" cy="570071"/>
          </a:xfrm>
          <a:prstGeom prst="plaque">
            <a:avLst/>
          </a:prstGeom>
          <a:noFill/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换一换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" grpId="0"/>
      <p:bldP spid="14" grpId="0"/>
      <p:bldP spid="15" grpId="0"/>
      <p:bldP spid="23" grpId="0"/>
      <p:bldP spid="24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85422" y="1299282"/>
            <a:ext cx="7681681" cy="29777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800" dirty="0" err="1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用线连一连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N    </a:t>
            </a:r>
            <a:r>
              <a:rPr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R     D    T     L     A     B     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G     </a:t>
            </a:r>
            <a:r>
              <a:rPr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H    E    Q</a:t>
            </a:r>
            <a:endParaRPr lang="en-US" sz="1800" dirty="0" smtClean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b     </a:t>
            </a:r>
            <a:r>
              <a:rPr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d     l    e     g     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n     </a:t>
            </a:r>
            <a:r>
              <a:rPr sz="18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q     r     t     a    h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42426" y="2388394"/>
            <a:ext cx="2951321" cy="147589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21057" y="2396966"/>
            <a:ext cx="3762375" cy="151352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942012" y="2388394"/>
            <a:ext cx="618649" cy="146399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644957" y="2385536"/>
            <a:ext cx="1049179" cy="144399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266939" y="2446020"/>
            <a:ext cx="3121343" cy="14668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93747" y="2375059"/>
            <a:ext cx="2607945" cy="151257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320029" y="2388394"/>
            <a:ext cx="3656648" cy="149923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795101" y="2339817"/>
            <a:ext cx="1832134" cy="153590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22070" y="2351723"/>
            <a:ext cx="1395413" cy="150066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144543" y="2388394"/>
            <a:ext cx="3695224" cy="14873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050020" y="2376011"/>
            <a:ext cx="2422684" cy="152304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56" name="矩形: 圆角 5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>
            <a:off x="1278384" y="1631905"/>
            <a:ext cx="6711519" cy="2354491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N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n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R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r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D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d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T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t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</a:t>
            </a:r>
            <a:endParaRPr lang="en-US" altLang="zh-CN" sz="3300" noProof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L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l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A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a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B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G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g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</a:t>
            </a:r>
            <a:endParaRPr lang="en-US" altLang="zh-CN" sz="3300" noProof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H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h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E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e</a:t>
            </a:r>
            <a:r>
              <a:rPr lang="en-US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Q</a:t>
            </a:r>
            <a:r>
              <a:rPr lang="zh-CN" altLang="zh-CN" sz="3300" noProof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—</a:t>
            </a:r>
            <a:r>
              <a:rPr lang="en-US" altLang="zh-CN" sz="3300" noProof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q</a:t>
            </a:r>
            <a:endParaRPr lang="zh-CN" altLang="zh-CN" sz="3300" noProof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5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识字加油站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PP_MARK_KEY" val="5a5d2b2a-a489-4fef-8eee-5f2f320cb4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1685</Words>
  <Application>WPS 演示</Application>
  <PresentationFormat>全屏显示(16:9)</PresentationFormat>
  <Paragraphs>215</Paragraphs>
  <Slides>17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时尚中黑简体</vt:lpstr>
      <vt:lpstr>微软雅黑</vt:lpstr>
      <vt:lpstr>站酷庆科黄油体</vt:lpstr>
      <vt:lpstr>Calibri</vt:lpstr>
      <vt:lpstr>黑体</vt:lpstr>
      <vt:lpstr>FandolFang R</vt:lpstr>
      <vt:lpstr>汉语拼音</vt:lpstr>
      <vt:lpstr>Segoe Print</vt:lpstr>
      <vt:lpstr>Times New Roman</vt:lpstr>
      <vt:lpstr>楷体</vt:lpstr>
      <vt:lpstr>Arial</vt:lpstr>
      <vt:lpstr>等线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33</cp:revision>
  <dcterms:created xsi:type="dcterms:W3CDTF">2020-06-05T01:58:00Z</dcterms:created>
  <dcterms:modified xsi:type="dcterms:W3CDTF">2023-01-16T01:20:23Z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FBC45FE8665D482AA54EE70FA187C53A</vt:lpwstr>
  </property>
</Properties>
</file>