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30"/>
  </p:handoutMasterIdLst>
  <p:sldIdLst>
    <p:sldId id="261" r:id="rId3"/>
    <p:sldId id="478" r:id="rId4"/>
    <p:sldId id="599" r:id="rId6"/>
    <p:sldId id="868" r:id="rId7"/>
    <p:sldId id="765" r:id="rId8"/>
    <p:sldId id="869" r:id="rId9"/>
    <p:sldId id="870" r:id="rId10"/>
    <p:sldId id="766" r:id="rId11"/>
    <p:sldId id="767" r:id="rId12"/>
    <p:sldId id="871" r:id="rId13"/>
    <p:sldId id="872" r:id="rId14"/>
    <p:sldId id="705" r:id="rId15"/>
    <p:sldId id="876" r:id="rId16"/>
    <p:sldId id="879" r:id="rId17"/>
    <p:sldId id="846" r:id="rId18"/>
    <p:sldId id="845" r:id="rId19"/>
    <p:sldId id="839" r:id="rId20"/>
    <p:sldId id="844" r:id="rId21"/>
    <p:sldId id="813" r:id="rId22"/>
    <p:sldId id="413" r:id="rId23"/>
    <p:sldId id="742" r:id="rId24"/>
    <p:sldId id="312" r:id="rId25"/>
    <p:sldId id="815" r:id="rId26"/>
    <p:sldId id="745" r:id="rId27"/>
    <p:sldId id="657" r:id="rId28"/>
    <p:sldId id="481" r:id="rId29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34"/>
    </p:embeddedFont>
    <p:embeddedFont>
      <p:font typeface="汉真广标" panose="02010609000101010101" pitchFamily="49" charset="-122"/>
      <p:regular r:id="rId35"/>
    </p:embeddedFont>
    <p:embeddedFont>
      <p:font typeface="微软雅黑" panose="020B0503020204020204" pitchFamily="34" charset="-122"/>
      <p:regular r:id="rId36"/>
    </p:embeddedFont>
    <p:embeddedFont>
      <p:font typeface="站酷庆科黄油体" panose="02000803000000020004" pitchFamily="2" charset="-122"/>
      <p:regular r:id="rId37"/>
    </p:embeddedFont>
    <p:embeddedFont>
      <p:font typeface="黑体" panose="02010609060101010101" charset="-122"/>
      <p:regular r:id="rId38"/>
    </p:embeddedFont>
    <p:embeddedFont>
      <p:font typeface="等线" panose="02010600030101010101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234EADED-DBB9-4FD4-A492-BC0FE8D632F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7FE65378-7444-4FD4-BBB2-24BBE346FB5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737" y="1482090"/>
            <a:ext cx="4621054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354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</a:t>
              </a:r>
              <a:r>
                <a:rPr lang="zh-CN" altLang="en-US" sz="6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地六</a:t>
              </a:r>
              <a:endParaRPr lang="zh-CN" altLang="en-US" sz="60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5" y="3750784"/>
              <a:ext cx="4480819" cy="553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部编版语文课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件 一年级下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册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15218" y="1547863"/>
            <a:ext cx="4882991" cy="24929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zhī</a:t>
            </a:r>
            <a:endParaRPr lang="en-US" altLang="zh-CN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左右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纟</a:t>
            </a:r>
            <a:endParaRPr lang="zh-CN" altLang="en-US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编织   纺织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妈妈正在编织毛衣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2" name="表格 61"/>
          <p:cNvGraphicFramePr/>
          <p:nvPr/>
        </p:nvGraphicFramePr>
        <p:xfrm>
          <a:off x="1689062" y="2332950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3" name="直接连接符 62"/>
          <p:cNvCxnSpPr>
            <a:stCxn id="62" idx="0"/>
            <a:endCxn id="62" idx="2"/>
          </p:cNvCxnSpPr>
          <p:nvPr/>
        </p:nvCxnSpPr>
        <p:spPr>
          <a:xfrm>
            <a:off x="2244370" y="2332950"/>
            <a:ext cx="0" cy="109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689062" y="2386290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织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19514" y="1554025"/>
            <a:ext cx="4882991" cy="24929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dǒu</a:t>
            </a:r>
            <a:endParaRPr lang="en-US" altLang="zh-CN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独体字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斗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烟斗  一斗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爷爷有个大烟斗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2" name="表格 61"/>
          <p:cNvGraphicFramePr/>
          <p:nvPr/>
        </p:nvGraphicFramePr>
        <p:xfrm>
          <a:off x="1778369" y="2294386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3" name="直接连接符 62"/>
          <p:cNvCxnSpPr>
            <a:stCxn id="62" idx="0"/>
            <a:endCxn id="62" idx="2"/>
          </p:cNvCxnSpPr>
          <p:nvPr/>
        </p:nvCxnSpPr>
        <p:spPr>
          <a:xfrm>
            <a:off x="2333677" y="2294386"/>
            <a:ext cx="0" cy="109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778369" y="2347726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斗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900850" y="1099444"/>
            <a:ext cx="3709505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读一读，照样子说一说。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00851" y="1755934"/>
            <a:ext cx="1867376" cy="55181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小白兔割草。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00851" y="2480802"/>
            <a:ext cx="283654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小白兔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在山坡上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割草。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00851" y="3031548"/>
            <a:ext cx="359044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小白兔</a:t>
            </a:r>
            <a:r>
              <a:rPr lang="zh-CN" altLang="en-US" sz="2100" dirty="0">
                <a:solidFill>
                  <a:srgbClr val="00B0F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弯着腰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在山坡上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割草。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923611" y="2431030"/>
            <a:ext cx="980123" cy="491023"/>
          </a:xfrm>
          <a:prstGeom prst="wedgeEllipseCallout">
            <a:avLst>
              <a:gd name="adj1" fmla="val -77373"/>
              <a:gd name="adj2" fmla="val 450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地方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595350" y="2980183"/>
            <a:ext cx="1214562" cy="494209"/>
          </a:xfrm>
          <a:prstGeom prst="wedgeEllipseCallout">
            <a:avLst>
              <a:gd name="adj1" fmla="val -64058"/>
              <a:gd name="adj2" fmla="val -5003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怎么样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76520" y="3769506"/>
            <a:ext cx="7305261" cy="842784"/>
          </a:xfrm>
          <a:prstGeom prst="wedgeRoundRectCallout">
            <a:avLst>
              <a:gd name="adj1" fmla="val -41966"/>
              <a:gd name="adj2" fmla="val -92945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我发现：第二个句子在动词前加上了表示地点的词语，第三个句子在动词前加上了表示动作怎样进行的词语，这样是句子表达的内容更具体生动。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 bldLvl="0" animBg="1"/>
      <p:bldP spid="70" grpId="0" bldLvl="0" animBg="1"/>
      <p:bldP spid="6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6014" y="1159172"/>
            <a:ext cx="215455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小鸭子游泳。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36013" y="1724286"/>
            <a:ext cx="681603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小鸭子</a:t>
            </a:r>
            <a:r>
              <a:rPr lang="zh-CN" altLang="en-US" sz="2400" u="sng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               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5076" y="2247559"/>
            <a:ext cx="700448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小鸭子</a:t>
            </a:r>
            <a:r>
              <a:rPr lang="zh-CN" altLang="en-US" sz="2400" u="sng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               </a:t>
            </a:r>
            <a:r>
              <a:rPr lang="zh-CN" altLang="en-US" sz="2400" u="sng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13291" y="1690473"/>
            <a:ext cx="232171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在小河里游泳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13291" y="2238681"/>
            <a:ext cx="41524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自由自在地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在小河里游泳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矩形 2"/>
          <p:cNvSpPr>
            <a:spLocks noChangeArrowheads="1"/>
          </p:cNvSpPr>
          <p:nvPr/>
        </p:nvSpPr>
        <p:spPr bwMode="auto">
          <a:xfrm>
            <a:off x="1236014" y="2821219"/>
            <a:ext cx="5015934" cy="17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小蜜蜂采蜜。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小蜜蜂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_____________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小蜜蜂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____________________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2" name="TextBox 4"/>
          <p:cNvSpPr txBox="1">
            <a:spLocks noChangeArrowheads="1"/>
          </p:cNvSpPr>
          <p:nvPr/>
        </p:nvSpPr>
        <p:spPr bwMode="auto">
          <a:xfrm>
            <a:off x="2313292" y="3313342"/>
            <a:ext cx="2198798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在花园里采蜜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3" name="TextBox 5"/>
          <p:cNvSpPr txBox="1">
            <a:spLocks noChangeArrowheads="1"/>
          </p:cNvSpPr>
          <p:nvPr/>
        </p:nvSpPr>
        <p:spPr bwMode="auto">
          <a:xfrm>
            <a:off x="2313292" y="3860993"/>
            <a:ext cx="3222602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快乐地在花园里采蜜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61" grpId="0"/>
      <p:bldP spid="62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934641" y="1279208"/>
            <a:ext cx="5480209" cy="475908"/>
          </a:xfrm>
          <a:prstGeom prst="hexagon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读一读，加上标点，在抄写最后一句。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67016" y="1859381"/>
            <a:ext cx="5827871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小鸟飞得真低呀（     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你写作业了吗（     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天安门前的人非常多（      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爸爸看到我来了（      ）高兴地笑了（      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83471" y="2097983"/>
            <a:ext cx="5624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！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21534" y="2731872"/>
            <a:ext cx="5624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29743" y="3318135"/>
            <a:ext cx="5624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67291" y="3960597"/>
            <a:ext cx="5624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85689" y="3960597"/>
            <a:ext cx="56245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29742" y="1715554"/>
            <a:ext cx="753428" cy="382634"/>
          </a:xfrm>
          <a:prstGeom prst="wedgeRoundRectCallout">
            <a:avLst>
              <a:gd name="adj1" fmla="val -37087"/>
              <a:gd name="adj2" fmla="val 94010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感叹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982092" y="2349443"/>
            <a:ext cx="776288" cy="382634"/>
          </a:xfrm>
          <a:prstGeom prst="wedgeRoundRectCallout">
            <a:avLst>
              <a:gd name="adj1" fmla="val -37087"/>
              <a:gd name="adj2" fmla="val 94010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疑问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757903" y="2935707"/>
            <a:ext cx="753428" cy="382634"/>
          </a:xfrm>
          <a:prstGeom prst="wedgeRoundRectCallout">
            <a:avLst>
              <a:gd name="adj1" fmla="val -37087"/>
              <a:gd name="adj2" fmla="val 94010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肯定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87142" y="3755809"/>
            <a:ext cx="753428" cy="382634"/>
          </a:xfrm>
          <a:prstGeom prst="wedgeRoundRectCallout">
            <a:avLst>
              <a:gd name="adj1" fmla="val -37087"/>
              <a:gd name="adj2" fmla="val 94010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肯定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2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3" name="矩形: 圆角 6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1539" y="2249805"/>
            <a:ext cx="7606665" cy="1869743"/>
          </a:xfrm>
          <a:prstGeom prst="round2DiagRect">
            <a:avLst>
              <a:gd name="adj1" fmla="val 0"/>
              <a:gd name="adj2" fmla="val 0"/>
            </a:avLst>
          </a:prstGeom>
          <a:noFill/>
          <a:ln w="38100">
            <a:solidFill>
              <a:schemeClr val="accent1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首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先可以根据句子有无感叹词来判断。句号用在陈述句的句末，句中不出现叹词。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感叹句带有浓厚的感情，一般有感叹词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，如，“啊、呀、哇、唉”等。也有些感叹句不出现叹词，我们可以根据句子的具体内容去判断。表示快乐、惊讶、悲伤、厌恶、 恐惧等强烈感情的句子可以用感叹号。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除此之外，表示反问、祈使等语气的句子也可使 用感叹号。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86389" y="1651159"/>
            <a:ext cx="6004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通过朗读，你觉得陈述句和感叹句的区别是什么？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224293" y="1094901"/>
            <a:ext cx="1322070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抄写提示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364" name="矩形 4"/>
          <p:cNvSpPr>
            <a:spLocks noChangeArrowheads="1"/>
          </p:cNvSpPr>
          <p:nvPr/>
        </p:nvSpPr>
        <p:spPr bwMode="auto">
          <a:xfrm>
            <a:off x="781465" y="1515430"/>
            <a:ext cx="7581071" cy="102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抄写句子的正确格式：句子开头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空两格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，每个标点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占一格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，上下左右要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对齐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，大小相似字匀称。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262063" y="2606745"/>
            <a:ext cx="2130846" cy="1581224"/>
          </a:xfrm>
          <a:prstGeom prst="cloudCallout">
            <a:avLst>
              <a:gd name="adj1" fmla="val -41139"/>
              <a:gd name="adj2" fmla="val 7876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我在商场、超市认识了很多字。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694791" y="2606745"/>
            <a:ext cx="2056303" cy="1581224"/>
          </a:xfrm>
          <a:prstGeom prst="cloudCallout">
            <a:avLst>
              <a:gd name="adj1" fmla="val -41139"/>
              <a:gd name="adj2" fmla="val 7876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我在商场、超市认识了很多字。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55883" y="2746114"/>
            <a:ext cx="1872449" cy="1302485"/>
          </a:xfrm>
          <a:prstGeom prst="wedgeRoundRectCallout">
            <a:avLst>
              <a:gd name="adj1" fmla="val -41533"/>
              <a:gd name="adj2" fmla="val 101211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我在食品包装上认识了很多字。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61" grpId="0" bldLvl="0" animBg="1"/>
      <p:bldP spid="62" grpId="0" bldLvl="0" animBg="1"/>
      <p:bldP spid="6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38880" y="1224976"/>
            <a:ext cx="3021002" cy="460103"/>
          </a:xfrm>
          <a:prstGeom prst="bevel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朝霞不出门，晚霞行千里。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8880" y="2025921"/>
            <a:ext cx="3021002" cy="460103"/>
          </a:xfrm>
          <a:prstGeom prst="bevel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有雨山带帽，无雨半山腰。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8880" y="2826865"/>
            <a:ext cx="3942993" cy="460103"/>
          </a:xfrm>
          <a:prstGeom prst="bevel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早晨下雨当日晴，晚上下雨到天明。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8880" y="3627810"/>
            <a:ext cx="3942993" cy="460103"/>
          </a:xfrm>
          <a:prstGeom prst="bevel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蚂蚁搬家蛇过道，大雨不久要来到。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9834" y="939672"/>
            <a:ext cx="7443851" cy="9204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z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hāo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xiá   bù   chū   mén  wǎn xiá   </a:t>
            </a:r>
            <a:r>
              <a:rPr lang="en-US" altLang="zh-CN" sz="2000" b="1" dirty="0" err="1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xí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ng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qiān 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lǐ</a:t>
            </a:r>
            <a:endParaRPr lang="zh-CN" altLang="en-US" sz="20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朝   </a:t>
            </a:r>
            <a:r>
              <a:rPr lang="zh-CN" altLang="en-US" sz="20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霞    不    出    门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 </a:t>
            </a:r>
            <a:r>
              <a:rPr lang="zh-CN" altLang="en-US" sz="20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晚  霞     行   千   里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110" y="1972822"/>
            <a:ext cx="7383780" cy="9002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意思是早上看到有彩霞，就不要出门，因为天气不好，要下雨，</a:t>
            </a:r>
            <a:endParaRPr lang="en-US" altLang="zh-CN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晚上看到彩霞，第二天可以放心出门，因为一天是晴天。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80110" y="2947914"/>
            <a:ext cx="63709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yǒu   yǔ   shān  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dài  </a:t>
            </a:r>
            <a:r>
              <a:rPr lang="zh-CN" altLang="en-US" sz="18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mào   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wú  </a:t>
            </a:r>
            <a:r>
              <a:rPr lang="zh-CN" altLang="en-US" sz="18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yǔ    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bàn  shān </a:t>
            </a:r>
            <a:r>
              <a:rPr lang="zh-CN" altLang="en-US" sz="18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  <a:sym typeface="+mn-ea"/>
              </a:rPr>
              <a:t>yāo 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有   雨     山   戴    帽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， </a:t>
            </a:r>
            <a:r>
              <a:rPr lang="zh-CN" altLang="en-US" sz="18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无   雨    半   山    腰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0110" y="3773594"/>
            <a:ext cx="7383781" cy="8352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algn="l"/>
            <a:r>
              <a:rPr lang="en-US" altLang="zh-CN" sz="1800" dirty="0"/>
              <a:t>     </a:t>
            </a:r>
            <a:r>
              <a:rPr lang="zh-CN" altLang="en-US" sz="1800" dirty="0" smtClean="0"/>
              <a:t>意</a:t>
            </a:r>
            <a:r>
              <a:rPr lang="zh-CN" altLang="en-US" sz="1800" dirty="0"/>
              <a:t>思是看山上的雾，也能识别天气的好坏。如果看到山上的云雾像一定帽子戴在山上，就一定有雨，云雾只是环绕在半山腰，就一定没雨。</a:t>
            </a:r>
            <a:endParaRPr lang="zh-CN" altLang="en-US" sz="1800" dirty="0"/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6168" y="1248483"/>
            <a:ext cx="6467155" cy="17497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zǎo     chén    xià    yǔ   dāng  rì     qíng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早      晨      下     雨    当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日   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晴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wǎn    shàng    xià    yǔ  dào  tiān     míng</a:t>
            </a:r>
            <a:endParaRPr lang="zh-CN" altLang="en-US" sz="2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晚      上      下     雨    到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天   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明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1659" y="3171349"/>
            <a:ext cx="592068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意思是如果早晨下雨，一会儿肯定会晴，如果晚上开始下雨，那么雨一定会下到第二天早晨才停。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1542" y="2017396"/>
            <a:ext cx="3393281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同学们，今天跟随老师一起学习《语文园地六》的内容吧！         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7673" y="934973"/>
            <a:ext cx="2805210" cy="3740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795" y="1490979"/>
            <a:ext cx="8460105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mǎ  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yǐ 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bān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jiā 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shé 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guò 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dào 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dà  </a:t>
            </a:r>
            <a:r>
              <a:rPr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yǔ  bù  jiǔ  yào lái  </a:t>
            </a:r>
            <a:r>
              <a:rPr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方正舒体简体" panose="03000509000000000000" charset="-122"/>
              </a:rPr>
              <a:t>dào</a:t>
            </a:r>
            <a:endParaRPr lang="zh-CN" altLang="en-US" sz="20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蚂   蚁  搬   家   蛇   过   道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，大  </a:t>
            </a:r>
            <a:r>
              <a:rPr lang="zh-CN" altLang="en-US" sz="20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雨   不  久   要   来  </a:t>
            </a:r>
            <a:r>
              <a: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到。</a:t>
            </a:r>
            <a:endParaRPr lang="zh-CN" altLang="en-US" sz="2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7834" y="3041223"/>
            <a:ext cx="729010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意思是当你看到蚂蚁搬家往高处，或看到蛇匆匆爬过马路，</a:t>
            </a:r>
            <a:endParaRPr lang="en-US" altLang="zh-CN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说明不久就会有一场大雨降临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4"/>
          <p:cNvSpPr>
            <a:spLocks noGrp="1" noChangeArrowheads="1"/>
          </p:cNvSpPr>
          <p:nvPr>
            <p:ph type="body" sz="quarter" idx="10"/>
          </p:nvPr>
        </p:nvSpPr>
        <p:spPr>
          <a:xfrm>
            <a:off x="1121890" y="1683233"/>
            <a:ext cx="3589257" cy="2243759"/>
          </a:xfrm>
          <a:prstGeom prst="cube">
            <a:avLst>
              <a:gd name="adj" fmla="val 442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日落胭脂红，无雨便是风。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久晴大雾阴，久阴大雾晴。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 早怕东南黑，晚怕北云推。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 早晨地罩雾，尽管晒稻谷。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 日落乌云涨，半夜听雨响。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 久雨西风晴，久晴西风雨。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kern="0" dirty="0">
                <a:solidFill>
                  <a:schemeClr val="tx1"/>
                </a:solidFill>
                <a:cs typeface="黑体" panose="02010609060101010101" charset="-122"/>
              </a:rPr>
              <a:t>  </a:t>
            </a:r>
            <a:endParaRPr lang="zh-CN" altLang="en-US" kern="0" dirty="0">
              <a:solidFill>
                <a:schemeClr val="tx1"/>
              </a:solidFill>
              <a:cs typeface="黑体" panose="02010609060101010101" charset="-122"/>
            </a:endParaRPr>
          </a:p>
        </p:txBody>
      </p:sp>
      <p:sp>
        <p:nvSpPr>
          <p:cNvPr id="41" name="文本占位符 10"/>
          <p:cNvSpPr txBox="1"/>
          <p:nvPr/>
        </p:nvSpPr>
        <p:spPr>
          <a:xfrm>
            <a:off x="481013" y="317898"/>
            <a:ext cx="1562100" cy="283369"/>
          </a:xfrm>
          <a:prstGeom prst="rect">
            <a:avLst/>
          </a:prstGeom>
        </p:spPr>
        <p:txBody>
          <a:bodyPr lIns="68580" tIns="34290" rIns="68580" bIns="3429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04  </a:t>
            </a:r>
            <a:r>
              <a:rPr lang="zh-CN" altLang="en-US"/>
              <a:t>日积月累</a:t>
            </a:r>
            <a:endParaRPr lang="zh-CN" altLang="en-US"/>
          </a:p>
        </p:txBody>
      </p:sp>
      <p:sp>
        <p:nvSpPr>
          <p:cNvPr id="42" name="矩形: 圆角 41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096518" y="1810226"/>
            <a:ext cx="3021267" cy="1989773"/>
            <a:chOff x="3764" y="1293"/>
            <a:chExt cx="12024" cy="6000"/>
          </a:xfrm>
        </p:grpSpPr>
        <p:pic>
          <p:nvPicPr>
            <p:cNvPr id="44" name="图片 43" descr="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4" y="1293"/>
              <a:ext cx="12024" cy="6000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4027" y="3176"/>
              <a:ext cx="11761" cy="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    </a:t>
              </a:r>
              <a:r>
                <a:rPr lang="zh-CN" altLang="en-US" sz="1500" dirty="0" smtClean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这</a:t>
              </a:r>
              <a:r>
                <a:rPr lang="zh-CN" altLang="en-US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些事关于天气变化的谚语，讲述了天气变化前的各种自然现象和动物们的各种活动变化。</a:t>
              </a:r>
              <a:endPara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875596" y="1529047"/>
            <a:ext cx="7547817" cy="842784"/>
          </a:xfrm>
          <a:prstGeom prst="roundRect">
            <a:avLst/>
          </a:prstGeom>
          <a:noFill/>
          <a:ln w="47625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那是因为有睡莲姑姑、蜻蜓、萤火虫的帮助，睡莲姑姑、蜻蜓、萤火虫乐于助人的品质值得我们学习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004" y="1051063"/>
            <a:ext cx="51206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文中的蚂蚁为什么能平安无事地回到家</a:t>
            </a: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?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9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05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50" name="矩形: 圆角 4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178884" y="2484574"/>
            <a:ext cx="5053013" cy="475024"/>
          </a:xfrm>
          <a:prstGeom prst="wedgeRoundRectCallout">
            <a:avLst>
              <a:gd name="adj1" fmla="val -51021"/>
              <a:gd name="adj2" fmla="val 111177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星星看见了，为什么“高兴地眨着眼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”？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875595" y="3032999"/>
            <a:ext cx="7547817" cy="44054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lgDashDotDot"/>
            <a:miter lim="800000"/>
          </a:ln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因为在这个美丽的夏夜，星星看见植物动物们相互关爱相互帮助，所以高兴地眨着眼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。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75595" y="4134713"/>
            <a:ext cx="7547817" cy="51360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lgDashDotDot"/>
            <a:miter lim="800000"/>
          </a:ln>
        </p:spPr>
        <p:txBody>
          <a:bodyPr wrap="square" lIns="51435" tIns="25718" rIns="51435" bIns="25718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dirty="0" err="1">
                <a:cs typeface="黑体" panose="02010609060101010101" charset="-122"/>
              </a:rPr>
              <a:t>夏夜的景色美，植物、动物们助人为乐的品质更美</a:t>
            </a:r>
            <a:r>
              <a:rPr dirty="0">
                <a:cs typeface="黑体" panose="02010609060101010101" charset="-122"/>
              </a:rPr>
              <a:t>。</a:t>
            </a:r>
            <a:r>
              <a:rPr lang="en-US" dirty="0">
                <a:cs typeface="黑体" panose="02010609060101010101" charset="-122"/>
              </a:rPr>
              <a:t>  </a:t>
            </a:r>
            <a:endParaRPr lang="en-US" altLang="en-US" dirty="0">
              <a:cs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78884" y="3460041"/>
            <a:ext cx="5053013" cy="383084"/>
          </a:xfrm>
          <a:prstGeom prst="wedgeRoundRectCallout">
            <a:avLst>
              <a:gd name="adj1" fmla="val -51021"/>
              <a:gd name="adj2" fmla="val 111177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夏夜美在哪里？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90457" y="1501591"/>
            <a:ext cx="666761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一、看拼音，写词语。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       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gùn</a:t>
            </a:r>
            <a:r>
              <a:rPr lang="en-US" altLang="zh-CN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</a:t>
            </a:r>
            <a:r>
              <a:rPr lang="en-US" altLang="zh-CN"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guā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               </a:t>
            </a:r>
            <a:r>
              <a:rPr lang="en-US" altLang="zh-CN"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tāng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冰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 )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西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 )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绿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豆 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 )     </a:t>
            </a:r>
            <a:endParaRPr lang="en-US" altLang="zh-CN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qiān</a:t>
            </a:r>
            <a:r>
              <a:rPr lang="en-US" altLang="zh-CN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       </a:t>
            </a:r>
            <a:r>
              <a:rPr lang="en-US" altLang="zh-CN"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zhī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              </a:t>
            </a:r>
            <a:r>
              <a:rPr lang="en-US" altLang="zh-CN"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dǒu</a:t>
            </a:r>
            <a:endParaRPr lang="en-US" altLang="zh-CN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 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)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牛花    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  )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女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北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(      )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星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2093" y="2552347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棍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8812" y="2552347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瓜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2864" y="2539908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汤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57414" y="353437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牵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99126" y="353437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织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2864" y="3509665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斗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06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4098" y="1546488"/>
            <a:ext cx="7054691" cy="2492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二、读一读，加上标点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小鸟飞得真低呀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）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你写作业了吗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）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天安门前的人非常多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）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爸爸看到我来了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）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高兴地笑了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）</a:t>
            </a:r>
            <a:endParaRPr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9141" y="2116558"/>
            <a:ext cx="4094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！</a:t>
            </a:r>
            <a:endParaRPr lang="zh-CN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8143" y="2592332"/>
            <a:ext cx="4094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？</a:t>
            </a:r>
            <a:endParaRPr lang="zh-CN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2540" y="3086203"/>
            <a:ext cx="4094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7998" y="3522924"/>
            <a:ext cx="4094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2001" y="3522924"/>
            <a:ext cx="4094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，</a:t>
            </a:r>
            <a:endParaRPr lang="zh-CN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06  </a:t>
            </a:r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50" name="矩形: 圆角 4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74358" y="891540"/>
            <a:ext cx="4195286" cy="3836365"/>
          </a:xfrm>
          <a:prstGeom prst="roundRect">
            <a:avLst/>
          </a:prstGeom>
          <a:noFill/>
          <a:ln w="57150">
            <a:noFill/>
            <a:prstDash val="lgDashDot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语文园地六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和夏天有关的词语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扩写句子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逗号、句号、问号、感叹号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在生活中中识字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天气的谚语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相互关爱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相互帮助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3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07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44" name="矩形: 圆角 4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0496" y="1482090"/>
            <a:ext cx="4717256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590327"/>
            <a:ext cx="3149573" cy="4168629"/>
            <a:chOff x="6658723" y="787103"/>
            <a:chExt cx="4199431" cy="55581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27969" y="1486024"/>
            <a:ext cx="4705165" cy="30239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冰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棍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</a:t>
            </a:r>
            <a:r>
              <a:rPr lang="zh-CN" altLang="en-US" sz="24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西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瓜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</a:t>
            </a:r>
            <a:r>
              <a:rPr lang="zh-CN" altLang="en-US" sz="24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绿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豆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汤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凉席        </a:t>
            </a:r>
            <a:r>
              <a:rPr lang="zh-CN" altLang="en-US" sz="24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蚊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香       </a:t>
            </a:r>
            <a:r>
              <a:rPr lang="zh-CN" altLang="en-US" sz="24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花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露水  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蒲   扇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24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竹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椅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萤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火虫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牵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牛        </a:t>
            </a:r>
            <a:r>
              <a:rPr lang="zh-CN" altLang="en-US" sz="24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织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女     </a:t>
            </a:r>
            <a:r>
              <a:rPr lang="zh-CN" altLang="en-US" sz="24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北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斗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星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8884" y="1289816"/>
            <a:ext cx="422615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gùn 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guā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 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tāng</a:t>
            </a:r>
            <a:endParaRPr lang="zh-CN" altLang="en-US" sz="2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97031" y="2142971"/>
            <a:ext cx="68352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wén </a:t>
            </a:r>
            <a:endParaRPr lang="zh-CN" altLang="en-US" sz="2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925" y="2906564"/>
            <a:ext cx="462025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pú shàn   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yǐ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  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yíng</a:t>
            </a:r>
            <a:endParaRPr lang="zh-CN" altLang="en-US" sz="2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4926" y="3508182"/>
            <a:ext cx="4620250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qiān    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zhī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  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dǒu</a:t>
            </a:r>
            <a:endParaRPr lang="zh-CN" altLang="en-US" sz="2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433134" y="3756309"/>
            <a:ext cx="3134278" cy="10387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我会说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凉伞   沙滩   大海   荷花   知了   青蛙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575176" y="1289816"/>
            <a:ext cx="2992236" cy="2221885"/>
          </a:xfrm>
          <a:prstGeom prst="wedgeRoundRectCallout">
            <a:avLst>
              <a:gd name="adj1" fmla="val -31653"/>
              <a:gd name="adj2" fmla="val 58804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我发现这些词语都</a:t>
            </a:r>
            <a:r>
              <a:rPr lang="zh-CN" altLang="en-US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和夏天有关</a:t>
            </a:r>
            <a:r>
              <a: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。第一组是夏天常见的解暑水果和饮品；第二、三组词语除了“萤火虫”之外都是夏天常用的物品；最后一组“牵牛、织女、北斗星”是有关夏季星空的词语。</a:t>
            </a: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3" grpId="0"/>
      <p:bldP spid="6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98963" y="1538629"/>
            <a:ext cx="4882991" cy="24929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gùn</a:t>
            </a:r>
            <a:endParaRPr lang="en-US" altLang="zh-CN" sz="21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左右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木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冰棍  木棍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夏天到了，妈妈买了许多冰棍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1620635" y="2196465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11" name="直接连接符 10"/>
          <p:cNvCxnSpPr>
            <a:stCxn id="9" idx="0"/>
            <a:endCxn id="9" idx="2"/>
          </p:cNvCxnSpPr>
          <p:nvPr/>
        </p:nvCxnSpPr>
        <p:spPr>
          <a:xfrm>
            <a:off x="2175943" y="2196465"/>
            <a:ext cx="0" cy="109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620636" y="2249805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棍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3" name="矩形: 圆角 6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298963" y="1469378"/>
            <a:ext cx="4882991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4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tāng</a:t>
            </a:r>
            <a:endParaRPr lang="en-US" altLang="zh-CN" sz="21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左右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氵</a:t>
            </a:r>
            <a:endParaRPr lang="zh-CN" altLang="en-US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汤勺  菜汤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我有一个白色的汤勺。</a:t>
            </a:r>
            <a:endParaRPr lang="zh-CN" altLang="en-US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5" name="表格 64"/>
          <p:cNvGraphicFramePr/>
          <p:nvPr/>
        </p:nvGraphicFramePr>
        <p:xfrm>
          <a:off x="1481830" y="2210899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6" name="直接连接符 65"/>
          <p:cNvCxnSpPr/>
          <p:nvPr/>
        </p:nvCxnSpPr>
        <p:spPr>
          <a:xfrm>
            <a:off x="2037137" y="2210899"/>
            <a:ext cx="0" cy="1098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1481116" y="2264239"/>
            <a:ext cx="1112044" cy="991553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汤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15218" y="1469378"/>
            <a:ext cx="4882991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4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shàn</a:t>
            </a:r>
            <a:endParaRPr lang="en-US" altLang="zh-CN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半包围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户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扇子   电扇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夏天到了，我买一把红色的扇子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2" name="表格 61"/>
          <p:cNvGraphicFramePr/>
          <p:nvPr/>
        </p:nvGraphicFramePr>
        <p:xfrm>
          <a:off x="1705006" y="2202286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3" name="直接连接符 62"/>
          <p:cNvCxnSpPr/>
          <p:nvPr/>
        </p:nvCxnSpPr>
        <p:spPr>
          <a:xfrm>
            <a:off x="2260313" y="2202286"/>
            <a:ext cx="0" cy="1098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704292" y="2255626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扇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15218" y="1469378"/>
            <a:ext cx="4882991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4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yǐ</a:t>
            </a:r>
            <a:endParaRPr lang="en-US" altLang="zh-CN" sz="24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左右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木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椅子    座椅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这把绿色的小椅子真好看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2" name="表格 61"/>
          <p:cNvGraphicFramePr/>
          <p:nvPr/>
        </p:nvGraphicFramePr>
        <p:xfrm>
          <a:off x="1555319" y="2269375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3" name="直接连接符 62"/>
          <p:cNvCxnSpPr/>
          <p:nvPr/>
        </p:nvCxnSpPr>
        <p:spPr>
          <a:xfrm>
            <a:off x="2110626" y="2269375"/>
            <a:ext cx="0" cy="1098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54605" y="2322715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椅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15218" y="1538246"/>
            <a:ext cx="4882991" cy="29777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yíng</a:t>
            </a:r>
            <a:endParaRPr lang="en-US" altLang="zh-CN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上下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艹</a:t>
            </a:r>
            <a:endParaRPr lang="zh-CN" altLang="en-US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萤火虫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萤光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萤火中在夜空中飞舞，像许多小星星闪闪发光</a:t>
            </a:r>
            <a:r>
              <a:rPr lang="zh-CN" altLang="en-US" sz="21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2" name="表格 61"/>
          <p:cNvGraphicFramePr/>
          <p:nvPr/>
        </p:nvGraphicFramePr>
        <p:xfrm>
          <a:off x="1592590" y="2382968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3" name="直接连接符 62"/>
          <p:cNvCxnSpPr/>
          <p:nvPr/>
        </p:nvCxnSpPr>
        <p:spPr>
          <a:xfrm>
            <a:off x="2147897" y="2382968"/>
            <a:ext cx="0" cy="1098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91876" y="2436308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萤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15218" y="1486066"/>
            <a:ext cx="5062061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读音：</a:t>
            </a:r>
            <a:r>
              <a:rPr lang="en-US" altLang="zh-CN" sz="2400" b="1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qiān</a:t>
            </a:r>
            <a:endParaRPr lang="en-US" altLang="zh-CN" sz="21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结构：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上下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部首：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牛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组词：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牵牛花    牵挂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造句：</a:t>
            </a: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宋体" panose="02010600030101010101" pitchFamily="2" charset="-122"/>
              </a:rPr>
              <a:t>夏天到了，院子里的牵牛花都开了。</a:t>
            </a:r>
            <a:endParaRPr lang="zh-CN" altLang="en-US" sz="2100" b="1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宋体" panose="02010600030101010101" pitchFamily="2" charset="-122"/>
            </a:endParaRPr>
          </a:p>
        </p:txBody>
      </p:sp>
      <p:graphicFrame>
        <p:nvGraphicFramePr>
          <p:cNvPr id="65" name="表格 64"/>
          <p:cNvGraphicFramePr/>
          <p:nvPr/>
        </p:nvGraphicFramePr>
        <p:xfrm>
          <a:off x="1699539" y="2263700"/>
          <a:ext cx="1110616" cy="109823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5308"/>
                <a:gridCol w="555308"/>
              </a:tblGrid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102870" marR="102870" marT="102870" marB="102870" anchor="b">
                    <a:noFill/>
                  </a:tcPr>
                </a:tc>
              </a:tr>
              <a:tr h="54911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solidFill>
                          <a:srgbClr val="FF000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68580" marR="68580" marT="34290" marB="34290" anchor="b">
                    <a:noFill/>
                  </a:tcPr>
                </a:tc>
              </a:tr>
            </a:tbl>
          </a:graphicData>
        </a:graphic>
      </p:graphicFrame>
      <p:cxnSp>
        <p:nvCxnSpPr>
          <p:cNvPr id="66" name="直接连接符 65"/>
          <p:cNvCxnSpPr/>
          <p:nvPr/>
        </p:nvCxnSpPr>
        <p:spPr>
          <a:xfrm>
            <a:off x="2254847" y="2263700"/>
            <a:ext cx="0" cy="1098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1698825" y="2317040"/>
            <a:ext cx="111204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牵</a:t>
            </a:r>
            <a:endParaRPr lang="zh-CN" altLang="en-US" sz="60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KSO_WPP_MARK_KEY" val="b2064e6e-ed17-4e30-85db-614538c185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2968</Words>
  <Application>WPS 演示</Application>
  <PresentationFormat>全屏显示(16:9)</PresentationFormat>
  <Paragraphs>324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思源黑体 CN Bold</vt:lpstr>
      <vt:lpstr>汉真广标</vt:lpstr>
      <vt:lpstr>微软雅黑</vt:lpstr>
      <vt:lpstr>站酷庆科黄油体</vt:lpstr>
      <vt:lpstr>黑体</vt:lpstr>
      <vt:lpstr>等线</vt:lpstr>
      <vt:lpstr>Arial Unicode MS</vt:lpstr>
      <vt:lpstr>方正舒体简体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</cp:revision>
  <dcterms:created xsi:type="dcterms:W3CDTF">2020-06-05T01:58:00Z</dcterms:created>
  <dcterms:modified xsi:type="dcterms:W3CDTF">2023-01-16T01:19:20Z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59C6B6B3620C4D84889A46FB809E6D0A</vt:lpwstr>
  </property>
</Properties>
</file>