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19"/>
  </p:handoutMasterIdLst>
  <p:sldIdLst>
    <p:sldId id="261" r:id="rId3"/>
    <p:sldId id="599" r:id="rId4"/>
    <p:sldId id="811" r:id="rId6"/>
    <p:sldId id="766" r:id="rId7"/>
    <p:sldId id="767" r:id="rId8"/>
    <p:sldId id="813" r:id="rId9"/>
    <p:sldId id="413" r:id="rId10"/>
    <p:sldId id="742" r:id="rId11"/>
    <p:sldId id="548" r:id="rId12"/>
    <p:sldId id="671" r:id="rId13"/>
    <p:sldId id="794" r:id="rId14"/>
    <p:sldId id="814" r:id="rId15"/>
    <p:sldId id="815" r:id="rId16"/>
    <p:sldId id="657" r:id="rId17"/>
    <p:sldId id="602" r:id="rId18"/>
  </p:sldIdLst>
  <p:sldSz cx="9144000" cy="5143500" type="screen16x9"/>
  <p:notesSz cx="6858000" cy="9144000"/>
  <p:embeddedFontLst>
    <p:embeddedFont>
      <p:font typeface="思源黑体 CN Bold" panose="02010600030101010101" pitchFamily="34" charset="-122"/>
      <p:regular r:id="rId23"/>
    </p:embeddedFont>
    <p:embeddedFont>
      <p:font typeface="汉真广标" panose="02010609000101010101" pitchFamily="49" charset="-122"/>
      <p:regular r:id="rId24"/>
    </p:embeddedFont>
    <p:embeddedFont>
      <p:font typeface="华文细黑" panose="02010600040101010101" pitchFamily="2" charset="-122"/>
      <p:regular r:id="rId25"/>
    </p:embeddedFont>
    <p:embeddedFont>
      <p:font typeface="站酷庆科黄油体" panose="02000803000000020004" pitchFamily="2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黑体" panose="02010609060101010101" charset="-122"/>
      <p:regular r:id="rId31"/>
    </p:embeddedFont>
    <p:embeddedFont>
      <p:font typeface="方正姚体" panose="02010601030101010101" pitchFamily="2" charset="-122"/>
      <p:regular r:id="rId32"/>
    </p:embeddedFont>
    <p:embeddedFont>
      <p:font typeface="等线" panose="02010600030101010101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gs" Target="tags/tag2.xml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77B43899-0E6D-4569-900F-3A7793B3A48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80EFCB84-F7BF-4CD5-A020-36B8AD5F53F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hyperlink" Target="&#32982;&#20046;&#20046;&#30340;&#23567;&#25163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544" y="1482090"/>
            <a:ext cx="4753451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477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语文园</a:t>
              </a: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地三</a:t>
              </a:r>
              <a:endParaRPr lang="zh-CN" altLang="en-US" sz="6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1439" y="3750784"/>
              <a:ext cx="4381917" cy="553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部编版语文课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件 一年级下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册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590326"/>
            <a:ext cx="3149573" cy="4168629"/>
            <a:chOff x="6658723" y="787102"/>
            <a:chExt cx="4199431" cy="55581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02278" y="1145327"/>
            <a:ext cx="2945130" cy="467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kumimoji="1" lang="en-US" altLang="zh-CN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27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胖乎乎的小手</a:t>
            </a:r>
            <a:endParaRPr kumimoji="1" lang="zh-CN" altLang="en-US" sz="27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0817" y="317898"/>
            <a:ext cx="1792760" cy="283061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和大人一起读</a:t>
            </a:r>
            <a:endParaRPr lang="zh-CN" altLang="en-US" dirty="0"/>
          </a:p>
        </p:txBody>
      </p:sp>
      <p:sp>
        <p:nvSpPr>
          <p:cNvPr id="44" name="矩形: 圆角 43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69156" y="1772765"/>
            <a:ext cx="7367899" cy="1455718"/>
          </a:xfrm>
          <a:prstGeom prst="roundRect">
            <a:avLst/>
          </a:prstGeom>
          <a:noFill/>
          <a:ln w="476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本文对话部分比较多，可以用分角色朗读的方式，把握不同身份的人的语气，如：爸爸、妈妈、姥姥是长辈，语气要</a:t>
            </a:r>
            <a:r>
              <a:rPr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和蔼可亲</a:t>
            </a:r>
            <a:r>
              <a:rPr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，说话时满怀关爱和夸奖，兰兰是小朋友，语气要</a:t>
            </a:r>
            <a:r>
              <a:rPr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天真活泼，有礼貌。</a:t>
            </a:r>
            <a:endParaRPr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00739" y="1164937"/>
            <a:ext cx="1250990" cy="434162"/>
          </a:xfrm>
          <a:prstGeom prst="roundRect">
            <a:avLst/>
          </a:prstGeom>
          <a:noFill/>
          <a:ln w="63500" cmpd="dbl">
            <a:solidFill>
              <a:srgbClr val="29D6C1"/>
            </a:solidFill>
            <a:prstDash val="sysDot"/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朗读指导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1207604" y="3885204"/>
            <a:ext cx="5628033" cy="47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指兰兰画的一幅画，画里画的是自己的小手。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9156" y="3239730"/>
            <a:ext cx="4447371" cy="5493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“胖乎乎的小手”指的是什么？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5" grpId="0" bldLvl="0" animBg="1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31533" y="1710723"/>
            <a:ext cx="6376822" cy="536317"/>
          </a:xfrm>
          <a:prstGeom prst="round2DiagRec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因为爸爸觉得这一张画上的胖乎乎的小手为他做过很多事情。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533" y="1182287"/>
            <a:ext cx="463973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兰兰那么多画，爸爸为什么只贴这一张呢？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03  </a:t>
            </a:r>
            <a:r>
              <a:rPr lang="zh-CN" altLang="en-US" dirty="0" smtClean="0"/>
              <a:t>和大人一起读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102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32055" y="511932"/>
            <a:ext cx="1913681" cy="1258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文本框 46"/>
          <p:cNvSpPr txBox="1"/>
          <p:nvPr/>
        </p:nvSpPr>
        <p:spPr>
          <a:xfrm>
            <a:off x="831533" y="2864828"/>
            <a:ext cx="2847975" cy="1697684"/>
          </a:xfrm>
          <a:prstGeom prst="horizontalScroll">
            <a:avLst>
              <a:gd name="adj" fmla="val 5159"/>
            </a:avLst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帮爸爸：拿过拖鞋；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帮妈妈洗过手绢；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帮奶奶挠过痒痒。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09389" y="2310586"/>
            <a:ext cx="429348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兰兰胖乎乎的小手为家人做过哪些事情？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98678" y="2987920"/>
            <a:ext cx="4521641" cy="689550"/>
          </a:xfrm>
          <a:prstGeom prst="roundRect">
            <a:avLst/>
          </a:prstGeom>
          <a:noFill/>
          <a:ln w="44450"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2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   </a:t>
            </a:r>
            <a:r>
              <a:rPr sz="12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读了这篇课文，你受到了什么启发？平时在家我们可以帮家人做哪些力所能及的事呢？</a:t>
            </a:r>
            <a:endParaRPr sz="12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073221" y="3714123"/>
            <a:ext cx="444709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   </a:t>
            </a:r>
            <a:r>
              <a:rPr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尽管我们的年纪不大，可也应该懂得关爱家人，尽自己所能帮父母长辈做一些事情。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98133" y="1279208"/>
            <a:ext cx="4747736" cy="2977039"/>
          </a:xfrm>
          <a:prstGeom prst="rec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部首查字法口诀歌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独体字，查起笔，本身部首查自己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形声字，查形旁，不管形旁在哪方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一字两部为偏旁，上下结构取上方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左右结构取左方，内外结构取外框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一字头上生两角，取下或取右上方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。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44" name="矩形: 圆角 43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7713" y="982541"/>
            <a:ext cx="7819238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1.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比一比，再组词。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自（  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看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）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这（        ）    声（   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白（  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）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着（  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送（        ）    产（   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9517" y="1565458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自己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9517" y="2031383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白色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0522" y="1565457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看见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0522" y="2031382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看着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36789" y="1565651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这儿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36789" y="2031576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送人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2088" y="1556966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大声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72088" y="2022891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生产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0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51" name="矩形: 圆角 50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7712" y="2522044"/>
            <a:ext cx="8396288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2.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按要求，补充完整。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（1）爸爸喜欢兰兰的小手，是因为（ 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 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</a:t>
            </a:r>
            <a:endParaRPr lang="en-US" sz="2100" dirty="0" smtClean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2）妈妈喜欢兰兰的小手，是因为（            </a:t>
            </a: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（3）姥姥喜欢兰兰的小手，是因为（                </a:t>
            </a:r>
            <a:r>
              <a:rPr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）</a:t>
            </a:r>
            <a:endParaRPr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0923" y="3068302"/>
            <a:ext cx="20040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帮爸爸拿过拖鞋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240923" y="3593844"/>
            <a:ext cx="20040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给妈妈洗过手绢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240923" y="4119386"/>
            <a:ext cx="20040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帮姥姥挠过痒痒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4" grpId="0"/>
      <p:bldP spid="15" grpId="0"/>
      <p:bldP spid="23" grpId="0"/>
      <p:bldP spid="24" grpId="0"/>
      <p:bldP spid="25" grpId="0"/>
      <p:bldP spid="52" grpId="0"/>
      <p:bldP spid="53" grpId="0"/>
      <p:bldP spid="54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41359" y="1830229"/>
            <a:ext cx="6461284" cy="2229754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语文园地三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音序查字法用于：只知道读音，不会写字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步骤：汉语拼音音节索引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找音节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——</a:t>
            </a: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找页码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    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《</a:t>
            </a: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赠汪伦》李白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《</a:t>
            </a:r>
            <a:r>
              <a:rPr sz="2100" dirty="0" err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胖乎乎的小手</a:t>
            </a:r>
            <a:r>
              <a:rPr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》</a:t>
            </a:r>
            <a:endParaRPr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4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04  </a:t>
            </a:r>
            <a:r>
              <a:rPr lang="zh-CN" altLang="en-US" dirty="0" smtClean="0"/>
              <a:t>课堂练习</a:t>
            </a:r>
            <a:endParaRPr lang="zh-CN" altLang="en-US" dirty="0"/>
          </a:p>
        </p:txBody>
      </p:sp>
      <p:sp>
        <p:nvSpPr>
          <p:cNvPr id="45" name="矩形: 圆角 44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161" y="1482090"/>
            <a:ext cx="4814411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887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3" y="496656"/>
            <a:ext cx="3797994" cy="4262300"/>
            <a:chOff x="6658723" y="662208"/>
            <a:chExt cx="5063992" cy="5683066"/>
          </a:xfrm>
        </p:grpSpPr>
        <p:pic>
          <p:nvPicPr>
            <p:cNvPr id="3" name="图片 2" descr="图片包含 草, 户外, 田地, 公园&#10;&#10;描述已自动生成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673181"/>
              <a:ext cx="3720854" cy="518898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Box 1"/>
          <p:cNvSpPr txBox="1">
            <a:spLocks noChangeArrowheads="1"/>
          </p:cNvSpPr>
          <p:nvPr/>
        </p:nvSpPr>
        <p:spPr bwMode="auto">
          <a:xfrm>
            <a:off x="755374" y="1106765"/>
            <a:ext cx="763325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小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朋友，很高兴认识你们。昨天，我借了一本童话书，里面遇到好几个新的字，这些字不知它们的意思，真是急死我了。你们能帮帮我的忙吗？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查字典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 bwMode="auto">
          <a:xfrm>
            <a:off x="4495437" y="2228460"/>
            <a:ext cx="2862263" cy="1472612"/>
            <a:chOff x="303506" y="1492525"/>
            <a:chExt cx="3816424" cy="196385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62" name="思想气泡: 云 3"/>
            <p:cNvSpPr/>
            <p:nvPr/>
          </p:nvSpPr>
          <p:spPr>
            <a:xfrm>
              <a:off x="303506" y="1492525"/>
              <a:ext cx="3816424" cy="1963855"/>
            </a:xfrm>
            <a:prstGeom prst="cloudCallout">
              <a:avLst>
                <a:gd name="adj1" fmla="val -24922"/>
                <a:gd name="adj2" fmla="val 97222"/>
              </a:avLst>
            </a:prstGeom>
            <a:solidFill>
              <a:schemeClr val="bg1"/>
            </a:solidFill>
            <a:ln>
              <a:solidFill>
                <a:srgbClr val="0383CD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63" name="文本框 5"/>
            <p:cNvSpPr txBox="1">
              <a:spLocks noChangeArrowheads="1"/>
            </p:cNvSpPr>
            <p:nvPr/>
          </p:nvSpPr>
          <p:spPr bwMode="auto">
            <a:xfrm>
              <a:off x="519530" y="1735244"/>
              <a:ext cx="3493348" cy="1416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</a:t>
              </a:r>
              <a:r>
                <a:rPr lang="zh-CN" altLang="en-US" sz="2100" dirty="0" smtClean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 </a:t>
              </a: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“厨”字是什么意思呢？让我们借助拼音来查字典。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04513" y="2315701"/>
            <a:ext cx="3020666" cy="2180276"/>
            <a:chOff x="1718604" y="2866229"/>
            <a:chExt cx="5369374" cy="387604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45054" y="4160379"/>
              <a:ext cx="4542924" cy="2581895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018120">
              <a:off x="1718604" y="2866229"/>
              <a:ext cx="3032439" cy="2004709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631793" y="3331452"/>
              <a:ext cx="3077139" cy="1938355"/>
            </a:xfrm>
            <a:prstGeom prst="rect">
              <a:avLst/>
            </a:prstGeom>
          </p:spPr>
        </p:pic>
        <p:sp>
          <p:nvSpPr>
            <p:cNvPr id="68" name="矩形 67"/>
            <p:cNvSpPr/>
            <p:nvPr/>
          </p:nvSpPr>
          <p:spPr>
            <a:xfrm>
              <a:off x="3078173" y="3597749"/>
              <a:ext cx="1317242" cy="13131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+mn-lt"/>
                </a:rPr>
                <a:t>c</a:t>
              </a:r>
              <a:r>
                <a:rPr lang="zh-CN" altLang="en-US" sz="2100" b="1" dirty="0">
                  <a:solidFill>
                    <a:srgbClr val="FF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+mn-lt"/>
                </a:rPr>
                <a:t>hú</a:t>
              </a:r>
              <a:endParaRPr lang="en-US" altLang="zh-CN" sz="2100" b="1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+mn-lt"/>
              </a:endParaRPr>
            </a:p>
            <a:p>
              <a:pPr algn="ctr">
                <a:defRPr/>
              </a:pPr>
              <a:r>
                <a:rPr lang="zh-CN" altLang="en-US" sz="21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  <a:cs typeface="黑体" panose="02010609060101010101" charset="-122"/>
                </a:rPr>
                <a:t>厨</a:t>
              </a:r>
              <a:endPara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查字典</a:t>
            </a:r>
            <a:endParaRPr lang="zh-CN" altLang="en-US" dirty="0"/>
          </a:p>
        </p:txBody>
      </p:sp>
      <p:sp>
        <p:nvSpPr>
          <p:cNvPr id="62" name="矩形: 圆角 61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3" name="圆角矩形 3"/>
          <p:cNvSpPr/>
          <p:nvPr/>
        </p:nvSpPr>
        <p:spPr>
          <a:xfrm>
            <a:off x="950326" y="2922527"/>
            <a:ext cx="7243349" cy="1455718"/>
          </a:xfrm>
          <a:prstGeom prst="roundRect">
            <a:avLst/>
          </a:prstGeom>
          <a:noFill/>
          <a:ln w="57150">
            <a:solidFill>
              <a:srgbClr val="0383CD"/>
            </a:solidFill>
            <a:prstDash val="lgDashDotDot"/>
          </a:ln>
          <a:extLst>
            <a:ext uri="{909E8E84-426E-40DD-AFC4-6F175D3DCCD1}">
              <a14:hiddenFill xmlns:a14="http://schemas.microsoft.com/office/drawing/2010/main">
                <a:solidFill>
                  <a:srgbClr val="FBD0DB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kern="100" noProof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第一步：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从“汉语拼音音节索引”里面找到大写字母“</a:t>
            </a:r>
            <a:r>
              <a:rPr lang="en-US" altLang="zh-CN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C”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；    </a:t>
            </a:r>
            <a:endParaRPr lang="en-US" altLang="zh-CN" sz="1800" kern="100" noProof="1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kern="100" noProof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第二步：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再在大写字母“</a:t>
            </a:r>
            <a:r>
              <a:rPr lang="en-US" altLang="zh-CN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C”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下面找音节“</a:t>
            </a:r>
            <a:r>
              <a:rPr lang="en-US" altLang="zh-CN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chu”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，再看后面的页码。    </a:t>
            </a:r>
            <a:endParaRPr lang="en-US" altLang="zh-CN" sz="1800" kern="100" noProof="1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kern="100" noProof="1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第三步：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翻到正文</a:t>
            </a:r>
            <a:r>
              <a:rPr lang="en-US" altLang="zh-CN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66</a:t>
            </a:r>
            <a:r>
              <a:rPr lang="zh-CN" altLang="en-US" sz="1800" kern="100" noProof="1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页，就可以在第二声那找到“厨”字了。</a:t>
            </a:r>
            <a:endParaRPr lang="zh-CN" altLang="en-US" sz="1800" kern="100" noProof="1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50326" y="1144008"/>
            <a:ext cx="3477087" cy="1661105"/>
            <a:chOff x="2423347" y="3019417"/>
            <a:chExt cx="6180683" cy="2953076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23347" y="3329165"/>
              <a:ext cx="5400599" cy="2643328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656269">
              <a:off x="6025421" y="3577744"/>
              <a:ext cx="891928" cy="867822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123646" y="3019417"/>
              <a:ext cx="3480384" cy="1984476"/>
            </a:xfrm>
            <a:prstGeom prst="rect">
              <a:avLst/>
            </a:prstGeom>
          </p:spPr>
        </p:pic>
      </p:grpSp>
      <p:sp>
        <p:nvSpPr>
          <p:cNvPr id="68" name="矩形 9"/>
          <p:cNvSpPr>
            <a:spLocks noChangeArrowheads="1"/>
          </p:cNvSpPr>
          <p:nvPr/>
        </p:nvSpPr>
        <p:spPr bwMode="auto">
          <a:xfrm>
            <a:off x="5692576" y="922183"/>
            <a:ext cx="2074855" cy="2128091"/>
          </a:xfrm>
          <a:prstGeom prst="can">
            <a:avLst>
              <a:gd name="adj" fmla="val 11604"/>
            </a:avLst>
          </a:prstGeom>
          <a:solidFill>
            <a:schemeClr val="bg1"/>
          </a:solidFill>
          <a:ln>
            <a:solidFill>
              <a:srgbClr val="0383CD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srgbClr val="0070C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音序查字法口诀</a:t>
            </a:r>
            <a:endParaRPr lang="zh-CN" altLang="en-US" sz="1500" dirty="0">
              <a:solidFill>
                <a:srgbClr val="0070C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音序查字要记牢，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先把大写字母找，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字母下面找音节，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看看它在第几页。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01  </a:t>
            </a:r>
            <a:r>
              <a:rPr lang="zh-CN" altLang="en-US" dirty="0" smtClean="0"/>
              <a:t>查字典</a:t>
            </a:r>
            <a:endParaRPr lang="zh-CN" altLang="en-US" dirty="0"/>
          </a:p>
        </p:txBody>
      </p:sp>
      <p:sp>
        <p:nvSpPr>
          <p:cNvPr id="64" name="矩形: 圆角 63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aphicFrame>
        <p:nvGraphicFramePr>
          <p:cNvPr id="68" name="表格 67"/>
          <p:cNvGraphicFramePr/>
          <p:nvPr>
            <p:custDataLst>
              <p:tags r:id="rId1"/>
            </p:custDataLst>
          </p:nvPr>
        </p:nvGraphicFramePr>
        <p:xfrm>
          <a:off x="1354514" y="1312565"/>
          <a:ext cx="6547010" cy="3215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5019"/>
                <a:gridCol w="1276350"/>
                <a:gridCol w="1079183"/>
                <a:gridCol w="859155"/>
                <a:gridCol w="1277303"/>
              </a:tblGrid>
              <a:tr h="1091946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FFFFFF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生字</a:t>
                      </a:r>
                      <a:endParaRPr lang="en-US" sz="2100" b="0" spc="130" dirty="0">
                        <a:solidFill>
                          <a:srgbClr val="FFFFFF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FFFFFF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大写字母</a:t>
                      </a:r>
                      <a:endParaRPr lang="en-US" sz="2100" b="0" spc="130" dirty="0">
                        <a:solidFill>
                          <a:srgbClr val="FFFFFF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9A9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FFFFFF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音节</a:t>
                      </a:r>
                      <a:endParaRPr lang="en-US" sz="2100" b="0" spc="130" dirty="0">
                        <a:solidFill>
                          <a:srgbClr val="FFFFFF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BBB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FFFFFF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页码</a:t>
                      </a:r>
                      <a:endParaRPr lang="en-US" sz="2100" b="0" spc="130" dirty="0">
                        <a:solidFill>
                          <a:srgbClr val="FFFFFF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3CDCB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FFFFFF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组词</a:t>
                      </a:r>
                      <a:endParaRPr lang="en-US" sz="2100" b="0" spc="130" dirty="0">
                        <a:solidFill>
                          <a:srgbClr val="FFFFFF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BAC74"/>
                    </a:solidFill>
                  </a:tcPr>
                </a:tc>
              </a:tr>
              <a:tr h="707898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黑体" panose="02010609060101010101" charset="-122"/>
                        </a:rPr>
                        <a:t>漂</a:t>
                      </a:r>
                      <a:r>
                        <a:rPr lang="en-US" sz="2100" b="0" spc="130" dirty="0" err="1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方正姚体" panose="02010601030101010101" pitchFamily="2" charset="-122"/>
                        </a:rPr>
                        <a:t>（piào</a:t>
                      </a:r>
                      <a:r>
                        <a:rPr lang="en-US" sz="21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方正姚体" panose="02010601030101010101" pitchFamily="2" charset="-122"/>
                        </a:rPr>
                        <a:t>）</a:t>
                      </a:r>
                      <a:endParaRPr lang="en-US" sz="21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方正姚体" panose="02010601030101010101" pitchFamily="2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21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07898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黑体" panose="02010609060101010101" charset="-122"/>
                        </a:rPr>
                        <a:t>踪</a:t>
                      </a:r>
                      <a:r>
                        <a:rPr lang="en-US" sz="2100" b="0" spc="130" dirty="0" err="1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方正姚体" panose="02010601030101010101" pitchFamily="2" charset="-122"/>
                        </a:rPr>
                        <a:t>（zōnɡ</a:t>
                      </a:r>
                      <a:r>
                        <a:rPr lang="en-US" sz="21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方正姚体" panose="02010601030101010101" pitchFamily="2" charset="-122"/>
                        </a:rPr>
                        <a:t>）</a:t>
                      </a:r>
                      <a:endParaRPr lang="en-US" sz="21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方正姚体" panose="02010601030101010101" pitchFamily="2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21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07898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 err="1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黑体" panose="02010609060101010101" charset="-122"/>
                        </a:rPr>
                        <a:t>杨</a:t>
                      </a:r>
                      <a:r>
                        <a:rPr lang="en-US" sz="2100" b="0" spc="130" dirty="0" err="1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方正姚体" panose="02010601030101010101" pitchFamily="2" charset="-122"/>
                        </a:rPr>
                        <a:t>（yánɡ</a:t>
                      </a:r>
                      <a:r>
                        <a:rPr lang="en-US" sz="21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  <a:cs typeface="方正姚体" panose="02010601030101010101" pitchFamily="2" charset="-122"/>
                        </a:rPr>
                        <a:t>）</a:t>
                      </a:r>
                      <a:endParaRPr lang="en-US" sz="21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  <a:cs typeface="方正姚体" panose="02010601030101010101" pitchFamily="2" charset="-122"/>
                      </a:endParaRPr>
                    </a:p>
                  </a:txBody>
                  <a:tcPr marL="238125" marR="238125" marT="161925" marB="161925" anchor="ctr">
                    <a:lnL>
                      <a:noFill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1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21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1270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30" dirty="0">
                          <a:solidFill>
                            <a:srgbClr val="404040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 </a:t>
                      </a:r>
                      <a:endParaRPr 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400" b="0" spc="130" dirty="0">
                        <a:solidFill>
                          <a:srgbClr val="404040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L="238125" marR="238125" marT="161925" marB="161925" anchor="ctr">
                    <a:lnL w="6350">
                      <a:solidFill>
                        <a:srgbClr val="D9D9D9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595959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9" name="文本框 68"/>
          <p:cNvSpPr txBox="1"/>
          <p:nvPr/>
        </p:nvSpPr>
        <p:spPr>
          <a:xfrm>
            <a:off x="4865557" y="2524414"/>
            <a:ext cx="801529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piào</a:t>
            </a:r>
            <a:endParaRPr 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865557" y="4009362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yánɡ</a:t>
            </a:r>
            <a:endParaRPr lang="en-US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865557" y="3285462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zōnɡ</a:t>
            </a:r>
            <a:endParaRPr lang="en-US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895912" y="2524415"/>
            <a:ext cx="2747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P</a:t>
            </a:r>
            <a:endParaRPr lang="en-US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937822" y="3285462"/>
            <a:ext cx="37623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Z</a:t>
            </a:r>
            <a:endParaRPr lang="en-US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937822" y="3974120"/>
            <a:ext cx="2747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Y</a:t>
            </a:r>
            <a:endParaRPr lang="en-US" altLang="en-US" sz="2100" b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005348" y="2524414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漂亮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005348" y="3319276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跟踪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005348" y="3977929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杨树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922356" y="2524415"/>
            <a:ext cx="54245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384</a:t>
            </a:r>
            <a:endParaRPr lang="en-US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922356" y="3285462"/>
            <a:ext cx="54245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672</a:t>
            </a:r>
            <a:endParaRPr lang="en-US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922356" y="4020316"/>
            <a:ext cx="54245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575</a:t>
            </a:r>
            <a:endParaRPr lang="en-US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10214" y="984927"/>
            <a:ext cx="4456590" cy="36702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赠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汪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伦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【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唐</a:t>
            </a: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】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李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白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lǐ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bái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chénɡ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zhōu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jiānɡ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yù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xínɡ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李  白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乘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舟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将 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欲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行，</a:t>
            </a:r>
            <a:endParaRPr 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hū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wén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àn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shànɡ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tà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ɡē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shēnɡ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忽  闻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岸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上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踏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歌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声。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táo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huā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tán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shuǐ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shēn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qiān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chǐ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桃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花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潭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水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深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千 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尺，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bù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jí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wānɡ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lún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sònɡ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wǒ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</a:t>
            </a:r>
            <a:r>
              <a:rPr lang="en-US" sz="18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qínɡ</a:t>
            </a:r>
            <a:r>
              <a:rPr 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不  及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汪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伦  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送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我</a:t>
            </a:r>
            <a:r>
              <a:rPr 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情。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5264612" y="1506633"/>
            <a:ext cx="3143892" cy="2787782"/>
          </a:xfrm>
          <a:prstGeom prst="rect">
            <a:avLst/>
          </a:prstGeom>
          <a:noFill/>
          <a:ln w="9525">
            <a:solidFill>
              <a:srgbClr val="0383C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1435" tIns="25718" rIns="51435" bIns="2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800" dirty="0">
                <a:solidFill>
                  <a:srgbClr val="FF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作者简介</a:t>
            </a:r>
            <a:endParaRPr lang="zh-CN" altLang="en-US" sz="18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  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李白，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字太白，号青莲居士，又号“谪仙人”。是唐代伟大的浪漫主义诗人，被后人誉为“诗仙”。与杜甫并称为“李杜”，为了与另两位诗人李商隐与杜牧即“小李杜”区别，杜甫与李白又合称“大李杜”。其人爽朗大方，爱饮酒作诗，喜交友。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3941252" y="3854964"/>
            <a:ext cx="4178067" cy="521449"/>
          </a:xfrm>
          <a:prstGeom prst="doubleWave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诗意：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李白坐上小船刚刚要启程。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58547" y="1233208"/>
            <a:ext cx="1330836" cy="551810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坐船。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083299" y="1919959"/>
            <a:ext cx="662464" cy="52292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46528" y="2733395"/>
            <a:ext cx="1241867" cy="392415"/>
          </a:xfrm>
          <a:prstGeom prst="borderCallout1">
            <a:avLst>
              <a:gd name="adj1" fmla="val 3892"/>
              <a:gd name="adj2" fmla="val 96875"/>
              <a:gd name="adj3" fmla="val -104136"/>
              <a:gd name="adj4" fmla="val 136352"/>
            </a:avLst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将：刚要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45813" y="2679414"/>
            <a:ext cx="1854994" cy="597352"/>
          </a:xfrm>
          <a:prstGeom prst="cloudCallout">
            <a:avLst>
              <a:gd name="adj1" fmla="val -34462"/>
              <a:gd name="adj2" fmla="val -73909"/>
            </a:avLst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出发离开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0001" y="1269771"/>
            <a:ext cx="2378840" cy="310664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36075" y="1970442"/>
            <a:ext cx="2270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李白乘舟将欲行</a:t>
            </a:r>
            <a:endParaRPr lang="zh-CN" altLang="en-US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036276" y="2396210"/>
            <a:ext cx="615791" cy="1190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  <p:sp>
        <p:nvSpPr>
          <p:cNvPr id="52" name="矩形: 圆角 51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椭圆 80"/>
          <p:cNvSpPr/>
          <p:nvPr/>
        </p:nvSpPr>
        <p:spPr>
          <a:xfrm>
            <a:off x="2550795" y="1744980"/>
            <a:ext cx="429578" cy="487680"/>
          </a:xfrm>
          <a:prstGeom prst="ellipse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52224" y="1800701"/>
            <a:ext cx="2270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忽闻岸上踏歌声</a:t>
            </a:r>
            <a:endParaRPr lang="zh-CN" altLang="en-US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60809" y="4197667"/>
            <a:ext cx="49377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诗意：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忽然听到岸上传来告别的踏歌声。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29603" y="2679383"/>
            <a:ext cx="5200174" cy="1182148"/>
          </a:xfrm>
          <a:prstGeom prst="plaque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踏歌：民间的一种唱歌形式，一边唱歌，一边用脚踏地打拍子，可以边走边唱。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26770" y="1599062"/>
            <a:ext cx="1568529" cy="779517"/>
          </a:xfrm>
          <a:prstGeom prst="rightArrow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忽：忽然。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400901" y="1193006"/>
            <a:ext cx="1422083" cy="436908"/>
          </a:xfrm>
          <a:prstGeom prst="wedgeRoundRectCallout">
            <a:avLst>
              <a:gd name="adj1" fmla="val -70396"/>
              <a:gd name="adj2" fmla="val 94971"/>
              <a:gd name="adj3" fmla="val 16667"/>
            </a:avLst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闻：听到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552224" y="1801178"/>
            <a:ext cx="22707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忽</a:t>
            </a:r>
            <a:r>
              <a:rPr lang="zh-CN" altLang="en-US" sz="24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闻</a:t>
            </a:r>
            <a:r>
              <a:rPr lang="zh-CN" altLang="en-US" sz="24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岸上踏歌声</a:t>
            </a:r>
            <a:endParaRPr lang="zh-CN" altLang="en-US" sz="24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  <p:sp>
        <p:nvSpPr>
          <p:cNvPr id="60" name="矩形: 圆角 59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35042" y="970056"/>
            <a:ext cx="2378840" cy="31066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77" grpId="0"/>
      <p:bldP spid="78" grpId="0" bldLvl="0" animBg="1"/>
      <p:bldP spid="79" grpId="0" animBg="1"/>
      <p:bldP spid="80" grpId="0" animBg="1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云形 22"/>
          <p:cNvSpPr/>
          <p:nvPr/>
        </p:nvSpPr>
        <p:spPr>
          <a:xfrm>
            <a:off x="1817929" y="1548536"/>
            <a:ext cx="964406" cy="476250"/>
          </a:xfrm>
          <a:prstGeom prst="cloud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9220" y="3860582"/>
            <a:ext cx="7847648" cy="433833"/>
          </a:xfrm>
          <a:prstGeom prst="round2DiagRec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诗意：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</a:rPr>
              <a:t>桃花潭水纵然有一千尺那么深，也比不上汪伦送我的情真。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220" y="1601399"/>
            <a:ext cx="44043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桃花潭水深千尺，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不及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汪伦送我情。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2459" y="1062761"/>
            <a:ext cx="1616869" cy="433857"/>
          </a:xfrm>
          <a:prstGeom prst="wedgeRoundRectCallout">
            <a:avLst>
              <a:gd name="adj1" fmla="val -64740"/>
              <a:gd name="adj2" fmla="val 62497"/>
              <a:gd name="adj3" fmla="val 16667"/>
            </a:avLst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不及：不如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9220" y="3107521"/>
            <a:ext cx="747807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桃花潭：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在今安徽泾县西南一百里。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一统志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谓其深不可测。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9220" y="2354460"/>
            <a:ext cx="3604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深千尺：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运用了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夸张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黑体" panose="02010609060101010101" charset="-122"/>
                <a:sym typeface="+mn-ea"/>
              </a:rPr>
              <a:t>的手法。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黑体" panose="02010609060101010101" charset="-122"/>
            </a:endParaRPr>
          </a:p>
        </p:txBody>
      </p:sp>
      <p:sp>
        <p:nvSpPr>
          <p:cNvPr id="47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  <p:sp>
        <p:nvSpPr>
          <p:cNvPr id="48" name="矩形: 圆角 47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00" grpId="0" bldLvl="0" animBg="1"/>
      <p:bldP spid="6" grpId="0" animBg="1"/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756659" y="1689045"/>
            <a:ext cx="1351598" cy="3914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全诗译文</a:t>
            </a:r>
            <a:endParaRPr lang="zh-CN" altLang="en-US" sz="2100" dirty="0">
              <a:solidFill>
                <a:srgbClr val="FF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56659" y="2128216"/>
            <a:ext cx="4414320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 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李白坐上小船刚刚要离开，忽然听到岸上传来告别的歌声。即使桃花潭水有一千尺那么深，也不及汪伦送别我的一片情深。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 smtClean="0"/>
              <a:t>02  </a:t>
            </a:r>
            <a:r>
              <a:rPr lang="zh-CN" altLang="en-US" dirty="0" smtClean="0"/>
              <a:t>日积月累</a:t>
            </a:r>
            <a:endParaRPr lang="zh-CN" altLang="en-US" dirty="0"/>
          </a:p>
        </p:txBody>
      </p:sp>
      <p:sp>
        <p:nvSpPr>
          <p:cNvPr id="47" name="矩形: 圆角 46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1798" y="1269771"/>
            <a:ext cx="2378840" cy="310664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UNIT_TABLE_BEAUTIFY" val="smartTable{2ff418d1-254a-4b92-a6df-a920303cc3db}"/>
  <p:tag name="TABLE_RECT" val="77.6366*205.922*569*242.5"/>
  <p:tag name="TABLE_ONEKEY_SKIN_IDX" val="0"/>
  <p:tag name="TABLE_SKINIDX" val="3"/>
  <p:tag name="TABLE_COLORIDX" val="h"/>
</p:tagLst>
</file>

<file path=ppt/tags/tag2.xml><?xml version="1.0" encoding="utf-8"?>
<p:tagLst xmlns:p="http://schemas.openxmlformats.org/presentationml/2006/main">
  <p:tag name="KSO_WPP_MARK_KEY" val="252f990f-59a9-4d85-82c2-deff1a8f010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1842</Words>
  <Application>WPS 演示</Application>
  <PresentationFormat>全屏显示(16:9)</PresentationFormat>
  <Paragraphs>248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思源黑体 CN Bold</vt:lpstr>
      <vt:lpstr>汉真广标</vt:lpstr>
      <vt:lpstr>华文细黑</vt:lpstr>
      <vt:lpstr>站酷庆科黄油体</vt:lpstr>
      <vt:lpstr>微软雅黑</vt:lpstr>
      <vt:lpstr>Calibri</vt:lpstr>
      <vt:lpstr>黑体</vt:lpstr>
      <vt:lpstr>方正姚体</vt:lpstr>
      <vt:lpstr>Arial</vt:lpstr>
      <vt:lpstr>等线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30</cp:revision>
  <dcterms:created xsi:type="dcterms:W3CDTF">2020-06-05T01:58:00Z</dcterms:created>
  <dcterms:modified xsi:type="dcterms:W3CDTF">2023-01-16T01:17:47Z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DE31A827FE924C3D8055633598B932CD</vt:lpwstr>
  </property>
</Properties>
</file>