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handoutMasterIdLst>
    <p:handoutMasterId r:id="rId18"/>
  </p:handoutMasterIdLst>
  <p:sldIdLst>
    <p:sldId id="261" r:id="rId3"/>
    <p:sldId id="478" r:id="rId4"/>
    <p:sldId id="601" r:id="rId6"/>
    <p:sldId id="767" r:id="rId7"/>
    <p:sldId id="836" r:id="rId8"/>
    <p:sldId id="846" r:id="rId9"/>
    <p:sldId id="845" r:id="rId10"/>
    <p:sldId id="838" r:id="rId11"/>
    <p:sldId id="844" r:id="rId12"/>
    <p:sldId id="813" r:id="rId13"/>
    <p:sldId id="312" r:id="rId14"/>
    <p:sldId id="815" r:id="rId15"/>
    <p:sldId id="317" r:id="rId16"/>
    <p:sldId id="600" r:id="rId17"/>
  </p:sldIdLst>
  <p:sldSz cx="9144000" cy="5143500" type="screen16x9"/>
  <p:notesSz cx="6858000" cy="9144000"/>
  <p:embeddedFontLst>
    <p:embeddedFont>
      <p:font typeface="思源黑体 CN Bold" panose="02010600030101010101" pitchFamily="34" charset="-122"/>
      <p:regular r:id="rId22"/>
    </p:embeddedFont>
    <p:embeddedFont>
      <p:font typeface="汉真广标" panose="02010609000101010101" pitchFamily="49" charset="-122"/>
      <p:regular r:id="rId23"/>
    </p:embeddedFont>
    <p:embeddedFont>
      <p:font typeface="方正姚体" panose="02010601030101010101" pitchFamily="2" charset="-122"/>
      <p:regular r:id="rId24"/>
    </p:embeddedFont>
    <p:embeddedFont>
      <p:font typeface="站酷庆科黄油体" panose="02000803000000020004" pitchFamily="2" charset="-122"/>
      <p:regular r:id="rId25"/>
    </p:embeddedFont>
    <p:embeddedFont>
      <p:font typeface="黑体" panose="02010609060101010101" charset="-122"/>
      <p:regular r:id="rId26"/>
    </p:embeddedFont>
    <p:embeddedFont>
      <p:font typeface="FandolFang R" panose="02010600030101010101" pitchFamily="50" charset="-122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等线" panose="02010600030101010101" charset="-122"/>
      <p:regular r:id="rId32"/>
    </p:embeddedFont>
  </p:embeddedFontLst>
  <p:custDataLst>
    <p:tags r:id="rId3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83CD"/>
    <a:srgbClr val="0AE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84" y="-64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3" Type="http://schemas.openxmlformats.org/officeDocument/2006/relationships/tags" Target="tags/tag3.xml"/><Relationship Id="rId32" Type="http://schemas.openxmlformats.org/officeDocument/2006/relationships/font" Target="fonts/font11.fntdata"/><Relationship Id="rId31" Type="http://schemas.openxmlformats.org/officeDocument/2006/relationships/font" Target="fonts/font10.fntdata"/><Relationship Id="rId30" Type="http://schemas.openxmlformats.org/officeDocument/2006/relationships/font" Target="fonts/font9.fntdata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fld id="{65E0E2EF-C6D5-49AC-B9BD-30B17640020A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fld id="{326461F1-9681-494E-AB77-F883B72C7518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andolFang R" panose="02010600030101010101" pitchFamily="50" charset="-122"/>
                <a:ea typeface="FandolFang R" panose="02010600030101010101" pitchFamily="50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andolFang R" panose="02010600030101010101" pitchFamily="50" charset="-122"/>
              <a:ea typeface="FandolFang R" panose="02010600030101010101" pitchFamily="50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395926" cy="678730"/>
          </a:xfrm>
          <a:prstGeom prst="rect">
            <a:avLst/>
          </a:prstGeom>
          <a:gradFill flip="none" rotWithShape="1">
            <a:gsLst>
              <a:gs pos="0">
                <a:srgbClr val="0AEDD2"/>
              </a:gs>
              <a:gs pos="100000">
                <a:srgbClr val="0383CD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480817" y="317898"/>
            <a:ext cx="1562444" cy="283061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marL="0" indent="0">
              <a:buNone/>
              <a:defRPr sz="1500">
                <a:solidFill>
                  <a:srgbClr val="0383CD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pPr lvl="0"/>
            <a:r>
              <a:rPr lang="en-US" altLang="zh-CN" dirty="0"/>
              <a:t>01  </a:t>
            </a:r>
            <a:r>
              <a:rPr lang="zh-CN" altLang="en-US" dirty="0"/>
              <a:t>输入标题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>
                <a:noFill/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BY YUSHEN</a:t>
            </a:r>
            <a:endParaRPr lang="zh-CN" altLang="en-US" dirty="0">
              <a:noFill/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8109" y="1482090"/>
            <a:ext cx="4762976" cy="1844411"/>
            <a:chOff x="655032" y="1976437"/>
            <a:chExt cx="4752082" cy="2459026"/>
          </a:xfrm>
        </p:grpSpPr>
        <p:sp>
          <p:nvSpPr>
            <p:cNvPr id="9" name="文本框 8"/>
            <p:cNvSpPr txBox="1"/>
            <p:nvPr/>
          </p:nvSpPr>
          <p:spPr>
            <a:xfrm>
              <a:off x="655032" y="1976437"/>
              <a:ext cx="4752082" cy="1477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6600" dirty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汉真广标" panose="02010609000101010101" pitchFamily="49" charset="-122"/>
                  <a:ea typeface="汉真广标" panose="02010609000101010101" pitchFamily="49" charset="-122"/>
                </a:rPr>
                <a:t>语文园</a:t>
              </a:r>
              <a:r>
                <a:rPr lang="zh-CN" altLang="en-US" sz="6600" dirty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汉真广标" panose="02010609000101010101" pitchFamily="49" charset="-122"/>
                  <a:ea typeface="汉真广标" panose="02010609000101010101" pitchFamily="49" charset="-122"/>
                </a:rPr>
                <a:t>地四</a:t>
              </a:r>
              <a:endParaRPr lang="zh-CN" altLang="en-US" sz="6600" dirty="0">
                <a:gradFill flip="none" rotWithShape="1">
                  <a:gsLst>
                    <a:gs pos="0">
                      <a:srgbClr val="0AEDD2"/>
                    </a:gs>
                    <a:gs pos="100000">
                      <a:srgbClr val="0383CD"/>
                    </a:gs>
                  </a:gsLst>
                  <a:lin ang="2700000" scaled="1"/>
                  <a:tileRect/>
                </a:gradFill>
                <a:latin typeface="汉真广标" panose="02010609000101010101" pitchFamily="49" charset="-122"/>
                <a:ea typeface="汉真广标" panose="0201060900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52564" y="3750784"/>
              <a:ext cx="4557018" cy="492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部编版语文课</a:t>
              </a: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件 一年级下册 </a:t>
              </a:r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2" name="矩形: 圆角 11"/>
            <p:cNvSpPr/>
            <p:nvPr/>
          </p:nvSpPr>
          <p:spPr>
            <a:xfrm rot="10800000" flipH="1" flipV="1">
              <a:off x="828764" y="4388395"/>
              <a:ext cx="4404619" cy="4706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564423" y="0"/>
            <a:ext cx="3259627" cy="841343"/>
            <a:chOff x="7315842" y="0"/>
            <a:chExt cx="4346169" cy="1121790"/>
          </a:xfrm>
        </p:grpSpPr>
        <p:sp>
          <p:nvSpPr>
            <p:cNvPr id="14" name="矩形 13"/>
            <p:cNvSpPr/>
            <p:nvPr/>
          </p:nvSpPr>
          <p:spPr>
            <a:xfrm flipH="1">
              <a:off x="10788826" y="0"/>
              <a:ext cx="780934" cy="1121790"/>
            </a:xfrm>
            <a:prstGeom prst="rect">
              <a:avLst/>
            </a:prstGeom>
            <a:gradFill flip="none" rotWithShape="1">
              <a:gsLst>
                <a:gs pos="0">
                  <a:srgbClr val="0AEDD2"/>
                </a:gs>
                <a:gs pos="100000">
                  <a:srgbClr val="0383CD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FFFF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flipH="1">
              <a:off x="10696575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课前导读</a:t>
              </a:r>
              <a:endParaRPr lang="zh-CN" alt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flipH="1">
              <a:off x="9448838" y="754144"/>
              <a:ext cx="1146675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字词揭秘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flipH="1">
              <a:off x="8382341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课文精讲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flipH="1">
              <a:off x="7315842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课堂小结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94042" y="496656"/>
            <a:ext cx="3797994" cy="4262300"/>
            <a:chOff x="6658723" y="662208"/>
            <a:chExt cx="5063992" cy="568306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58723" y="787103"/>
              <a:ext cx="3720855" cy="4961138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 flipH="1">
              <a:off x="7146981" y="1156294"/>
              <a:ext cx="3711173" cy="5188980"/>
            </a:xfrm>
            <a:prstGeom prst="rect">
              <a:avLst/>
            </a:prstGeom>
            <a:gradFill flip="none" rotWithShape="0">
              <a:gsLst>
                <a:gs pos="43000">
                  <a:srgbClr val="0AEDD2">
                    <a:alpha val="0"/>
                  </a:srgbClr>
                </a:gs>
                <a:gs pos="100000">
                  <a:srgbClr val="0380CD">
                    <a:alpha val="74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7" name="十字形 6"/>
            <p:cNvSpPr/>
            <p:nvPr/>
          </p:nvSpPr>
          <p:spPr>
            <a:xfrm>
              <a:off x="11353780" y="662208"/>
              <a:ext cx="368935" cy="368935"/>
            </a:xfrm>
            <a:prstGeom prst="plus">
              <a:avLst>
                <a:gd name="adj" fmla="val 36138"/>
              </a:avLst>
            </a:prstGeom>
            <a:gradFill>
              <a:gsLst>
                <a:gs pos="0">
                  <a:srgbClr val="0AEDD2">
                    <a:alpha val="85000"/>
                  </a:srgbClr>
                </a:gs>
                <a:gs pos="100000">
                  <a:srgbClr val="0380CD">
                    <a:alpha val="90000"/>
                  </a:srgb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08222" y="1183282"/>
            <a:ext cx="1228658" cy="421974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寻：寻访。</a:t>
            </a:r>
            <a:endParaRPr lang="zh-CN" altLang="en-US" sz="15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8222" y="1751384"/>
            <a:ext cx="4739109" cy="421974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隐者：古代指不肯做官而隐居在山野之间的人。</a:t>
            </a:r>
            <a:endParaRPr lang="zh-CN" altLang="en-US" sz="15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8223" y="2319487"/>
            <a:ext cx="1945087" cy="421972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不遇：没有见到。 </a:t>
            </a:r>
            <a:endParaRPr lang="zh-CN" altLang="en-US" sz="15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08222" y="2887589"/>
            <a:ext cx="3422690" cy="421974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童子：小孩。这是指隐者的弟子。</a:t>
            </a:r>
            <a:endParaRPr lang="zh-CN" altLang="en-US" sz="15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8222" y="3455692"/>
            <a:ext cx="1518910" cy="421974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言：回答</a:t>
            </a:r>
            <a:r>
              <a:rPr lang="en-US" altLang="zh-CN" sz="15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,</a:t>
            </a:r>
            <a:r>
              <a:rPr lang="zh-CN" altLang="en-US" sz="15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说。</a:t>
            </a:r>
            <a:endParaRPr lang="zh-CN" altLang="en-US" sz="15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08222" y="4023793"/>
            <a:ext cx="2764481" cy="421974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 indent="228600">
              <a:defRPr/>
            </a:pPr>
            <a:r>
              <a:rPr lang="zh-CN" altLang="en-US" sz="15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云深：指山上云雾缭绕。</a:t>
            </a:r>
            <a:endParaRPr lang="zh-CN" altLang="en-US" sz="15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8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05  </a:t>
            </a:r>
            <a:r>
              <a:rPr lang="zh-CN" altLang="en-US" dirty="0"/>
              <a:t>日积月累</a:t>
            </a:r>
            <a:endParaRPr lang="zh-CN" altLang="en-US" dirty="0"/>
          </a:p>
        </p:txBody>
      </p:sp>
      <p:sp>
        <p:nvSpPr>
          <p:cNvPr id="49" name="矩形: 圆角 48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953359" y="2591586"/>
            <a:ext cx="3394772" cy="1910239"/>
          </a:xfrm>
          <a:prstGeom prst="plaque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诗意：</a:t>
            </a:r>
            <a:r>
              <a:rPr lang="zh-CN" alt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苍松下，我询问隐者的童子他的师傅到哪里去了？他说，师傅已经采药去了。还指着高山说，就在这座山中，可是林深云密，他也不知道他的师傅到底在哪里。</a:t>
            </a:r>
            <a:endParaRPr lang="zh-CN" altLang="en-US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665826" y="1216327"/>
            <a:ext cx="2800448" cy="3161645"/>
          </a:xfrm>
          <a:prstGeom prst="roundRect">
            <a:avLst/>
          </a:prstGeom>
          <a:noFill/>
          <a:ln w="47625">
            <a:solidFill>
              <a:srgbClr val="0383CD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</a:t>
            </a:r>
            <a:r>
              <a:rPr sz="18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妞妞赶牛</a:t>
            </a:r>
            <a:endParaRPr sz="15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</a:t>
            </a:r>
            <a:r>
              <a:rPr sz="15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妞妞赶牛河边走</a:t>
            </a:r>
            <a:r>
              <a:rPr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，</a:t>
            </a:r>
            <a:endParaRPr sz="15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</a:t>
            </a:r>
            <a:r>
              <a:rPr sz="15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牛牛要吃河边柳</a:t>
            </a:r>
            <a:r>
              <a:rPr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，</a:t>
            </a:r>
            <a:endParaRPr sz="15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</a:t>
            </a:r>
            <a:r>
              <a:rPr sz="15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妞妞护柳扭牛牛</a:t>
            </a:r>
            <a:r>
              <a:rPr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，</a:t>
            </a:r>
            <a:endParaRPr sz="15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</a:t>
            </a:r>
            <a:r>
              <a:rPr sz="15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牛牛扭头顶妞妞</a:t>
            </a:r>
            <a:r>
              <a:rPr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，</a:t>
            </a:r>
            <a:endParaRPr sz="15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</a:t>
            </a:r>
            <a:r>
              <a:rPr sz="15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妞妞拗不过牛牛</a:t>
            </a:r>
            <a:r>
              <a:rPr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，</a:t>
            </a:r>
            <a:endParaRPr sz="15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</a:t>
            </a:r>
            <a:r>
              <a:rPr sz="15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低头捡石头</a:t>
            </a:r>
            <a:r>
              <a:rPr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，</a:t>
            </a:r>
            <a:endParaRPr sz="15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</a:t>
            </a:r>
            <a:r>
              <a:rPr sz="15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吓得牛牛扭头走</a:t>
            </a:r>
            <a:r>
              <a:rPr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。</a:t>
            </a:r>
            <a:endParaRPr sz="15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7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 fontScale="92500"/>
          </a:bodyPr>
          <a:lstStyle/>
          <a:p>
            <a:r>
              <a:rPr lang="en-US" altLang="zh-CN" dirty="0"/>
              <a:t>06  </a:t>
            </a:r>
            <a:r>
              <a:rPr lang="zh-CN" altLang="en-US" dirty="0"/>
              <a:t>和大人一起读</a:t>
            </a:r>
            <a:endParaRPr lang="zh-CN" altLang="en-US" dirty="0"/>
          </a:p>
        </p:txBody>
      </p:sp>
      <p:sp>
        <p:nvSpPr>
          <p:cNvPr id="48" name="矩形: 圆角 47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240405" y="1067732"/>
            <a:ext cx="1331595" cy="541425"/>
          </a:xfrm>
          <a:prstGeom prst="wedgeRoundRectCallout">
            <a:avLst>
              <a:gd name="adj1" fmla="val -49087"/>
              <a:gd name="adj2" fmla="val 70551"/>
              <a:gd name="adj3" fmla="val 16667"/>
            </a:avLst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朗读指导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0" name="矩形 4"/>
          <p:cNvSpPr>
            <a:spLocks noChangeArrowheads="1"/>
          </p:cNvSpPr>
          <p:nvPr/>
        </p:nvSpPr>
        <p:spPr bwMode="auto">
          <a:xfrm>
            <a:off x="4168495" y="2011887"/>
            <a:ext cx="3926928" cy="1852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这是一则绕口令，要注意读准</a:t>
            </a:r>
            <a:r>
              <a:rPr lang="en-US" altLang="zh-CN" sz="18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ou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和</a:t>
            </a:r>
            <a:r>
              <a:rPr lang="en-US" altLang="zh-CN" sz="18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iu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。家长要指导孩子在读正确流利的基础上快速朗读，读出</a:t>
            </a: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绕口令的韵味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。家长可以跟孩子比赛读，看谁读得又快又准确。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91553" y="1096411"/>
            <a:ext cx="7398544" cy="367023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一、填一填。</a:t>
            </a:r>
            <a:endParaRPr lang="en-US" altLang="zh-CN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30000"/>
              </a:lnSpc>
              <a:defRPr/>
            </a:pPr>
            <a:endParaRPr lang="zh-CN" alt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寻隐者不遇</a:t>
            </a:r>
            <a:endParaRPr lang="zh-CN" alt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（唐）  贾岛</a:t>
            </a:r>
            <a:endParaRPr lang="zh-CN" alt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松下问童子，言师采药去。</a:t>
            </a:r>
            <a:endParaRPr lang="zh-CN" alt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只在此山中，云深不知处。</a:t>
            </a:r>
            <a:endParaRPr lang="zh-CN" alt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1.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请找出下列字的同音字。</a:t>
            </a: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 </a:t>
            </a:r>
            <a:endParaRPr lang="zh-CN" alt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 吓</a:t>
            </a:r>
            <a:r>
              <a:rPr lang="en-US" altLang="zh-CN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—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（       ）     同</a:t>
            </a:r>
            <a:r>
              <a:rPr lang="en-US" altLang="zh-CN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—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（       ）    身</a:t>
            </a:r>
            <a:r>
              <a:rPr lang="en-US" altLang="zh-CN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—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（        ）</a:t>
            </a:r>
            <a:endParaRPr lang="zh-CN" alt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2.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请找出针对诗人何处采药的问话而来的一句诗，它是</a:t>
            </a:r>
            <a:r>
              <a:rPr lang="zh-CN" altLang="en-US" sz="1800" u="sng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            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。</a:t>
            </a:r>
            <a:endParaRPr lang="zh-CN" alt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95583" y="3634720"/>
            <a:ext cx="365760" cy="3452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下</a:t>
            </a:r>
            <a:endParaRPr lang="zh-CN" altLang="en-US" sz="18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04343" y="3634720"/>
            <a:ext cx="365760" cy="3452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童</a:t>
            </a:r>
            <a:endParaRPr lang="zh-CN" altLang="en-US" sz="18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13103" y="3634720"/>
            <a:ext cx="365760" cy="3452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深</a:t>
            </a:r>
            <a:endParaRPr lang="zh-CN" altLang="en-US" sz="18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59392" y="3913347"/>
            <a:ext cx="1292662" cy="4293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言师采药去</a:t>
            </a:r>
            <a:endParaRPr lang="zh-CN" altLang="en-US" sz="18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07  </a:t>
            </a:r>
            <a:r>
              <a:rPr lang="zh-CN" altLang="en-US" dirty="0"/>
              <a:t>课堂练习</a:t>
            </a:r>
            <a:endParaRPr lang="zh-CN" altLang="en-US" dirty="0"/>
          </a:p>
        </p:txBody>
      </p:sp>
      <p:sp>
        <p:nvSpPr>
          <p:cNvPr id="46" name="矩形: 圆角 45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2492" y="1205264"/>
            <a:ext cx="7404197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时间过得真快啊，又到下课时间了。我们这节课学会了认识了很多词语，积累了很多的绕口令，学会了古诗。今后的学习我们要注意积累更多的好词佳句、好诗句。</a:t>
            </a:r>
            <a:endParaRPr lang="en-US" altLang="zh-CN" sz="1800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08  </a:t>
            </a:r>
            <a:r>
              <a:rPr lang="zh-CN" altLang="en-US" dirty="0"/>
              <a:t>课堂小结</a:t>
            </a:r>
            <a:endParaRPr lang="zh-CN" altLang="en-US" dirty="0"/>
          </a:p>
        </p:txBody>
      </p:sp>
      <p:sp>
        <p:nvSpPr>
          <p:cNvPr id="43" name="矩形: 圆角 42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294719" y="2477296"/>
            <a:ext cx="2554564" cy="1992035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383CD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sz="15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语文园地四</a:t>
            </a:r>
            <a:endParaRPr sz="15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15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人体部位</a:t>
            </a:r>
            <a:r>
              <a:rPr sz="15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endParaRPr sz="15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15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轻声</a:t>
            </a:r>
            <a:r>
              <a:rPr sz="15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</a:t>
            </a:r>
            <a:r>
              <a:rPr sz="15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带有点的字</a:t>
            </a:r>
            <a:endParaRPr sz="15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15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贾岛</a:t>
            </a:r>
            <a:r>
              <a:rPr sz="15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sz="15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寻隐者不遇</a:t>
            </a:r>
            <a:r>
              <a:rPr sz="15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endParaRPr sz="15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15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绕口令《妞妞赶牛</a:t>
            </a:r>
            <a:r>
              <a:rPr sz="15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》</a:t>
            </a:r>
            <a:endParaRPr sz="15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>
                <a:noFill/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BY YUSHEN</a:t>
            </a:r>
            <a:endParaRPr lang="zh-CN" altLang="en-US" dirty="0">
              <a:noFill/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0967" y="1482091"/>
            <a:ext cx="4685824" cy="1844490"/>
            <a:chOff x="655032" y="1976437"/>
            <a:chExt cx="4752082" cy="2459026"/>
          </a:xfrm>
        </p:grpSpPr>
        <p:sp>
          <p:nvSpPr>
            <p:cNvPr id="9" name="文本框 8"/>
            <p:cNvSpPr txBox="1"/>
            <p:nvPr/>
          </p:nvSpPr>
          <p:spPr>
            <a:xfrm>
              <a:off x="655032" y="1976437"/>
              <a:ext cx="4752082" cy="1887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8600" dirty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站酷庆科黄油体" panose="02000803000000020004" pitchFamily="2" charset="-122"/>
                  <a:ea typeface="站酷庆科黄油体" panose="02000803000000020004" pitchFamily="2" charset="-122"/>
                </a:rPr>
                <a:t>谢谢观看</a:t>
              </a:r>
              <a:endParaRPr lang="zh-CN" altLang="en-US" sz="8600" dirty="0">
                <a:gradFill flip="none" rotWithShape="1">
                  <a:gsLst>
                    <a:gs pos="0">
                      <a:srgbClr val="0AEDD2"/>
                    </a:gs>
                    <a:gs pos="100000">
                      <a:srgbClr val="0383CD"/>
                    </a:gs>
                  </a:gsLst>
                  <a:lin ang="27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2" name="矩形: 圆角 11"/>
            <p:cNvSpPr/>
            <p:nvPr/>
          </p:nvSpPr>
          <p:spPr>
            <a:xfrm rot="10800000" flipH="1" flipV="1">
              <a:off x="828764" y="4388395"/>
              <a:ext cx="4404619" cy="4706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564423" y="0"/>
            <a:ext cx="3259627" cy="841343"/>
            <a:chOff x="7315842" y="0"/>
            <a:chExt cx="4346169" cy="1121790"/>
          </a:xfrm>
        </p:grpSpPr>
        <p:sp>
          <p:nvSpPr>
            <p:cNvPr id="14" name="矩形 13"/>
            <p:cNvSpPr/>
            <p:nvPr/>
          </p:nvSpPr>
          <p:spPr>
            <a:xfrm flipH="1">
              <a:off x="10788826" y="0"/>
              <a:ext cx="780934" cy="1121790"/>
            </a:xfrm>
            <a:prstGeom prst="rect">
              <a:avLst/>
            </a:prstGeom>
            <a:gradFill flip="none" rotWithShape="1">
              <a:gsLst>
                <a:gs pos="0">
                  <a:srgbClr val="0AEDD2"/>
                </a:gs>
                <a:gs pos="100000">
                  <a:srgbClr val="0383CD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FFFF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flipH="1">
              <a:off x="10696575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课前导读</a:t>
              </a:r>
              <a:endParaRPr lang="zh-CN" alt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flipH="1">
              <a:off x="9448838" y="754144"/>
              <a:ext cx="1146675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字词揭秘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flipH="1">
              <a:off x="8382341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课文精讲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flipH="1">
              <a:off x="7315842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课堂小结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94043" y="496656"/>
            <a:ext cx="3797994" cy="4262300"/>
            <a:chOff x="6658723" y="662208"/>
            <a:chExt cx="5063992" cy="568306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58723" y="787103"/>
              <a:ext cx="3720855" cy="4961138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 flipH="1">
              <a:off x="7146981" y="1156294"/>
              <a:ext cx="3711173" cy="5188980"/>
            </a:xfrm>
            <a:prstGeom prst="rect">
              <a:avLst/>
            </a:prstGeom>
            <a:gradFill flip="none" rotWithShape="0">
              <a:gsLst>
                <a:gs pos="43000">
                  <a:srgbClr val="0AEDD2">
                    <a:alpha val="0"/>
                  </a:srgbClr>
                </a:gs>
                <a:gs pos="100000">
                  <a:srgbClr val="0380CD">
                    <a:alpha val="74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7" name="十字形 6"/>
            <p:cNvSpPr/>
            <p:nvPr/>
          </p:nvSpPr>
          <p:spPr>
            <a:xfrm>
              <a:off x="11353780" y="662208"/>
              <a:ext cx="368935" cy="368935"/>
            </a:xfrm>
            <a:prstGeom prst="plus">
              <a:avLst>
                <a:gd name="adj" fmla="val 36138"/>
              </a:avLst>
            </a:prstGeom>
            <a:gradFill>
              <a:gsLst>
                <a:gs pos="0">
                  <a:srgbClr val="0AEDD2">
                    <a:alpha val="85000"/>
                  </a:srgbClr>
                </a:gs>
                <a:gs pos="100000">
                  <a:srgbClr val="0380CD">
                    <a:alpha val="90000"/>
                  </a:srgb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62039" y="2017396"/>
            <a:ext cx="3016757" cy="152257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同学们，今天跟随老师一起学习《语文园地四》的内容吧！           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59" name="文本占位符 12"/>
          <p:cNvSpPr>
            <a:spLocks noGrp="1"/>
          </p:cNvSpPr>
          <p:nvPr>
            <p:ph type="body" sz="quarter" idx="10"/>
          </p:nvPr>
        </p:nvSpPr>
        <p:spPr>
          <a:xfrm>
            <a:off x="480817" y="317898"/>
            <a:ext cx="1562444" cy="283061"/>
          </a:xfrm>
        </p:spPr>
        <p:txBody>
          <a:bodyPr>
            <a:normAutofit/>
          </a:bodyPr>
          <a:lstStyle/>
          <a:p>
            <a:r>
              <a:rPr lang="en-US" altLang="zh-CN" dirty="0"/>
              <a:t>01  </a:t>
            </a:r>
            <a:r>
              <a:rPr lang="zh-CN" altLang="en-US" dirty="0"/>
              <a:t>课前导读</a:t>
            </a:r>
            <a:endParaRPr lang="zh-CN" altLang="en-US" dirty="0"/>
          </a:p>
        </p:txBody>
      </p:sp>
      <p:sp>
        <p:nvSpPr>
          <p:cNvPr id="60" name="矩形: 圆角 59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163071" y="934973"/>
            <a:ext cx="2805210" cy="374028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10"/>
          <p:cNvSpPr txBox="1">
            <a:spLocks noChangeArrowheads="1"/>
          </p:cNvSpPr>
          <p:nvPr/>
        </p:nvSpPr>
        <p:spPr bwMode="auto">
          <a:xfrm>
            <a:off x="899610" y="2242290"/>
            <a:ext cx="4722019" cy="1805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defRPr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眉毛     鼻子     嘴巴     脖子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200000"/>
              </a:lnSpc>
              <a:defRPr/>
            </a:pP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手臂     肚子     小腿     脚尖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99610" y="1982962"/>
            <a:ext cx="832485" cy="4376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0383CD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méi</a:t>
            </a:r>
            <a:endParaRPr lang="en-US" altLang="zh-CN" sz="2400" b="1" dirty="0">
              <a:solidFill>
                <a:srgbClr val="0383CD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024207" y="1982962"/>
            <a:ext cx="507683" cy="4376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0383CD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bí</a:t>
            </a:r>
            <a:endParaRPr lang="en-US" altLang="zh-CN" sz="2400" b="1" dirty="0">
              <a:solidFill>
                <a:srgbClr val="0383CD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180374" y="1982962"/>
            <a:ext cx="683419" cy="4376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0383CD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zuǐ</a:t>
            </a:r>
            <a:endParaRPr lang="en-US" altLang="zh-CN" sz="2400" b="1" dirty="0">
              <a:solidFill>
                <a:srgbClr val="0383CD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198503" y="1982962"/>
            <a:ext cx="646748" cy="4376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0383CD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bó</a:t>
            </a:r>
            <a:endParaRPr lang="en-US" altLang="zh-CN" sz="2400" b="1" dirty="0">
              <a:solidFill>
                <a:srgbClr val="0383CD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63698" y="3382185"/>
            <a:ext cx="507683" cy="4376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0383CD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bì</a:t>
            </a:r>
            <a:endParaRPr lang="en-US" altLang="zh-CN" sz="2400" b="1" dirty="0">
              <a:solidFill>
                <a:srgbClr val="0383CD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90045" y="3378851"/>
            <a:ext cx="639128" cy="4376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0383CD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dù</a:t>
            </a:r>
            <a:endParaRPr lang="en-US" altLang="zh-CN" sz="2400" b="1" dirty="0">
              <a:solidFill>
                <a:srgbClr val="0383CD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25617" y="3378375"/>
            <a:ext cx="638175" cy="4376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0383CD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tuǐ</a:t>
            </a:r>
            <a:endParaRPr lang="en-US" altLang="zh-CN" sz="2400" b="1" dirty="0">
              <a:solidFill>
                <a:srgbClr val="0383CD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70059" y="3382185"/>
            <a:ext cx="813911" cy="4376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0383CD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B0604020202020204" pitchFamily="34" charset="0"/>
              </a:rPr>
              <a:t>jiǎo</a:t>
            </a:r>
            <a:endParaRPr lang="en-US" altLang="zh-CN" sz="2400" b="1" dirty="0">
              <a:solidFill>
                <a:srgbClr val="0383CD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B0604020202020204" pitchFamily="34" charset="0"/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02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  <p:sp>
        <p:nvSpPr>
          <p:cNvPr id="59" name="矩形: 圆角 58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grpSp>
        <p:nvGrpSpPr>
          <p:cNvPr id="60" name="组合 59"/>
          <p:cNvGrpSpPr/>
          <p:nvPr/>
        </p:nvGrpSpPr>
        <p:grpSpPr bwMode="auto">
          <a:xfrm>
            <a:off x="3310972" y="1081830"/>
            <a:ext cx="5142149" cy="507831"/>
            <a:chOff x="-1088110" y="1739054"/>
            <a:chExt cx="5208040" cy="1143946"/>
          </a:xfrm>
          <a:noFill/>
        </p:grpSpPr>
        <p:sp>
          <p:nvSpPr>
            <p:cNvPr id="61" name="思想气泡: 云 3"/>
            <p:cNvSpPr/>
            <p:nvPr/>
          </p:nvSpPr>
          <p:spPr>
            <a:xfrm>
              <a:off x="-1088110" y="1749359"/>
              <a:ext cx="5208040" cy="1086656"/>
            </a:xfrm>
            <a:prstGeom prst="wedgeRoundRectCallout">
              <a:avLst>
                <a:gd name="adj1" fmla="val -26567"/>
                <a:gd name="adj2" fmla="val 92908"/>
                <a:gd name="adj3" fmla="val 16667"/>
              </a:avLst>
            </a:prstGeom>
            <a:grpFill/>
            <a:ln w="38100">
              <a:solidFill>
                <a:srgbClr val="00B0F0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  <a:defRPr/>
              </a:pPr>
              <a:endPara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62" name="文本框 5"/>
            <p:cNvSpPr txBox="1">
              <a:spLocks noChangeArrowheads="1"/>
            </p:cNvSpPr>
            <p:nvPr/>
          </p:nvSpPr>
          <p:spPr bwMode="auto">
            <a:xfrm>
              <a:off x="-1088109" y="1739054"/>
              <a:ext cx="5119397" cy="1143946"/>
            </a:xfrm>
            <a:prstGeom prst="rect">
              <a:avLst/>
            </a:prstGeom>
            <a:noFill/>
            <a:ln w="38100"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8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 “脖、腿、 脚”是</a:t>
              </a:r>
              <a:r>
                <a:rPr lang="zh-CN" altLang="en-US" sz="1800" dirty="0">
                  <a:solidFill>
                    <a:srgbClr val="C0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月字旁</a:t>
              </a:r>
              <a:r>
                <a:rPr lang="zh-CN" altLang="en-US" sz="18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，“臂”是</a:t>
              </a:r>
              <a:r>
                <a:rPr lang="zh-CN" altLang="en-US" sz="1800" dirty="0">
                  <a:solidFill>
                    <a:srgbClr val="C0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月字底</a:t>
              </a:r>
              <a:r>
                <a:rPr lang="zh-CN" altLang="en-US" sz="18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。</a:t>
              </a:r>
              <a:endPara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162765" y="2057624"/>
            <a:ext cx="3185487" cy="2342057"/>
            <a:chOff x="3516982" y="2038204"/>
            <a:chExt cx="4823703" cy="3546518"/>
          </a:xfrm>
        </p:grpSpPr>
        <p:sp>
          <p:nvSpPr>
            <p:cNvPr id="63" name="矩形 4"/>
            <p:cNvSpPr>
              <a:spLocks noChangeArrowheads="1"/>
            </p:cNvSpPr>
            <p:nvPr/>
          </p:nvSpPr>
          <p:spPr bwMode="auto">
            <a:xfrm>
              <a:off x="3516982" y="2038204"/>
              <a:ext cx="4823703" cy="559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8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归类识记：带“月”字旁的字</a:t>
              </a:r>
              <a:endPara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endParaRPr>
            </a:p>
          </p:txBody>
        </p:sp>
        <p:sp>
          <p:nvSpPr>
            <p:cNvPr id="64" name="TextBox 6"/>
            <p:cNvSpPr txBox="1">
              <a:spLocks noChangeArrowheads="1"/>
            </p:cNvSpPr>
            <p:nvPr/>
          </p:nvSpPr>
          <p:spPr bwMode="auto">
            <a:xfrm>
              <a:off x="3516982" y="2745507"/>
              <a:ext cx="1834515" cy="568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51435" tIns="25717" rIns="51435" bIns="25717">
              <a:spAutoFit/>
            </a:bodyPr>
            <a:lstStyle>
              <a:defPPr>
                <a:defRPr lang="zh-CN"/>
              </a:defPPr>
              <a:lvl1pPr defTabSz="685800">
                <a:defRPr sz="7200"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defTabSz="685800" eaLnBrk="0" hangingPunct="0">
                <a:defRPr sz="1400"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 eaLnBrk="0" hangingPunct="0">
                <a:defRPr sz="1400"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 eaLnBrk="0" hangingPunct="0">
                <a:defRPr sz="1400"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 eaLnBrk="0" hangingPunct="0">
                <a:defRPr sz="1400"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514350">
                <a:defRPr/>
              </a:pPr>
              <a:r>
                <a:rPr lang="zh-CN" altLang="en-US" sz="2100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月字旁</a:t>
              </a:r>
              <a:endParaRPr lang="zh-CN" altLang="en-US" sz="21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65" name="TextBox 6"/>
            <p:cNvSpPr txBox="1">
              <a:spLocks noChangeArrowheads="1"/>
            </p:cNvSpPr>
            <p:nvPr/>
          </p:nvSpPr>
          <p:spPr bwMode="auto">
            <a:xfrm>
              <a:off x="3516982" y="3468379"/>
              <a:ext cx="3792220" cy="2116343"/>
            </a:xfrm>
            <a:prstGeom prst="bevel">
              <a:avLst>
                <a:gd name="adj" fmla="val 5450"/>
              </a:avLst>
            </a:prstGeom>
            <a:solidFill>
              <a:schemeClr val="bg1"/>
            </a:solidFill>
            <a:ln w="9525">
              <a:solidFill>
                <a:srgbClr val="0383CD"/>
              </a:solidFill>
              <a:miter lim="800000"/>
            </a:ln>
          </p:spPr>
          <p:txBody>
            <a:bodyPr wrap="square" lIns="51435" tIns="25717" rIns="51435" bIns="25717">
              <a:spAutoFit/>
            </a:bodyPr>
            <a:lstStyle>
              <a:defPPr>
                <a:defRPr lang="zh-CN"/>
              </a:defPPr>
              <a:lvl1pPr defTabSz="685800">
                <a:defRPr sz="7200"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defTabSz="685800" eaLnBrk="0" hangingPunct="0">
                <a:defRPr sz="1400"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 eaLnBrk="0" hangingPunct="0">
                <a:defRPr sz="1400"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 eaLnBrk="0" hangingPunct="0">
                <a:defRPr sz="1400"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 eaLnBrk="0" hangingPunct="0">
                <a:defRPr sz="1400"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514350">
                <a:lnSpc>
                  <a:spcPct val="130000"/>
                </a:lnSpc>
                <a:defRPr/>
              </a:pPr>
              <a:r>
                <a:rPr lang="zh-CN" altLang="en-US" sz="15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脖、肚、腿、</a:t>
              </a:r>
              <a:endParaRPr lang="en-US" altLang="zh-CN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endParaRPr>
            </a:p>
            <a:p>
              <a:pPr defTabSz="514350">
                <a:lnSpc>
                  <a:spcPct val="130000"/>
                </a:lnSpc>
                <a:defRPr/>
              </a:pPr>
              <a:r>
                <a:rPr lang="zh-CN" altLang="en-US" sz="15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脚、胖、肥、</a:t>
              </a:r>
              <a:endParaRPr lang="en-US" altLang="zh-CN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endParaRPr>
            </a:p>
            <a:p>
              <a:pPr defTabSz="514350">
                <a:lnSpc>
                  <a:spcPct val="130000"/>
                </a:lnSpc>
                <a:defRPr/>
              </a:pPr>
              <a:r>
                <a:rPr lang="zh-CN" altLang="en-US" sz="15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脑、胳、膊、</a:t>
              </a:r>
              <a:endParaRPr lang="en-US" altLang="zh-CN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endParaRPr>
            </a:p>
            <a:p>
              <a:pPr defTabSz="514350">
                <a:lnSpc>
                  <a:spcPct val="130000"/>
                </a:lnSpc>
                <a:defRPr/>
              </a:pPr>
              <a:r>
                <a:rPr lang="zh-CN" altLang="en-US" sz="15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胆、肠、脸</a:t>
              </a:r>
              <a:r>
                <a:rPr lang="en-US" altLang="zh-CN" sz="15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……</a:t>
              </a:r>
              <a:endParaRPr lang="zh-CN" altLang="en-US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6" grpId="0"/>
      <p:bldP spid="8" grpId="0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1111044" y="1357730"/>
            <a:ext cx="1420902" cy="45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2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读一读。</a:t>
            </a:r>
            <a:endParaRPr lang="zh-CN" altLang="zh-CN" sz="25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2863149" y="1385835"/>
            <a:ext cx="860869" cy="809057"/>
            <a:chOff x="3817531" y="1847780"/>
            <a:chExt cx="1147825" cy="1078742"/>
          </a:xfrm>
          <a:noFill/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817531" y="1847780"/>
              <a:ext cx="1147825" cy="1078742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324" name="矩形 1"/>
            <p:cNvSpPr>
              <a:spLocks noChangeArrowheads="1"/>
            </p:cNvSpPr>
            <p:nvPr/>
          </p:nvSpPr>
          <p:spPr bwMode="auto">
            <a:xfrm>
              <a:off x="3957103" y="2133786"/>
              <a:ext cx="930169" cy="533480"/>
            </a:xfrm>
            <a:prstGeom prst="rect">
              <a:avLst/>
            </a:prstGeom>
            <a:grpFill/>
            <a:ln>
              <a:noFill/>
            </a:ln>
            <a:effectLst>
              <a:glow rad="88900">
                <a:schemeClr val="bg1">
                  <a:alpha val="40000"/>
                </a:schemeClr>
              </a:glow>
            </a:effec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0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胆子</a:t>
              </a:r>
              <a:endParaRPr lang="zh-CN" altLang="en-US" sz="20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313658" y="1385835"/>
            <a:ext cx="860869" cy="809057"/>
            <a:chOff x="5745407" y="1847780"/>
            <a:chExt cx="1147825" cy="1078742"/>
          </a:xfrm>
          <a:noFill/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745407" y="1847780"/>
              <a:ext cx="1147825" cy="1078742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322" name="矩形 22"/>
            <p:cNvSpPr>
              <a:spLocks noChangeArrowheads="1"/>
            </p:cNvSpPr>
            <p:nvPr/>
          </p:nvSpPr>
          <p:spPr bwMode="auto">
            <a:xfrm>
              <a:off x="5884979" y="2133786"/>
              <a:ext cx="930169" cy="533480"/>
            </a:xfrm>
            <a:prstGeom prst="rect">
              <a:avLst/>
            </a:prstGeom>
            <a:grpFill/>
            <a:ln>
              <a:noFill/>
            </a:ln>
            <a:effectLst>
              <a:glow rad="88900">
                <a:schemeClr val="bg1">
                  <a:alpha val="40000"/>
                </a:schemeClr>
              </a:glow>
            </a:effec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0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粽子</a:t>
              </a:r>
              <a:endParaRPr lang="zh-CN" altLang="en-US" sz="20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014456" y="1385835"/>
            <a:ext cx="860869" cy="809057"/>
            <a:chOff x="8019274" y="1847780"/>
            <a:chExt cx="1147825" cy="1078742"/>
          </a:xfrm>
          <a:noFill/>
        </p:grpSpPr>
        <p:pic>
          <p:nvPicPr>
            <p:cNvPr id="60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019274" y="1847780"/>
              <a:ext cx="1147825" cy="1078742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320" name="矩形 25"/>
            <p:cNvSpPr>
              <a:spLocks noChangeArrowheads="1"/>
            </p:cNvSpPr>
            <p:nvPr/>
          </p:nvSpPr>
          <p:spPr bwMode="auto">
            <a:xfrm>
              <a:off x="8158846" y="2133786"/>
              <a:ext cx="930169" cy="533480"/>
            </a:xfrm>
            <a:prstGeom prst="rect">
              <a:avLst/>
            </a:prstGeom>
            <a:grpFill/>
            <a:ln>
              <a:noFill/>
            </a:ln>
            <a:effectLst>
              <a:glow rad="88900">
                <a:schemeClr val="bg1">
                  <a:alpha val="40000"/>
                </a:schemeClr>
              </a:glow>
            </a:effec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0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镜子</a:t>
              </a:r>
              <a:endParaRPr lang="zh-CN" altLang="en-US" sz="20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248977" y="2493689"/>
            <a:ext cx="860869" cy="809057"/>
            <a:chOff x="3027359" y="3175734"/>
            <a:chExt cx="1147825" cy="1078742"/>
          </a:xfrm>
          <a:noFill/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27359" y="3175734"/>
              <a:ext cx="1147825" cy="1078742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矩形 28"/>
            <p:cNvSpPr>
              <a:spLocks noChangeArrowheads="1"/>
            </p:cNvSpPr>
            <p:nvPr/>
          </p:nvSpPr>
          <p:spPr bwMode="auto">
            <a:xfrm>
              <a:off x="3166931" y="3461740"/>
              <a:ext cx="930169" cy="533480"/>
            </a:xfrm>
            <a:prstGeom prst="rect">
              <a:avLst/>
            </a:prstGeom>
            <a:grpFill/>
            <a:ln>
              <a:noFill/>
            </a:ln>
            <a:effectLst>
              <a:glow rad="88900">
                <a:schemeClr val="bg1">
                  <a:alpha val="40000"/>
                </a:schemeClr>
              </a:glow>
            </a:effec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0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爸爸</a:t>
              </a:r>
              <a:endParaRPr lang="zh-CN" altLang="en-US" sz="20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798198" y="2493689"/>
            <a:ext cx="860869" cy="809057"/>
            <a:chOff x="5142311" y="3175734"/>
            <a:chExt cx="1147825" cy="1078742"/>
          </a:xfrm>
          <a:noFill/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142311" y="3175734"/>
              <a:ext cx="1147825" cy="1078742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8" name="矩形 31"/>
            <p:cNvSpPr>
              <a:spLocks noChangeArrowheads="1"/>
            </p:cNvSpPr>
            <p:nvPr/>
          </p:nvSpPr>
          <p:spPr bwMode="auto">
            <a:xfrm>
              <a:off x="5281883" y="3461740"/>
              <a:ext cx="930169" cy="533480"/>
            </a:xfrm>
            <a:prstGeom prst="rect">
              <a:avLst/>
            </a:prstGeom>
            <a:grpFill/>
            <a:ln>
              <a:noFill/>
            </a:ln>
            <a:effectLst>
              <a:glow rad="88900">
                <a:schemeClr val="bg1">
                  <a:alpha val="40000"/>
                </a:schemeClr>
              </a:glow>
            </a:effec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0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妈妈</a:t>
              </a:r>
              <a:endParaRPr lang="zh-CN" altLang="en-US" sz="20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361525" y="2493689"/>
            <a:ext cx="860869" cy="809057"/>
            <a:chOff x="7148699" y="3175734"/>
            <a:chExt cx="1147825" cy="1078742"/>
          </a:xfrm>
          <a:noFill/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148699" y="3175734"/>
              <a:ext cx="1147825" cy="1078742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9" name="矩形 34"/>
            <p:cNvSpPr>
              <a:spLocks noChangeArrowheads="1"/>
            </p:cNvSpPr>
            <p:nvPr/>
          </p:nvSpPr>
          <p:spPr bwMode="auto">
            <a:xfrm>
              <a:off x="7257527" y="3461740"/>
              <a:ext cx="930169" cy="533480"/>
            </a:xfrm>
            <a:prstGeom prst="rect">
              <a:avLst/>
            </a:prstGeom>
            <a:grpFill/>
            <a:ln>
              <a:noFill/>
            </a:ln>
            <a:effectLst>
              <a:glow rad="88900">
                <a:schemeClr val="bg1">
                  <a:alpha val="40000"/>
                </a:schemeClr>
              </a:glow>
            </a:effec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哥哥</a:t>
              </a:r>
              <a:endParaRPr lang="zh-CN" altLang="en-US" sz="20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634806" y="3551320"/>
            <a:ext cx="860869" cy="809057"/>
            <a:chOff x="2179741" y="4735093"/>
            <a:chExt cx="1147825" cy="1078742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179741" y="4735093"/>
              <a:ext cx="1147825" cy="1078742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31" name="矩形 37"/>
            <p:cNvSpPr>
              <a:spLocks noChangeArrowheads="1"/>
            </p:cNvSpPr>
            <p:nvPr/>
          </p:nvSpPr>
          <p:spPr bwMode="auto">
            <a:xfrm>
              <a:off x="2288569" y="5021099"/>
              <a:ext cx="930169" cy="533480"/>
            </a:xfrm>
            <a:prstGeom prst="rect">
              <a:avLst/>
            </a:prstGeom>
            <a:noFill/>
            <a:ln>
              <a:noFill/>
            </a:ln>
            <a:effectLst>
              <a:glow rad="88900">
                <a:schemeClr val="bg1">
                  <a:alpha val="40000"/>
                </a:schemeClr>
              </a:glow>
            </a:effec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故事</a:t>
              </a:r>
              <a:endParaRPr lang="zh-CN" altLang="en-US" sz="20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282738" y="3551320"/>
            <a:ext cx="860869" cy="809057"/>
            <a:chOff x="4543843" y="4735093"/>
            <a:chExt cx="1147825" cy="1078742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543843" y="4735093"/>
              <a:ext cx="1147825" cy="1078742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30" name="矩形 40"/>
            <p:cNvSpPr>
              <a:spLocks noChangeArrowheads="1"/>
            </p:cNvSpPr>
            <p:nvPr/>
          </p:nvSpPr>
          <p:spPr bwMode="auto">
            <a:xfrm>
              <a:off x="4652671" y="5021099"/>
              <a:ext cx="930169" cy="533480"/>
            </a:xfrm>
            <a:prstGeom prst="rect">
              <a:avLst/>
            </a:prstGeom>
            <a:noFill/>
            <a:ln>
              <a:noFill/>
            </a:ln>
            <a:effectLst>
              <a:glow rad="88900">
                <a:schemeClr val="bg1">
                  <a:alpha val="40000"/>
                </a:schemeClr>
              </a:glow>
            </a:effec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月亮</a:t>
              </a:r>
              <a:endParaRPr lang="zh-CN" altLang="en-US" sz="20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853790" y="3551320"/>
            <a:ext cx="860869" cy="809057"/>
            <a:chOff x="6471719" y="4735093"/>
            <a:chExt cx="1147825" cy="1078742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471719" y="4735093"/>
              <a:ext cx="1147825" cy="1078742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32" name="矩形 43"/>
            <p:cNvSpPr>
              <a:spLocks noChangeArrowheads="1"/>
            </p:cNvSpPr>
            <p:nvPr/>
          </p:nvSpPr>
          <p:spPr bwMode="auto">
            <a:xfrm>
              <a:off x="6580547" y="5021099"/>
              <a:ext cx="930169" cy="533480"/>
            </a:xfrm>
            <a:prstGeom prst="rect">
              <a:avLst/>
            </a:prstGeom>
            <a:noFill/>
            <a:ln>
              <a:noFill/>
            </a:ln>
            <a:effectLst>
              <a:glow rad="88900">
                <a:schemeClr val="bg1">
                  <a:alpha val="40000"/>
                </a:schemeClr>
              </a:glow>
            </a:effec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时候</a:t>
              </a:r>
              <a:endParaRPr lang="zh-CN" altLang="en-US" sz="20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sp>
        <p:nvSpPr>
          <p:cNvPr id="59" name="云形标注 58"/>
          <p:cNvSpPr/>
          <p:nvPr/>
        </p:nvSpPr>
        <p:spPr>
          <a:xfrm>
            <a:off x="6648134" y="3281002"/>
            <a:ext cx="1722120" cy="969645"/>
          </a:xfrm>
          <a:prstGeom prst="cloudCallout">
            <a:avLst/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zh-CN" altLang="en-US" sz="16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你有什么发现吗？</a:t>
            </a:r>
            <a:endParaRPr lang="zh-CN" altLang="en-US" sz="16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5" name="文本占位符 12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/>
          </a:bodyPr>
          <a:lstStyle/>
          <a:p>
            <a:r>
              <a:rPr lang="en-US" altLang="zh-CN" dirty="0"/>
              <a:t>03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  <p:sp>
        <p:nvSpPr>
          <p:cNvPr id="66" name="矩形: 圆角 65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  <p:custDataLst>
      <p:tags r:id="rId2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流程图: 可选过程 64"/>
          <p:cNvSpPr/>
          <p:nvPr/>
        </p:nvSpPr>
        <p:spPr>
          <a:xfrm>
            <a:off x="1049076" y="2954142"/>
            <a:ext cx="3159919" cy="818674"/>
          </a:xfrm>
          <a:prstGeom prst="flowChartAlternateProcess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white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我发现：这些词语的后缀都是“子”，且“子”读轻声。</a:t>
            </a:r>
            <a:endParaRPr lang="zh-CN" altLang="en-US" sz="1800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66" name="流程图: 可选过程 65"/>
          <p:cNvSpPr/>
          <p:nvPr/>
        </p:nvSpPr>
        <p:spPr>
          <a:xfrm>
            <a:off x="4572001" y="2644407"/>
            <a:ext cx="3218030" cy="516086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这样的词还有很多：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7" name="矩形 22"/>
          <p:cNvSpPr>
            <a:spLocks noChangeArrowheads="1"/>
          </p:cNvSpPr>
          <p:nvPr/>
        </p:nvSpPr>
        <p:spPr bwMode="auto">
          <a:xfrm>
            <a:off x="4932666" y="3212573"/>
            <a:ext cx="670560" cy="39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桌子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8" name="矩形 22"/>
          <p:cNvSpPr>
            <a:spLocks noChangeArrowheads="1"/>
          </p:cNvSpPr>
          <p:nvPr/>
        </p:nvSpPr>
        <p:spPr bwMode="auto">
          <a:xfrm>
            <a:off x="5815892" y="3212573"/>
            <a:ext cx="670560" cy="39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椅子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9" name="矩形 22"/>
          <p:cNvSpPr>
            <a:spLocks noChangeArrowheads="1"/>
          </p:cNvSpPr>
          <p:nvPr/>
        </p:nvSpPr>
        <p:spPr bwMode="auto">
          <a:xfrm>
            <a:off x="6697687" y="3212573"/>
            <a:ext cx="670560" cy="39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凳子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70" name="矩形 22"/>
          <p:cNvSpPr>
            <a:spLocks noChangeArrowheads="1"/>
          </p:cNvSpPr>
          <p:nvPr/>
        </p:nvSpPr>
        <p:spPr bwMode="auto">
          <a:xfrm>
            <a:off x="4932666" y="3694969"/>
            <a:ext cx="670560" cy="39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桃子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71" name="矩形 22"/>
          <p:cNvSpPr>
            <a:spLocks noChangeArrowheads="1"/>
          </p:cNvSpPr>
          <p:nvPr/>
        </p:nvSpPr>
        <p:spPr bwMode="auto">
          <a:xfrm>
            <a:off x="5827774" y="3694969"/>
            <a:ext cx="670560" cy="39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李子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72" name="矩形 71"/>
          <p:cNvSpPr>
            <a:spLocks noChangeArrowheads="1"/>
          </p:cNvSpPr>
          <p:nvPr/>
        </p:nvSpPr>
        <p:spPr bwMode="auto">
          <a:xfrm>
            <a:off x="6697688" y="3694501"/>
            <a:ext cx="121571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梨子</a:t>
            </a:r>
            <a:r>
              <a:rPr lang="en-US" altLang="zh-CN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……</a:t>
            </a:r>
            <a:endParaRPr lang="en-US" altLang="zh-CN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972867" y="1299881"/>
            <a:ext cx="960634" cy="1092359"/>
            <a:chOff x="1472316" y="2328290"/>
            <a:chExt cx="1280846" cy="1456479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 rot="1176878">
              <a:off x="1472316" y="2328290"/>
              <a:ext cx="1250315" cy="1456479"/>
            </a:xfrm>
            <a:prstGeom prst="rect">
              <a:avLst/>
            </a:prstGeom>
          </p:spPr>
        </p:pic>
        <p:sp>
          <p:nvSpPr>
            <p:cNvPr id="62" name="矩形 1"/>
            <p:cNvSpPr>
              <a:spLocks noChangeArrowheads="1"/>
            </p:cNvSpPr>
            <p:nvPr/>
          </p:nvSpPr>
          <p:spPr bwMode="auto">
            <a:xfrm>
              <a:off x="1788795" y="2802255"/>
              <a:ext cx="964367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1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胆子</a:t>
              </a:r>
              <a:endPara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103132" y="1299881"/>
            <a:ext cx="960634" cy="1092359"/>
            <a:chOff x="4169796" y="2047620"/>
            <a:chExt cx="1280846" cy="1456479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 rot="1176878">
              <a:off x="4169796" y="2047620"/>
              <a:ext cx="1250315" cy="1456479"/>
            </a:xfrm>
            <a:prstGeom prst="rect">
              <a:avLst/>
            </a:prstGeom>
          </p:spPr>
        </p:pic>
        <p:sp>
          <p:nvSpPr>
            <p:cNvPr id="77" name="矩形 1"/>
            <p:cNvSpPr>
              <a:spLocks noChangeArrowheads="1"/>
            </p:cNvSpPr>
            <p:nvPr/>
          </p:nvSpPr>
          <p:spPr bwMode="auto">
            <a:xfrm>
              <a:off x="4486275" y="2521585"/>
              <a:ext cx="964367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1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粽子</a:t>
              </a:r>
              <a:endPara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33398" y="1299881"/>
            <a:ext cx="960634" cy="1092359"/>
            <a:chOff x="7153026" y="1859660"/>
            <a:chExt cx="1280846" cy="1456479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 rot="1176878">
              <a:off x="7153026" y="1859660"/>
              <a:ext cx="1250315" cy="1456479"/>
            </a:xfrm>
            <a:prstGeom prst="rect">
              <a:avLst/>
            </a:prstGeom>
          </p:spPr>
        </p:pic>
        <p:sp>
          <p:nvSpPr>
            <p:cNvPr id="80" name="矩形 1"/>
            <p:cNvSpPr>
              <a:spLocks noChangeArrowheads="1"/>
            </p:cNvSpPr>
            <p:nvPr/>
          </p:nvSpPr>
          <p:spPr bwMode="auto">
            <a:xfrm>
              <a:off x="7469505" y="2333625"/>
              <a:ext cx="964367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1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镜子</a:t>
              </a:r>
              <a:endPara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sp>
        <p:nvSpPr>
          <p:cNvPr id="60" name="文本占位符 12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/>
          </a:bodyPr>
          <a:lstStyle/>
          <a:p>
            <a:r>
              <a:rPr lang="en-US" altLang="zh-CN" dirty="0"/>
              <a:t>03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  <p:sp>
        <p:nvSpPr>
          <p:cNvPr id="61" name="矩形: 圆角 60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  <p:custDataLst>
      <p:tags r:id="rId2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bldLvl="0" animBg="1"/>
      <p:bldP spid="67" grpId="0"/>
      <p:bldP spid="68" grpId="0"/>
      <p:bldP spid="69" grpId="0"/>
      <p:bldP spid="70" grpId="0"/>
      <p:bldP spid="71" grpId="0"/>
      <p:bldP spid="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流程图: 可选过程 64"/>
          <p:cNvSpPr/>
          <p:nvPr/>
        </p:nvSpPr>
        <p:spPr>
          <a:xfrm>
            <a:off x="1053687" y="2999118"/>
            <a:ext cx="3159919" cy="818674"/>
          </a:xfrm>
          <a:prstGeom prst="flowChartAlternateProcess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white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我发现：这些词语都是叠词，且第二个字读轻声。</a:t>
            </a:r>
            <a:endParaRPr lang="zh-CN" altLang="en-US" sz="1800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66" name="流程图: 可选过程 65"/>
          <p:cNvSpPr/>
          <p:nvPr/>
        </p:nvSpPr>
        <p:spPr>
          <a:xfrm>
            <a:off x="4428279" y="2743399"/>
            <a:ext cx="3218030" cy="516086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这样的词还有很多：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4" name="矩形 22"/>
          <p:cNvSpPr>
            <a:spLocks noChangeArrowheads="1"/>
          </p:cNvSpPr>
          <p:nvPr/>
        </p:nvSpPr>
        <p:spPr bwMode="auto">
          <a:xfrm>
            <a:off x="4781516" y="3312117"/>
            <a:ext cx="670560" cy="39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爷爷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5" name="矩形 22"/>
          <p:cNvSpPr>
            <a:spLocks noChangeArrowheads="1"/>
          </p:cNvSpPr>
          <p:nvPr/>
        </p:nvSpPr>
        <p:spPr bwMode="auto">
          <a:xfrm>
            <a:off x="5664743" y="3312117"/>
            <a:ext cx="670560" cy="39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奶奶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2" name="矩形 22"/>
          <p:cNvSpPr>
            <a:spLocks noChangeArrowheads="1"/>
          </p:cNvSpPr>
          <p:nvPr/>
        </p:nvSpPr>
        <p:spPr bwMode="auto">
          <a:xfrm>
            <a:off x="6546538" y="3312117"/>
            <a:ext cx="670560" cy="39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弟弟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" name="矩形 22"/>
          <p:cNvSpPr>
            <a:spLocks noChangeArrowheads="1"/>
          </p:cNvSpPr>
          <p:nvPr/>
        </p:nvSpPr>
        <p:spPr bwMode="auto">
          <a:xfrm>
            <a:off x="4781516" y="3778777"/>
            <a:ext cx="670560" cy="39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妹妹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" name="矩形 22"/>
          <p:cNvSpPr>
            <a:spLocks noChangeArrowheads="1"/>
          </p:cNvSpPr>
          <p:nvPr/>
        </p:nvSpPr>
        <p:spPr bwMode="auto">
          <a:xfrm>
            <a:off x="5664743" y="3766122"/>
            <a:ext cx="670560" cy="39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姐姐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546538" y="3778778"/>
            <a:ext cx="121571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叔叔</a:t>
            </a:r>
            <a:r>
              <a:rPr lang="en-US" altLang="zh-CN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……</a:t>
            </a:r>
            <a:endParaRPr lang="en-US" altLang="zh-CN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60" name="文本占位符 12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/>
          </a:bodyPr>
          <a:lstStyle/>
          <a:p>
            <a:r>
              <a:rPr lang="en-US" altLang="zh-CN" dirty="0"/>
              <a:t>03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  <p:sp>
        <p:nvSpPr>
          <p:cNvPr id="61" name="矩形: 圆角 60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972867" y="1299881"/>
            <a:ext cx="960634" cy="1092359"/>
            <a:chOff x="1472316" y="2328290"/>
            <a:chExt cx="1280846" cy="1456479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 rot="1176878">
              <a:off x="1472316" y="2328290"/>
              <a:ext cx="1250315" cy="1456479"/>
            </a:xfrm>
            <a:prstGeom prst="rect">
              <a:avLst/>
            </a:prstGeom>
          </p:spPr>
        </p:pic>
        <p:sp>
          <p:nvSpPr>
            <p:cNvPr id="67" name="矩形 1"/>
            <p:cNvSpPr>
              <a:spLocks noChangeArrowheads="1"/>
            </p:cNvSpPr>
            <p:nvPr/>
          </p:nvSpPr>
          <p:spPr bwMode="auto">
            <a:xfrm>
              <a:off x="1788795" y="2802255"/>
              <a:ext cx="964367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defRPr/>
              </a:pPr>
              <a:r>
                <a:rPr lang="zh-CN" altLang="en-US" sz="21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爸爸</a:t>
              </a:r>
              <a:endPara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103132" y="1299881"/>
            <a:ext cx="960634" cy="1092359"/>
            <a:chOff x="4169796" y="2047620"/>
            <a:chExt cx="1280846" cy="1456479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 rot="1176878">
              <a:off x="4169796" y="2047620"/>
              <a:ext cx="1250315" cy="1456479"/>
            </a:xfrm>
            <a:prstGeom prst="rect">
              <a:avLst/>
            </a:prstGeom>
          </p:spPr>
        </p:pic>
        <p:sp>
          <p:nvSpPr>
            <p:cNvPr id="70" name="矩形 1"/>
            <p:cNvSpPr>
              <a:spLocks noChangeArrowheads="1"/>
            </p:cNvSpPr>
            <p:nvPr/>
          </p:nvSpPr>
          <p:spPr bwMode="auto">
            <a:xfrm>
              <a:off x="4486275" y="2521585"/>
              <a:ext cx="964367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defRPr/>
              </a:pPr>
              <a:r>
                <a:rPr lang="zh-CN" altLang="en-US" sz="21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妈妈</a:t>
              </a:r>
              <a:endPara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233398" y="1299881"/>
            <a:ext cx="960634" cy="1092359"/>
            <a:chOff x="7153026" y="1859660"/>
            <a:chExt cx="1280846" cy="1456479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 rot="1176878">
              <a:off x="7153026" y="1859660"/>
              <a:ext cx="1250315" cy="1456479"/>
            </a:xfrm>
            <a:prstGeom prst="rect">
              <a:avLst/>
            </a:prstGeom>
          </p:spPr>
        </p:pic>
        <p:sp>
          <p:nvSpPr>
            <p:cNvPr id="81" name="矩形 1"/>
            <p:cNvSpPr>
              <a:spLocks noChangeArrowheads="1"/>
            </p:cNvSpPr>
            <p:nvPr/>
          </p:nvSpPr>
          <p:spPr bwMode="auto">
            <a:xfrm>
              <a:off x="7469505" y="2333625"/>
              <a:ext cx="964367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defRPr/>
              </a:pPr>
              <a:r>
                <a:rPr lang="zh-CN" altLang="en-US" sz="21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哥哥</a:t>
              </a:r>
              <a:endPara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bldLvl="0" animBg="1"/>
      <p:bldP spid="66" grpId="0" bldLvl="0" animBg="1"/>
      <p:bldP spid="14" grpId="0"/>
      <p:bldP spid="15" grpId="0"/>
      <p:bldP spid="2" grpId="0"/>
      <p:bldP spid="4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流程图: 可选过程 64"/>
          <p:cNvSpPr/>
          <p:nvPr/>
        </p:nvSpPr>
        <p:spPr>
          <a:xfrm>
            <a:off x="1035796" y="3241358"/>
            <a:ext cx="3441383" cy="818674"/>
          </a:xfrm>
          <a:prstGeom prst="flowChartAlternateProcess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white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我发现：这些词语的第二个字都是轻声，且这些词很常见。</a:t>
            </a:r>
            <a:endParaRPr lang="zh-CN" altLang="en-US" sz="1800" dirty="0">
              <a:solidFill>
                <a:prstClr val="white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66" name="流程图: 可选过程 65"/>
          <p:cNvSpPr/>
          <p:nvPr/>
        </p:nvSpPr>
        <p:spPr>
          <a:xfrm>
            <a:off x="4691065" y="2912881"/>
            <a:ext cx="3218030" cy="516086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这样的词还有很多：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4" name="矩形 22"/>
          <p:cNvSpPr>
            <a:spLocks noChangeArrowheads="1"/>
          </p:cNvSpPr>
          <p:nvPr/>
        </p:nvSpPr>
        <p:spPr bwMode="auto">
          <a:xfrm>
            <a:off x="5044302" y="3460231"/>
            <a:ext cx="670560" cy="39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事情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5" name="矩形 22"/>
          <p:cNvSpPr>
            <a:spLocks noChangeArrowheads="1"/>
          </p:cNvSpPr>
          <p:nvPr/>
        </p:nvSpPr>
        <p:spPr bwMode="auto">
          <a:xfrm>
            <a:off x="5927528" y="3460231"/>
            <a:ext cx="670560" cy="39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喜欢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2" name="矩形 22"/>
          <p:cNvSpPr>
            <a:spLocks noChangeArrowheads="1"/>
          </p:cNvSpPr>
          <p:nvPr/>
        </p:nvSpPr>
        <p:spPr bwMode="auto">
          <a:xfrm>
            <a:off x="6809324" y="3460231"/>
            <a:ext cx="670560" cy="39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头发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" name="矩形 22"/>
          <p:cNvSpPr>
            <a:spLocks noChangeArrowheads="1"/>
          </p:cNvSpPr>
          <p:nvPr/>
        </p:nvSpPr>
        <p:spPr bwMode="auto">
          <a:xfrm>
            <a:off x="5044302" y="3926891"/>
            <a:ext cx="670560" cy="39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热闹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" name="矩形 22"/>
          <p:cNvSpPr>
            <a:spLocks noChangeArrowheads="1"/>
          </p:cNvSpPr>
          <p:nvPr/>
        </p:nvSpPr>
        <p:spPr bwMode="auto">
          <a:xfrm>
            <a:off x="5927528" y="3914236"/>
            <a:ext cx="670560" cy="39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消息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809324" y="3926891"/>
            <a:ext cx="121571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告诉</a:t>
            </a:r>
            <a:r>
              <a:rPr lang="en-US" altLang="zh-CN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……</a:t>
            </a:r>
            <a:endParaRPr lang="en-US" altLang="zh-CN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84" name="文本占位符 12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/>
          </a:bodyPr>
          <a:lstStyle/>
          <a:p>
            <a:r>
              <a:rPr lang="en-US" altLang="zh-CN" dirty="0"/>
              <a:t>03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  <p:sp>
        <p:nvSpPr>
          <p:cNvPr id="85" name="矩形: 圆角 84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1972867" y="1299881"/>
            <a:ext cx="960634" cy="1092359"/>
            <a:chOff x="1472316" y="2328290"/>
            <a:chExt cx="1280846" cy="1456479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 rot="1176878">
              <a:off x="1472316" y="2328290"/>
              <a:ext cx="1250315" cy="1456479"/>
            </a:xfrm>
            <a:prstGeom prst="rect">
              <a:avLst/>
            </a:prstGeom>
          </p:spPr>
        </p:pic>
        <p:sp>
          <p:nvSpPr>
            <p:cNvPr id="88" name="矩形 1"/>
            <p:cNvSpPr>
              <a:spLocks noChangeArrowheads="1"/>
            </p:cNvSpPr>
            <p:nvPr/>
          </p:nvSpPr>
          <p:spPr bwMode="auto">
            <a:xfrm>
              <a:off x="1788795" y="2802255"/>
              <a:ext cx="964367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defRPr/>
              </a:pPr>
              <a:r>
                <a:rPr lang="zh-CN" altLang="en-US" sz="21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故事</a:t>
              </a:r>
              <a:endPara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103132" y="1299881"/>
            <a:ext cx="960634" cy="1092359"/>
            <a:chOff x="4169796" y="2047620"/>
            <a:chExt cx="1280846" cy="1456479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 rot="1176878">
              <a:off x="4169796" y="2047620"/>
              <a:ext cx="1250315" cy="1456479"/>
            </a:xfrm>
            <a:prstGeom prst="rect">
              <a:avLst/>
            </a:prstGeom>
          </p:spPr>
        </p:pic>
        <p:sp>
          <p:nvSpPr>
            <p:cNvPr id="91" name="矩形 1"/>
            <p:cNvSpPr>
              <a:spLocks noChangeArrowheads="1"/>
            </p:cNvSpPr>
            <p:nvPr/>
          </p:nvSpPr>
          <p:spPr bwMode="auto">
            <a:xfrm>
              <a:off x="4486275" y="2521585"/>
              <a:ext cx="964367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defRPr/>
              </a:pPr>
              <a:r>
                <a:rPr lang="zh-CN" altLang="en-US" sz="21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月亮</a:t>
              </a:r>
              <a:endPara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6233398" y="1299881"/>
            <a:ext cx="960634" cy="1092359"/>
            <a:chOff x="7153026" y="1859660"/>
            <a:chExt cx="1280846" cy="1456479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 rot="1176878">
              <a:off x="7153026" y="1859660"/>
              <a:ext cx="1250315" cy="1456479"/>
            </a:xfrm>
            <a:prstGeom prst="rect">
              <a:avLst/>
            </a:prstGeom>
          </p:spPr>
        </p:pic>
        <p:sp>
          <p:nvSpPr>
            <p:cNvPr id="94" name="矩形 1"/>
            <p:cNvSpPr>
              <a:spLocks noChangeArrowheads="1"/>
            </p:cNvSpPr>
            <p:nvPr/>
          </p:nvSpPr>
          <p:spPr bwMode="auto">
            <a:xfrm>
              <a:off x="7469505" y="2333625"/>
              <a:ext cx="964367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defRPr/>
              </a:pPr>
              <a:r>
                <a:rPr lang="zh-CN" altLang="en-US" sz="21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时候</a:t>
              </a:r>
              <a:endPara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bldLvl="0" animBg="1"/>
      <p:bldP spid="66" grpId="0" bldLvl="0" animBg="1"/>
      <p:bldP spid="14" grpId="0"/>
      <p:bldP spid="15" grpId="0"/>
      <p:bldP spid="2" grpId="0"/>
      <p:bldP spid="4" grpId="0"/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07" name="矩形 7"/>
          <p:cNvSpPr>
            <a:spLocks noChangeArrowheads="1"/>
          </p:cNvSpPr>
          <p:nvPr/>
        </p:nvSpPr>
        <p:spPr bwMode="auto">
          <a:xfrm>
            <a:off x="1144885" y="2840021"/>
            <a:ext cx="67567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相同点：</a:t>
            </a:r>
            <a:r>
              <a:rPr lang="zh-CN" altLang="en-US" sz="15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四个生字中，有一个共同的特点，就是上面都有“点”。</a:t>
            </a:r>
            <a:endParaRPr lang="zh-CN" altLang="en-US" sz="15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grpSp>
        <p:nvGrpSpPr>
          <p:cNvPr id="15364" name="组合 2"/>
          <p:cNvGrpSpPr/>
          <p:nvPr/>
        </p:nvGrpSpPr>
        <p:grpSpPr bwMode="auto">
          <a:xfrm>
            <a:off x="1721063" y="1114471"/>
            <a:ext cx="2514273" cy="658331"/>
            <a:chOff x="2187181" y="1265010"/>
            <a:chExt cx="3352931" cy="877888"/>
          </a:xfrm>
        </p:grpSpPr>
        <p:grpSp>
          <p:nvGrpSpPr>
            <p:cNvPr id="15386" name="组合 4"/>
            <p:cNvGrpSpPr/>
            <p:nvPr/>
          </p:nvGrpSpPr>
          <p:grpSpPr bwMode="auto">
            <a:xfrm>
              <a:off x="2187181" y="1265010"/>
              <a:ext cx="836612" cy="877888"/>
              <a:chOff x="1497050" y="1793158"/>
              <a:chExt cx="836613" cy="878024"/>
            </a:xfrm>
          </p:grpSpPr>
          <p:grpSp>
            <p:nvGrpSpPr>
              <p:cNvPr id="15401" name="组合 7"/>
              <p:cNvGrpSpPr/>
              <p:nvPr/>
            </p:nvGrpSpPr>
            <p:grpSpPr bwMode="auto">
              <a:xfrm>
                <a:off x="1497050" y="1820282"/>
                <a:ext cx="836613" cy="850900"/>
                <a:chOff x="2437" y="2032"/>
                <a:chExt cx="1244" cy="1264"/>
              </a:xfrm>
            </p:grpSpPr>
            <p:sp>
              <p:nvSpPr>
                <p:cNvPr id="15403" name="矩形 1"/>
                <p:cNvSpPr>
                  <a:spLocks noChangeArrowheads="1"/>
                </p:cNvSpPr>
                <p:nvPr/>
              </p:nvSpPr>
              <p:spPr bwMode="auto">
                <a:xfrm>
                  <a:off x="2437" y="2032"/>
                  <a:ext cx="1245" cy="1245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defRPr/>
                  </a:pPr>
                  <a:endParaRPr lang="zh-CN" altLang="en-US" sz="1200" b="1" dirty="0">
                    <a:solidFill>
                      <a:prstClr val="black"/>
                    </a:solidFill>
                    <a:latin typeface="思源黑体 CN Bold" panose="02010600030101010101" pitchFamily="34" charset="-122"/>
                    <a:ea typeface="思源黑体 CN Bold" panose="02010600030101010101" pitchFamily="34" charset="-122"/>
                  </a:endParaRPr>
                </a:p>
              </p:txBody>
            </p:sp>
            <p:cxnSp>
              <p:nvCxnSpPr>
                <p:cNvPr id="15404" name="直接连接符 4"/>
                <p:cNvCxnSpPr>
                  <a:cxnSpLocks noChangeShapeType="1"/>
                </p:cNvCxnSpPr>
                <p:nvPr/>
              </p:nvCxnSpPr>
              <p:spPr bwMode="auto">
                <a:xfrm>
                  <a:off x="2437" y="2645"/>
                  <a:ext cx="1245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5405" name="直接连接符 6"/>
                <p:cNvCxnSpPr>
                  <a:cxnSpLocks noChangeShapeType="1"/>
                </p:cNvCxnSpPr>
                <p:nvPr/>
              </p:nvCxnSpPr>
              <p:spPr bwMode="auto">
                <a:xfrm>
                  <a:off x="3060" y="2052"/>
                  <a:ext cx="0" cy="1245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15402" name="TextBox 1"/>
              <p:cNvSpPr txBox="1">
                <a:spLocks noChangeArrowheads="1"/>
              </p:cNvSpPr>
              <p:nvPr/>
            </p:nvSpPr>
            <p:spPr bwMode="auto">
              <a:xfrm>
                <a:off x="1522564" y="1793158"/>
                <a:ext cx="786218" cy="8620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3600" b="1" dirty="0">
                    <a:solidFill>
                      <a:srgbClr val="000000"/>
                    </a:solidFill>
                    <a:latin typeface="思源黑体 CN Bold" panose="02010600030101010101" pitchFamily="34" charset="-122"/>
                    <a:ea typeface="思源黑体 CN Bold" panose="02010600030101010101" pitchFamily="34" charset="-122"/>
                  </a:rPr>
                  <a:t>主</a:t>
                </a:r>
                <a:endParaRPr lang="zh-CN" altLang="en-US" sz="3600" b="1" dirty="0">
                  <a:solidFill>
                    <a:srgbClr val="00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endParaRPr>
              </a:p>
            </p:txBody>
          </p:sp>
        </p:grpSp>
        <p:grpSp>
          <p:nvGrpSpPr>
            <p:cNvPr id="15387" name="组合 4"/>
            <p:cNvGrpSpPr/>
            <p:nvPr/>
          </p:nvGrpSpPr>
          <p:grpSpPr bwMode="auto">
            <a:xfrm>
              <a:off x="3025954" y="1265010"/>
              <a:ext cx="836612" cy="877888"/>
              <a:chOff x="1497050" y="1793158"/>
              <a:chExt cx="836613" cy="878024"/>
            </a:xfrm>
          </p:grpSpPr>
          <p:grpSp>
            <p:nvGrpSpPr>
              <p:cNvPr id="15396" name="组合 13"/>
              <p:cNvGrpSpPr/>
              <p:nvPr/>
            </p:nvGrpSpPr>
            <p:grpSpPr bwMode="auto">
              <a:xfrm>
                <a:off x="1497050" y="1820282"/>
                <a:ext cx="836613" cy="850900"/>
                <a:chOff x="2437" y="2032"/>
                <a:chExt cx="1244" cy="1264"/>
              </a:xfrm>
            </p:grpSpPr>
            <p:sp>
              <p:nvSpPr>
                <p:cNvPr id="15398" name="矩形 1"/>
                <p:cNvSpPr>
                  <a:spLocks noChangeArrowheads="1"/>
                </p:cNvSpPr>
                <p:nvPr/>
              </p:nvSpPr>
              <p:spPr bwMode="auto">
                <a:xfrm>
                  <a:off x="2437" y="2032"/>
                  <a:ext cx="1245" cy="1245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defRPr/>
                  </a:pPr>
                  <a:endParaRPr lang="zh-CN" altLang="en-US" sz="1200" b="1" dirty="0">
                    <a:solidFill>
                      <a:prstClr val="black"/>
                    </a:solidFill>
                    <a:latin typeface="思源黑体 CN Bold" panose="02010600030101010101" pitchFamily="34" charset="-122"/>
                    <a:ea typeface="思源黑体 CN Bold" panose="02010600030101010101" pitchFamily="34" charset="-122"/>
                  </a:endParaRPr>
                </a:p>
              </p:txBody>
            </p:sp>
            <p:cxnSp>
              <p:nvCxnSpPr>
                <p:cNvPr id="15399" name="直接连接符 4"/>
                <p:cNvCxnSpPr>
                  <a:cxnSpLocks noChangeShapeType="1"/>
                </p:cNvCxnSpPr>
                <p:nvPr/>
              </p:nvCxnSpPr>
              <p:spPr bwMode="auto">
                <a:xfrm>
                  <a:off x="2437" y="2645"/>
                  <a:ext cx="1245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5400" name="直接连接符 6"/>
                <p:cNvCxnSpPr>
                  <a:cxnSpLocks noChangeShapeType="1"/>
                </p:cNvCxnSpPr>
                <p:nvPr/>
              </p:nvCxnSpPr>
              <p:spPr bwMode="auto">
                <a:xfrm>
                  <a:off x="3060" y="2052"/>
                  <a:ext cx="0" cy="1245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15397" name="TextBox 1"/>
              <p:cNvSpPr txBox="1">
                <a:spLocks noChangeArrowheads="1"/>
              </p:cNvSpPr>
              <p:nvPr/>
            </p:nvSpPr>
            <p:spPr bwMode="auto">
              <a:xfrm>
                <a:off x="1522564" y="1793158"/>
                <a:ext cx="786218" cy="8620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3600" b="1" dirty="0">
                    <a:solidFill>
                      <a:srgbClr val="FF0000"/>
                    </a:solidFill>
                    <a:latin typeface="思源黑体 CN Bold" panose="02010600030101010101" pitchFamily="34" charset="-122"/>
                    <a:ea typeface="思源黑体 CN Bold" panose="02010600030101010101" pitchFamily="34" charset="-122"/>
                  </a:rPr>
                  <a:t>主</a:t>
                </a:r>
                <a:endParaRPr lang="zh-CN" altLang="en-US" sz="3600" b="1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endParaRPr>
              </a:p>
            </p:txBody>
          </p:sp>
        </p:grpSp>
        <p:grpSp>
          <p:nvGrpSpPr>
            <p:cNvPr id="15388" name="组合 19"/>
            <p:cNvGrpSpPr/>
            <p:nvPr/>
          </p:nvGrpSpPr>
          <p:grpSpPr bwMode="auto">
            <a:xfrm>
              <a:off x="3864727" y="1292129"/>
              <a:ext cx="836612" cy="850768"/>
              <a:chOff x="2437" y="2032"/>
              <a:chExt cx="1244" cy="1264"/>
            </a:xfrm>
          </p:grpSpPr>
          <p:sp>
            <p:nvSpPr>
              <p:cNvPr id="15393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endParaRPr lang="zh-CN" altLang="en-US" sz="1200" b="1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endParaRPr>
              </a:p>
            </p:txBody>
          </p:sp>
          <p:cxnSp>
            <p:nvCxnSpPr>
              <p:cNvPr id="15394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5395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15389" name="组合 25"/>
            <p:cNvGrpSpPr/>
            <p:nvPr/>
          </p:nvGrpSpPr>
          <p:grpSpPr bwMode="auto">
            <a:xfrm>
              <a:off x="4703500" y="1292129"/>
              <a:ext cx="836612" cy="850768"/>
              <a:chOff x="2437" y="2032"/>
              <a:chExt cx="1244" cy="1264"/>
            </a:xfrm>
          </p:grpSpPr>
          <p:sp>
            <p:nvSpPr>
              <p:cNvPr id="15390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endParaRPr lang="zh-CN" altLang="en-US" sz="1200" b="1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endParaRPr>
              </a:p>
            </p:txBody>
          </p:sp>
          <p:cxnSp>
            <p:nvCxnSpPr>
              <p:cNvPr id="15391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5392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15365" name="组合 3"/>
          <p:cNvGrpSpPr/>
          <p:nvPr/>
        </p:nvGrpSpPr>
        <p:grpSpPr bwMode="auto">
          <a:xfrm>
            <a:off x="1731776" y="1933105"/>
            <a:ext cx="2514273" cy="658330"/>
            <a:chOff x="2187181" y="2337539"/>
            <a:chExt cx="3352931" cy="877888"/>
          </a:xfrm>
        </p:grpSpPr>
        <p:grpSp>
          <p:nvGrpSpPr>
            <p:cNvPr id="15366" name="组合 4"/>
            <p:cNvGrpSpPr/>
            <p:nvPr/>
          </p:nvGrpSpPr>
          <p:grpSpPr bwMode="auto">
            <a:xfrm>
              <a:off x="2187181" y="2337539"/>
              <a:ext cx="836612" cy="877888"/>
              <a:chOff x="1497050" y="1793158"/>
              <a:chExt cx="836613" cy="878024"/>
            </a:xfrm>
          </p:grpSpPr>
          <p:grpSp>
            <p:nvGrpSpPr>
              <p:cNvPr id="15381" name="组合 31"/>
              <p:cNvGrpSpPr/>
              <p:nvPr/>
            </p:nvGrpSpPr>
            <p:grpSpPr bwMode="auto">
              <a:xfrm>
                <a:off x="1497050" y="1820282"/>
                <a:ext cx="836613" cy="850900"/>
                <a:chOff x="2437" y="2032"/>
                <a:chExt cx="1244" cy="1264"/>
              </a:xfrm>
            </p:grpSpPr>
            <p:sp>
              <p:nvSpPr>
                <p:cNvPr id="15383" name="矩形 1"/>
                <p:cNvSpPr>
                  <a:spLocks noChangeArrowheads="1"/>
                </p:cNvSpPr>
                <p:nvPr/>
              </p:nvSpPr>
              <p:spPr bwMode="auto">
                <a:xfrm>
                  <a:off x="2437" y="2032"/>
                  <a:ext cx="1245" cy="1245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defRPr/>
                  </a:pPr>
                  <a:endParaRPr lang="zh-CN" altLang="en-US" sz="1200" b="1" dirty="0">
                    <a:solidFill>
                      <a:prstClr val="black"/>
                    </a:solidFill>
                    <a:latin typeface="思源黑体 CN Bold" panose="02010600030101010101" pitchFamily="34" charset="-122"/>
                    <a:ea typeface="思源黑体 CN Bold" panose="02010600030101010101" pitchFamily="34" charset="-122"/>
                  </a:endParaRPr>
                </a:p>
              </p:txBody>
            </p:sp>
            <p:cxnSp>
              <p:nvCxnSpPr>
                <p:cNvPr id="15384" name="直接连接符 4"/>
                <p:cNvCxnSpPr>
                  <a:cxnSpLocks noChangeShapeType="1"/>
                </p:cNvCxnSpPr>
                <p:nvPr/>
              </p:nvCxnSpPr>
              <p:spPr bwMode="auto">
                <a:xfrm>
                  <a:off x="2437" y="2645"/>
                  <a:ext cx="1245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5385" name="直接连接符 6"/>
                <p:cNvCxnSpPr>
                  <a:cxnSpLocks noChangeShapeType="1"/>
                </p:cNvCxnSpPr>
                <p:nvPr/>
              </p:nvCxnSpPr>
              <p:spPr bwMode="auto">
                <a:xfrm>
                  <a:off x="3060" y="2052"/>
                  <a:ext cx="0" cy="1245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15382" name="TextBox 1"/>
              <p:cNvSpPr txBox="1">
                <a:spLocks noChangeArrowheads="1"/>
              </p:cNvSpPr>
              <p:nvPr/>
            </p:nvSpPr>
            <p:spPr bwMode="auto">
              <a:xfrm>
                <a:off x="1522564" y="1793158"/>
                <a:ext cx="786218" cy="8620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3600" b="1" dirty="0">
                    <a:solidFill>
                      <a:srgbClr val="000000"/>
                    </a:solidFill>
                    <a:latin typeface="思源黑体 CN Bold" panose="02010600030101010101" pitchFamily="34" charset="-122"/>
                    <a:ea typeface="思源黑体 CN Bold" panose="02010600030101010101" pitchFamily="34" charset="-122"/>
                  </a:rPr>
                  <a:t>门</a:t>
                </a:r>
                <a:endParaRPr lang="zh-CN" altLang="en-US" sz="3600" b="1" dirty="0">
                  <a:solidFill>
                    <a:srgbClr val="00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endParaRPr>
              </a:p>
            </p:txBody>
          </p:sp>
        </p:grpSp>
        <p:grpSp>
          <p:nvGrpSpPr>
            <p:cNvPr id="15367" name="组合 4"/>
            <p:cNvGrpSpPr/>
            <p:nvPr/>
          </p:nvGrpSpPr>
          <p:grpSpPr bwMode="auto">
            <a:xfrm>
              <a:off x="3025954" y="2337539"/>
              <a:ext cx="836612" cy="877888"/>
              <a:chOff x="1497050" y="1793158"/>
              <a:chExt cx="836613" cy="878024"/>
            </a:xfrm>
          </p:grpSpPr>
          <p:grpSp>
            <p:nvGrpSpPr>
              <p:cNvPr id="15376" name="组合 37"/>
              <p:cNvGrpSpPr/>
              <p:nvPr/>
            </p:nvGrpSpPr>
            <p:grpSpPr bwMode="auto">
              <a:xfrm>
                <a:off x="1497050" y="1820282"/>
                <a:ext cx="836613" cy="850900"/>
                <a:chOff x="2437" y="2032"/>
                <a:chExt cx="1244" cy="1264"/>
              </a:xfrm>
            </p:grpSpPr>
            <p:sp>
              <p:nvSpPr>
                <p:cNvPr id="15378" name="矩形 1"/>
                <p:cNvSpPr>
                  <a:spLocks noChangeArrowheads="1"/>
                </p:cNvSpPr>
                <p:nvPr/>
              </p:nvSpPr>
              <p:spPr bwMode="auto">
                <a:xfrm>
                  <a:off x="2437" y="2032"/>
                  <a:ext cx="1245" cy="1245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defRPr/>
                  </a:pPr>
                  <a:endParaRPr lang="zh-CN" altLang="en-US" sz="1200" b="1" dirty="0">
                    <a:solidFill>
                      <a:prstClr val="black"/>
                    </a:solidFill>
                    <a:latin typeface="思源黑体 CN Bold" panose="02010600030101010101" pitchFamily="34" charset="-122"/>
                    <a:ea typeface="思源黑体 CN Bold" panose="02010600030101010101" pitchFamily="34" charset="-122"/>
                  </a:endParaRPr>
                </a:p>
              </p:txBody>
            </p:sp>
            <p:cxnSp>
              <p:nvCxnSpPr>
                <p:cNvPr id="15379" name="直接连接符 4"/>
                <p:cNvCxnSpPr>
                  <a:cxnSpLocks noChangeShapeType="1"/>
                </p:cNvCxnSpPr>
                <p:nvPr/>
              </p:nvCxnSpPr>
              <p:spPr bwMode="auto">
                <a:xfrm>
                  <a:off x="2437" y="2645"/>
                  <a:ext cx="1245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5380" name="直接连接符 6"/>
                <p:cNvCxnSpPr>
                  <a:cxnSpLocks noChangeShapeType="1"/>
                </p:cNvCxnSpPr>
                <p:nvPr/>
              </p:nvCxnSpPr>
              <p:spPr bwMode="auto">
                <a:xfrm>
                  <a:off x="3060" y="2052"/>
                  <a:ext cx="0" cy="1245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15377" name="TextBox 1"/>
              <p:cNvSpPr txBox="1">
                <a:spLocks noChangeArrowheads="1"/>
              </p:cNvSpPr>
              <p:nvPr/>
            </p:nvSpPr>
            <p:spPr bwMode="auto">
              <a:xfrm>
                <a:off x="1522564" y="1793158"/>
                <a:ext cx="786218" cy="8620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3600" b="1" dirty="0">
                    <a:solidFill>
                      <a:srgbClr val="FF0000"/>
                    </a:solidFill>
                    <a:latin typeface="思源黑体 CN Bold" panose="02010600030101010101" pitchFamily="34" charset="-122"/>
                    <a:ea typeface="思源黑体 CN Bold" panose="02010600030101010101" pitchFamily="34" charset="-122"/>
                  </a:rPr>
                  <a:t>门</a:t>
                </a:r>
                <a:endParaRPr lang="zh-CN" altLang="en-US" sz="3600" b="1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endParaRPr>
              </a:p>
            </p:txBody>
          </p:sp>
        </p:grpSp>
        <p:grpSp>
          <p:nvGrpSpPr>
            <p:cNvPr id="15368" name="组合 42"/>
            <p:cNvGrpSpPr/>
            <p:nvPr/>
          </p:nvGrpSpPr>
          <p:grpSpPr bwMode="auto">
            <a:xfrm>
              <a:off x="3864727" y="2364658"/>
              <a:ext cx="836612" cy="850768"/>
              <a:chOff x="2437" y="2032"/>
              <a:chExt cx="1244" cy="1264"/>
            </a:xfrm>
          </p:grpSpPr>
          <p:sp>
            <p:nvSpPr>
              <p:cNvPr id="15373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endParaRPr lang="zh-CN" altLang="en-US" sz="1200" b="1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endParaRPr>
              </a:p>
            </p:txBody>
          </p:sp>
          <p:cxnSp>
            <p:nvCxnSpPr>
              <p:cNvPr id="15374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5375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15369" name="组合 46"/>
            <p:cNvGrpSpPr/>
            <p:nvPr/>
          </p:nvGrpSpPr>
          <p:grpSpPr bwMode="auto">
            <a:xfrm>
              <a:off x="4703500" y="2364658"/>
              <a:ext cx="836612" cy="850768"/>
              <a:chOff x="2437" y="2032"/>
              <a:chExt cx="1244" cy="1264"/>
            </a:xfrm>
          </p:grpSpPr>
          <p:sp>
            <p:nvSpPr>
              <p:cNvPr id="15370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endParaRPr lang="zh-CN" altLang="en-US" sz="1200" b="1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endParaRPr>
              </a:p>
            </p:txBody>
          </p:sp>
          <p:cxnSp>
            <p:nvCxnSpPr>
              <p:cNvPr id="15371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5372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16387" name="组合 6"/>
          <p:cNvGrpSpPr/>
          <p:nvPr/>
        </p:nvGrpSpPr>
        <p:grpSpPr bwMode="auto">
          <a:xfrm>
            <a:off x="4774435" y="1114471"/>
            <a:ext cx="2514273" cy="658331"/>
            <a:chOff x="2187181" y="1265010"/>
            <a:chExt cx="3352931" cy="877888"/>
          </a:xfrm>
        </p:grpSpPr>
        <p:grpSp>
          <p:nvGrpSpPr>
            <p:cNvPr id="16409" name="组合 4"/>
            <p:cNvGrpSpPr/>
            <p:nvPr/>
          </p:nvGrpSpPr>
          <p:grpSpPr bwMode="auto">
            <a:xfrm>
              <a:off x="2187181" y="1265010"/>
              <a:ext cx="844622" cy="877888"/>
              <a:chOff x="1497050" y="1793158"/>
              <a:chExt cx="844623" cy="878024"/>
            </a:xfrm>
          </p:grpSpPr>
          <p:grpSp>
            <p:nvGrpSpPr>
              <p:cNvPr id="16424" name="组合 22"/>
              <p:cNvGrpSpPr/>
              <p:nvPr/>
            </p:nvGrpSpPr>
            <p:grpSpPr bwMode="auto">
              <a:xfrm>
                <a:off x="1497050" y="1820282"/>
                <a:ext cx="836613" cy="850900"/>
                <a:chOff x="2437" y="2032"/>
                <a:chExt cx="1244" cy="1264"/>
              </a:xfrm>
            </p:grpSpPr>
            <p:sp>
              <p:nvSpPr>
                <p:cNvPr id="16426" name="矩形 1"/>
                <p:cNvSpPr>
                  <a:spLocks noChangeArrowheads="1"/>
                </p:cNvSpPr>
                <p:nvPr/>
              </p:nvSpPr>
              <p:spPr bwMode="auto">
                <a:xfrm>
                  <a:off x="2437" y="2032"/>
                  <a:ext cx="1245" cy="1245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defRPr/>
                  </a:pPr>
                  <a:endParaRPr lang="zh-CN" altLang="en-US" sz="1200" b="1" dirty="0">
                    <a:solidFill>
                      <a:prstClr val="black"/>
                    </a:solidFill>
                    <a:latin typeface="思源黑体 CN Bold" panose="02010600030101010101" pitchFamily="34" charset="-122"/>
                    <a:ea typeface="思源黑体 CN Bold" panose="02010600030101010101" pitchFamily="34" charset="-122"/>
                  </a:endParaRPr>
                </a:p>
              </p:txBody>
            </p:sp>
            <p:cxnSp>
              <p:nvCxnSpPr>
                <p:cNvPr id="16427" name="直接连接符 4"/>
                <p:cNvCxnSpPr>
                  <a:cxnSpLocks noChangeShapeType="1"/>
                </p:cNvCxnSpPr>
                <p:nvPr/>
              </p:nvCxnSpPr>
              <p:spPr bwMode="auto">
                <a:xfrm>
                  <a:off x="2437" y="2645"/>
                  <a:ext cx="1245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6428" name="直接连接符 6"/>
                <p:cNvCxnSpPr>
                  <a:cxnSpLocks noChangeShapeType="1"/>
                </p:cNvCxnSpPr>
                <p:nvPr/>
              </p:nvCxnSpPr>
              <p:spPr bwMode="auto">
                <a:xfrm>
                  <a:off x="3060" y="2052"/>
                  <a:ext cx="0" cy="1245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16425" name="TextBox 1"/>
              <p:cNvSpPr txBox="1">
                <a:spLocks noChangeArrowheads="1"/>
              </p:cNvSpPr>
              <p:nvPr/>
            </p:nvSpPr>
            <p:spPr bwMode="auto">
              <a:xfrm>
                <a:off x="1555455" y="1793158"/>
                <a:ext cx="786218" cy="8620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3600" b="1" dirty="0">
                    <a:solidFill>
                      <a:srgbClr val="000000"/>
                    </a:solidFill>
                    <a:latin typeface="思源黑体 CN Bold" panose="02010600030101010101" pitchFamily="34" charset="-122"/>
                    <a:ea typeface="思源黑体 CN Bold" panose="02010600030101010101" pitchFamily="34" charset="-122"/>
                  </a:rPr>
                  <a:t>书</a:t>
                </a:r>
                <a:endParaRPr lang="zh-CN" altLang="en-US" sz="3600" b="1" dirty="0">
                  <a:solidFill>
                    <a:srgbClr val="00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endParaRPr>
              </a:p>
            </p:txBody>
          </p:sp>
        </p:grpSp>
        <p:grpSp>
          <p:nvGrpSpPr>
            <p:cNvPr id="16410" name="组合 4"/>
            <p:cNvGrpSpPr/>
            <p:nvPr/>
          </p:nvGrpSpPr>
          <p:grpSpPr bwMode="auto">
            <a:xfrm>
              <a:off x="3025954" y="1265010"/>
              <a:ext cx="844622" cy="877888"/>
              <a:chOff x="1497050" y="1793158"/>
              <a:chExt cx="844623" cy="878024"/>
            </a:xfrm>
          </p:grpSpPr>
          <p:grpSp>
            <p:nvGrpSpPr>
              <p:cNvPr id="16419" name="组合 17"/>
              <p:cNvGrpSpPr/>
              <p:nvPr/>
            </p:nvGrpSpPr>
            <p:grpSpPr bwMode="auto">
              <a:xfrm>
                <a:off x="1497050" y="1820282"/>
                <a:ext cx="836613" cy="850900"/>
                <a:chOff x="2437" y="2032"/>
                <a:chExt cx="1244" cy="1264"/>
              </a:xfrm>
            </p:grpSpPr>
            <p:sp>
              <p:nvSpPr>
                <p:cNvPr id="16421" name="矩形 1"/>
                <p:cNvSpPr>
                  <a:spLocks noChangeArrowheads="1"/>
                </p:cNvSpPr>
                <p:nvPr/>
              </p:nvSpPr>
              <p:spPr bwMode="auto">
                <a:xfrm>
                  <a:off x="2437" y="2032"/>
                  <a:ext cx="1245" cy="1245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defRPr/>
                  </a:pPr>
                  <a:endParaRPr lang="zh-CN" altLang="en-US" sz="1200" b="1" dirty="0">
                    <a:solidFill>
                      <a:prstClr val="black"/>
                    </a:solidFill>
                    <a:latin typeface="思源黑体 CN Bold" panose="02010600030101010101" pitchFamily="34" charset="-122"/>
                    <a:ea typeface="思源黑体 CN Bold" panose="02010600030101010101" pitchFamily="34" charset="-122"/>
                  </a:endParaRPr>
                </a:p>
              </p:txBody>
            </p:sp>
            <p:cxnSp>
              <p:nvCxnSpPr>
                <p:cNvPr id="16422" name="直接连接符 4"/>
                <p:cNvCxnSpPr>
                  <a:cxnSpLocks noChangeShapeType="1"/>
                </p:cNvCxnSpPr>
                <p:nvPr/>
              </p:nvCxnSpPr>
              <p:spPr bwMode="auto">
                <a:xfrm>
                  <a:off x="2437" y="2645"/>
                  <a:ext cx="1245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6423" name="直接连接符 6"/>
                <p:cNvCxnSpPr>
                  <a:cxnSpLocks noChangeShapeType="1"/>
                </p:cNvCxnSpPr>
                <p:nvPr/>
              </p:nvCxnSpPr>
              <p:spPr bwMode="auto">
                <a:xfrm>
                  <a:off x="3060" y="2052"/>
                  <a:ext cx="0" cy="1245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16420" name="TextBox 1"/>
              <p:cNvSpPr txBox="1">
                <a:spLocks noChangeArrowheads="1"/>
              </p:cNvSpPr>
              <p:nvPr/>
            </p:nvSpPr>
            <p:spPr bwMode="auto">
              <a:xfrm>
                <a:off x="1555455" y="1793158"/>
                <a:ext cx="786218" cy="8620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3600" b="1" dirty="0">
                    <a:solidFill>
                      <a:srgbClr val="FF0000"/>
                    </a:solidFill>
                    <a:latin typeface="思源黑体 CN Bold" panose="02010600030101010101" pitchFamily="34" charset="-122"/>
                    <a:ea typeface="思源黑体 CN Bold" panose="02010600030101010101" pitchFamily="34" charset="-122"/>
                  </a:rPr>
                  <a:t>书</a:t>
                </a:r>
                <a:endParaRPr lang="zh-CN" altLang="en-US" sz="3600" b="1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endParaRPr>
              </a:p>
            </p:txBody>
          </p:sp>
        </p:grpSp>
        <p:grpSp>
          <p:nvGrpSpPr>
            <p:cNvPr id="16411" name="组合 9"/>
            <p:cNvGrpSpPr/>
            <p:nvPr/>
          </p:nvGrpSpPr>
          <p:grpSpPr bwMode="auto">
            <a:xfrm>
              <a:off x="3864727" y="1292129"/>
              <a:ext cx="836612" cy="850768"/>
              <a:chOff x="2437" y="2032"/>
              <a:chExt cx="1244" cy="1264"/>
            </a:xfrm>
          </p:grpSpPr>
          <p:sp>
            <p:nvSpPr>
              <p:cNvPr id="16416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endParaRPr lang="zh-CN" altLang="en-US" sz="1200" b="1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endParaRPr>
              </a:p>
            </p:txBody>
          </p:sp>
          <p:cxnSp>
            <p:nvCxnSpPr>
              <p:cNvPr id="16417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6418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16412" name="组合 10"/>
            <p:cNvGrpSpPr/>
            <p:nvPr/>
          </p:nvGrpSpPr>
          <p:grpSpPr bwMode="auto">
            <a:xfrm>
              <a:off x="4703500" y="1292129"/>
              <a:ext cx="836612" cy="850768"/>
              <a:chOff x="2437" y="2032"/>
              <a:chExt cx="1244" cy="1264"/>
            </a:xfrm>
          </p:grpSpPr>
          <p:sp>
            <p:nvSpPr>
              <p:cNvPr id="16413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endParaRPr lang="zh-CN" altLang="en-US" sz="1200" b="1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endParaRPr>
              </a:p>
            </p:txBody>
          </p:sp>
          <p:cxnSp>
            <p:nvCxnSpPr>
              <p:cNvPr id="16414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6415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16388" name="组合 27"/>
          <p:cNvGrpSpPr/>
          <p:nvPr/>
        </p:nvGrpSpPr>
        <p:grpSpPr bwMode="auto">
          <a:xfrm>
            <a:off x="4774435" y="1933104"/>
            <a:ext cx="2515463" cy="658331"/>
            <a:chOff x="2187181" y="2337539"/>
            <a:chExt cx="3352931" cy="877888"/>
          </a:xfrm>
        </p:grpSpPr>
        <p:grpSp>
          <p:nvGrpSpPr>
            <p:cNvPr id="16389" name="组合 4"/>
            <p:cNvGrpSpPr/>
            <p:nvPr/>
          </p:nvGrpSpPr>
          <p:grpSpPr bwMode="auto">
            <a:xfrm>
              <a:off x="2187181" y="2337539"/>
              <a:ext cx="836612" cy="877888"/>
              <a:chOff x="1497050" y="1793158"/>
              <a:chExt cx="836613" cy="878024"/>
            </a:xfrm>
          </p:grpSpPr>
          <p:grpSp>
            <p:nvGrpSpPr>
              <p:cNvPr id="16404" name="组合 43"/>
              <p:cNvGrpSpPr/>
              <p:nvPr/>
            </p:nvGrpSpPr>
            <p:grpSpPr bwMode="auto">
              <a:xfrm>
                <a:off x="1497050" y="1820282"/>
                <a:ext cx="836613" cy="850900"/>
                <a:chOff x="2437" y="2032"/>
                <a:chExt cx="1244" cy="1264"/>
              </a:xfrm>
            </p:grpSpPr>
            <p:sp>
              <p:nvSpPr>
                <p:cNvPr id="16406" name="矩形 1"/>
                <p:cNvSpPr>
                  <a:spLocks noChangeArrowheads="1"/>
                </p:cNvSpPr>
                <p:nvPr/>
              </p:nvSpPr>
              <p:spPr bwMode="auto">
                <a:xfrm>
                  <a:off x="2437" y="2032"/>
                  <a:ext cx="1245" cy="1245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defRPr/>
                  </a:pPr>
                  <a:endParaRPr lang="zh-CN" altLang="en-US" sz="1200" b="1" dirty="0">
                    <a:solidFill>
                      <a:prstClr val="black"/>
                    </a:solidFill>
                    <a:latin typeface="思源黑体 CN Bold" panose="02010600030101010101" pitchFamily="34" charset="-122"/>
                    <a:ea typeface="思源黑体 CN Bold" panose="02010600030101010101" pitchFamily="34" charset="-122"/>
                  </a:endParaRPr>
                </a:p>
              </p:txBody>
            </p:sp>
            <p:cxnSp>
              <p:nvCxnSpPr>
                <p:cNvPr id="16407" name="直接连接符 4"/>
                <p:cNvCxnSpPr>
                  <a:cxnSpLocks noChangeShapeType="1"/>
                </p:cNvCxnSpPr>
                <p:nvPr/>
              </p:nvCxnSpPr>
              <p:spPr bwMode="auto">
                <a:xfrm>
                  <a:off x="2437" y="2645"/>
                  <a:ext cx="1245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6408" name="直接连接符 6"/>
                <p:cNvCxnSpPr>
                  <a:cxnSpLocks noChangeShapeType="1"/>
                </p:cNvCxnSpPr>
                <p:nvPr/>
              </p:nvCxnSpPr>
              <p:spPr bwMode="auto">
                <a:xfrm>
                  <a:off x="3060" y="2052"/>
                  <a:ext cx="0" cy="1245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16405" name="TextBox 1"/>
              <p:cNvSpPr txBox="1">
                <a:spLocks noChangeArrowheads="1"/>
              </p:cNvSpPr>
              <p:nvPr/>
            </p:nvSpPr>
            <p:spPr bwMode="auto">
              <a:xfrm>
                <a:off x="1522564" y="1793158"/>
                <a:ext cx="786218" cy="8620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3600" b="1" dirty="0">
                    <a:solidFill>
                      <a:srgbClr val="000000"/>
                    </a:solidFill>
                    <a:latin typeface="思源黑体 CN Bold" panose="02010600030101010101" pitchFamily="34" charset="-122"/>
                    <a:ea typeface="思源黑体 CN Bold" panose="02010600030101010101" pitchFamily="34" charset="-122"/>
                  </a:rPr>
                  <a:t>我</a:t>
                </a:r>
                <a:endParaRPr lang="zh-CN" altLang="en-US" sz="3600" b="1" dirty="0">
                  <a:solidFill>
                    <a:srgbClr val="00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endParaRPr>
              </a:p>
            </p:txBody>
          </p:sp>
        </p:grpSp>
        <p:grpSp>
          <p:nvGrpSpPr>
            <p:cNvPr id="16390" name="组合 4"/>
            <p:cNvGrpSpPr/>
            <p:nvPr/>
          </p:nvGrpSpPr>
          <p:grpSpPr bwMode="auto">
            <a:xfrm>
              <a:off x="3025954" y="2337539"/>
              <a:ext cx="836612" cy="877888"/>
              <a:chOff x="1497050" y="1793158"/>
              <a:chExt cx="836613" cy="878024"/>
            </a:xfrm>
          </p:grpSpPr>
          <p:grpSp>
            <p:nvGrpSpPr>
              <p:cNvPr id="16399" name="组合 38"/>
              <p:cNvGrpSpPr/>
              <p:nvPr/>
            </p:nvGrpSpPr>
            <p:grpSpPr bwMode="auto">
              <a:xfrm>
                <a:off x="1497050" y="1820282"/>
                <a:ext cx="836613" cy="850900"/>
                <a:chOff x="2437" y="2032"/>
                <a:chExt cx="1244" cy="1264"/>
              </a:xfrm>
            </p:grpSpPr>
            <p:sp>
              <p:nvSpPr>
                <p:cNvPr id="16401" name="矩形 1"/>
                <p:cNvSpPr>
                  <a:spLocks noChangeArrowheads="1"/>
                </p:cNvSpPr>
                <p:nvPr/>
              </p:nvSpPr>
              <p:spPr bwMode="auto">
                <a:xfrm>
                  <a:off x="2437" y="2032"/>
                  <a:ext cx="1245" cy="1245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defRPr/>
                  </a:pPr>
                  <a:endParaRPr lang="zh-CN" altLang="en-US" sz="1200" b="1" dirty="0">
                    <a:solidFill>
                      <a:prstClr val="black"/>
                    </a:solidFill>
                    <a:latin typeface="思源黑体 CN Bold" panose="02010600030101010101" pitchFamily="34" charset="-122"/>
                    <a:ea typeface="思源黑体 CN Bold" panose="02010600030101010101" pitchFamily="34" charset="-122"/>
                  </a:endParaRPr>
                </a:p>
              </p:txBody>
            </p:sp>
            <p:cxnSp>
              <p:nvCxnSpPr>
                <p:cNvPr id="16402" name="直接连接符 4"/>
                <p:cNvCxnSpPr>
                  <a:cxnSpLocks noChangeShapeType="1"/>
                </p:cNvCxnSpPr>
                <p:nvPr/>
              </p:nvCxnSpPr>
              <p:spPr bwMode="auto">
                <a:xfrm>
                  <a:off x="2437" y="2645"/>
                  <a:ext cx="1245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6403" name="直接连接符 6"/>
                <p:cNvCxnSpPr>
                  <a:cxnSpLocks noChangeShapeType="1"/>
                </p:cNvCxnSpPr>
                <p:nvPr/>
              </p:nvCxnSpPr>
              <p:spPr bwMode="auto">
                <a:xfrm>
                  <a:off x="3060" y="2052"/>
                  <a:ext cx="0" cy="1245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16400" name="TextBox 1"/>
              <p:cNvSpPr txBox="1">
                <a:spLocks noChangeArrowheads="1"/>
              </p:cNvSpPr>
              <p:nvPr/>
            </p:nvSpPr>
            <p:spPr bwMode="auto">
              <a:xfrm>
                <a:off x="1522564" y="1793158"/>
                <a:ext cx="786218" cy="8620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3600" b="1" dirty="0">
                    <a:solidFill>
                      <a:srgbClr val="FF0000"/>
                    </a:solidFill>
                    <a:latin typeface="思源黑体 CN Bold" panose="02010600030101010101" pitchFamily="34" charset="-122"/>
                    <a:ea typeface="思源黑体 CN Bold" panose="02010600030101010101" pitchFamily="34" charset="-122"/>
                  </a:rPr>
                  <a:t>我</a:t>
                </a:r>
                <a:endParaRPr lang="zh-CN" altLang="en-US" sz="3600" b="1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endParaRPr>
              </a:p>
            </p:txBody>
          </p:sp>
        </p:grpSp>
        <p:grpSp>
          <p:nvGrpSpPr>
            <p:cNvPr id="16391" name="组合 30"/>
            <p:cNvGrpSpPr/>
            <p:nvPr/>
          </p:nvGrpSpPr>
          <p:grpSpPr bwMode="auto">
            <a:xfrm>
              <a:off x="3864727" y="2364658"/>
              <a:ext cx="836612" cy="850768"/>
              <a:chOff x="2437" y="2032"/>
              <a:chExt cx="1244" cy="1264"/>
            </a:xfrm>
          </p:grpSpPr>
          <p:sp>
            <p:nvSpPr>
              <p:cNvPr id="16396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endParaRPr lang="zh-CN" altLang="en-US" sz="1200" b="1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endParaRPr>
              </a:p>
            </p:txBody>
          </p:sp>
          <p:cxnSp>
            <p:nvCxnSpPr>
              <p:cNvPr id="16397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6398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16392" name="组合 31"/>
            <p:cNvGrpSpPr/>
            <p:nvPr/>
          </p:nvGrpSpPr>
          <p:grpSpPr bwMode="auto">
            <a:xfrm>
              <a:off x="4703500" y="2364658"/>
              <a:ext cx="836612" cy="850768"/>
              <a:chOff x="2437" y="2032"/>
              <a:chExt cx="1244" cy="1264"/>
            </a:xfrm>
          </p:grpSpPr>
          <p:sp>
            <p:nvSpPr>
              <p:cNvPr id="16393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endParaRPr lang="zh-CN" altLang="en-US" sz="1200" b="1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endParaRPr>
              </a:p>
            </p:txBody>
          </p:sp>
          <p:cxnSp>
            <p:nvCxnSpPr>
              <p:cNvPr id="16394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6395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04  </a:t>
            </a:r>
            <a:r>
              <a:rPr lang="zh-CN" altLang="en-US" dirty="0"/>
              <a:t>书写提示</a:t>
            </a:r>
            <a:endParaRPr lang="zh-CN" altLang="en-US" dirty="0"/>
          </a:p>
        </p:txBody>
      </p:sp>
      <p:sp>
        <p:nvSpPr>
          <p:cNvPr id="130" name="矩形: 圆角 129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31" name="矩形 7"/>
          <p:cNvSpPr>
            <a:spLocks noChangeArrowheads="1"/>
          </p:cNvSpPr>
          <p:nvPr/>
        </p:nvSpPr>
        <p:spPr bwMode="auto">
          <a:xfrm>
            <a:off x="1144885" y="3241291"/>
            <a:ext cx="7062353" cy="669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不同点：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但他们的</a:t>
            </a:r>
            <a:r>
              <a:rPr lang="zh-CN" altLang="en-US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位置不同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，“主”的点在正上方，</a:t>
            </a:r>
            <a:endParaRPr lang="en-US" altLang="zh-CN" sz="15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        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“门”的点在左上方“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书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、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我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”点在右上方，。</a:t>
            </a:r>
            <a:endParaRPr lang="zh-CN" altLang="en-US" sz="15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1144885" y="3942644"/>
            <a:ext cx="6893201" cy="7617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书写笔顺规则</a:t>
            </a:r>
            <a:r>
              <a:rPr lang="zh-CN" altLang="en-US" sz="15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是：“主、门”的点在正上方或左上方，写的时候都先写点；</a:t>
            </a:r>
            <a:endParaRPr lang="en-US" altLang="zh-CN" sz="15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5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        </a:t>
            </a:r>
            <a:r>
              <a:rPr lang="zh-CN" altLang="en-US" sz="15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“书”和“我”的点在右上方，</a:t>
            </a:r>
            <a:r>
              <a:rPr lang="zh-CN" altLang="en-US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写的时候后写点。</a:t>
            </a:r>
            <a:endParaRPr lang="zh-CN" altLang="en-US" sz="15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/>
      <p:bldP spid="1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19596" y="1713516"/>
            <a:ext cx="4875682" cy="2285241"/>
          </a:xfrm>
          <a:prstGeom prst="rect">
            <a:avLst/>
          </a:prstGeom>
          <a:noFill/>
          <a:ln w="9525">
            <a:solidFill>
              <a:srgbClr val="0383CD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xún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yǐn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zhě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bú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yù</a:t>
            </a:r>
            <a:endParaRPr lang="en-US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寻  隐 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zh-CN" alt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者  不  遇</a:t>
            </a:r>
            <a:endParaRPr lang="en-US" altLang="zh-CN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【</a:t>
            </a:r>
            <a:r>
              <a:rPr lang="zh-CN" altLang="en-US" sz="12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唐</a:t>
            </a:r>
            <a:r>
              <a:rPr lang="en-US" altLang="zh-CN" sz="12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】</a:t>
            </a:r>
            <a:r>
              <a:rPr lang="zh-CN" altLang="en-US" sz="12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贾岛</a:t>
            </a:r>
            <a:endParaRPr lang="en-US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sōnɡ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xià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en-US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wèn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tónɡ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en-US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zǐ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yán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</a:t>
            </a:r>
            <a:r>
              <a:rPr lang="en-US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shī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cǎi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yào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qù</a:t>
            </a:r>
            <a:endParaRPr lang="en-US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松    下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</a:t>
            </a:r>
            <a:r>
              <a:rPr lang="zh-CN" alt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问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</a:t>
            </a:r>
            <a:r>
              <a:rPr lang="zh-CN" alt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童   子，   </a:t>
            </a:r>
            <a:r>
              <a:rPr lang="zh-CN" alt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言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师  采 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药   去。</a:t>
            </a:r>
            <a:endParaRPr lang="en-US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zhǐ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en-US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zài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en-US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cǐ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en-US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shān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zhōnɡ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</a:t>
            </a:r>
            <a:r>
              <a:rPr lang="en-US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yún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</a:t>
            </a:r>
            <a:r>
              <a:rPr lang="en-US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shēn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bù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zhī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</a:t>
            </a:r>
            <a:r>
              <a:rPr lang="en-US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chù</a:t>
            </a:r>
            <a:endParaRPr lang="en-US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只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</a:t>
            </a:r>
            <a:r>
              <a:rPr lang="zh-CN" alt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在    此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</a:t>
            </a:r>
            <a:r>
              <a:rPr lang="zh-CN" alt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山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</a:t>
            </a:r>
            <a:r>
              <a:rPr lang="zh-CN" alt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中，   </a:t>
            </a:r>
            <a:r>
              <a:rPr lang="zh-CN" alt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云 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深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不  知</a:t>
            </a:r>
            <a:r>
              <a:rPr 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处。</a:t>
            </a:r>
            <a:endParaRPr lang="zh-CN" altLang="en-US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05  </a:t>
            </a:r>
            <a:r>
              <a:rPr lang="zh-CN" altLang="en-US" dirty="0"/>
              <a:t>日积月累</a:t>
            </a:r>
            <a:endParaRPr lang="zh-CN" altLang="en-US" dirty="0"/>
          </a:p>
        </p:txBody>
      </p:sp>
      <p:sp>
        <p:nvSpPr>
          <p:cNvPr id="59" name="矩形: 圆角 58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5885895" y="1741843"/>
            <a:ext cx="2772330" cy="2014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15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作者简介</a:t>
            </a:r>
            <a:endParaRPr lang="zh-CN" altLang="en-US" sz="15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贾岛（779～843），</a:t>
            </a:r>
            <a:r>
              <a:rPr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字浪仙，唐代诗人。汉族，唐朝河北道幽州范阳县（今河北省涿州市）人。早年出家为僧，号无本</a:t>
            </a:r>
            <a:r>
              <a:rPr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。</a:t>
            </a:r>
            <a:endParaRPr lang="en-US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自号</a:t>
            </a:r>
            <a:r>
              <a:rPr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“碣石山人</a:t>
            </a:r>
            <a:r>
              <a:rPr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”</a:t>
            </a:r>
            <a:r>
              <a:rPr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。</a:t>
            </a:r>
            <a:endParaRPr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tags/tag1.xml><?xml version="1.0" encoding="utf-8"?>
<p:tagLst xmlns:p="http://schemas.openxmlformats.org/presentationml/2006/main">
  <p:tag name="ISLIDE.ICON" val="#376034;"/>
</p:tagLst>
</file>

<file path=ppt/tags/tag2.xml><?xml version="1.0" encoding="utf-8"?>
<p:tagLst xmlns:p="http://schemas.openxmlformats.org/presentationml/2006/main">
  <p:tag name="ISLIDE.ICON" val="#373689;#375236;"/>
</p:tagLst>
</file>

<file path=ppt/tags/tag3.xml><?xml version="1.0" encoding="utf-8"?>
<p:tagLst xmlns:p="http://schemas.openxmlformats.org/presentationml/2006/main">
  <p:tag name="KSO_WPP_MARK_KEY" val="5a0d602b-ac22-473d-8bb2-615baf4151b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1590</Words>
  <Application>WPS 演示</Application>
  <PresentationFormat>全屏显示(16:9)</PresentationFormat>
  <Paragraphs>260</Paragraphs>
  <Slides>14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3" baseType="lpstr">
      <vt:lpstr>Arial</vt:lpstr>
      <vt:lpstr>宋体</vt:lpstr>
      <vt:lpstr>Wingdings</vt:lpstr>
      <vt:lpstr>思源黑体 CN Bold</vt:lpstr>
      <vt:lpstr>汉真广标</vt:lpstr>
      <vt:lpstr>方正姚体</vt:lpstr>
      <vt:lpstr>站酷庆科黄油体</vt:lpstr>
      <vt:lpstr>微软雅黑</vt:lpstr>
      <vt:lpstr>黑体</vt:lpstr>
      <vt:lpstr>FandolFang R</vt:lpstr>
      <vt:lpstr>汉语拼音</vt:lpstr>
      <vt:lpstr>Segoe Print</vt:lpstr>
      <vt:lpstr>Calibri</vt:lpstr>
      <vt:lpstr>楷体_GB2312</vt:lpstr>
      <vt:lpstr>Arial</vt:lpstr>
      <vt:lpstr>Arial Unicode MS</vt:lpstr>
      <vt:lpstr>等线</vt:lpstr>
      <vt:lpstr>新宋体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50</cp:revision>
  <dcterms:created xsi:type="dcterms:W3CDTF">2020-06-05T01:58:00Z</dcterms:created>
  <dcterms:modified xsi:type="dcterms:W3CDTF">2023-01-16T01:18:19Z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DF485EFEF066471FB25C9E181FE154DF</vt:lpwstr>
  </property>
</Properties>
</file>