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261" r:id="rId3"/>
    <p:sldId id="480" r:id="rId4"/>
    <p:sldId id="599" r:id="rId6"/>
    <p:sldId id="705" r:id="rId7"/>
    <p:sldId id="831" r:id="rId8"/>
    <p:sldId id="765" r:id="rId9"/>
    <p:sldId id="766" r:id="rId10"/>
    <p:sldId id="814" r:id="rId11"/>
    <p:sldId id="820" r:id="rId12"/>
    <p:sldId id="821" r:id="rId13"/>
    <p:sldId id="822" r:id="rId14"/>
    <p:sldId id="823" r:id="rId15"/>
    <p:sldId id="413" r:id="rId16"/>
    <p:sldId id="742" r:id="rId17"/>
    <p:sldId id="748" r:id="rId18"/>
    <p:sldId id="825" r:id="rId19"/>
    <p:sldId id="746" r:id="rId20"/>
    <p:sldId id="796" r:id="rId21"/>
    <p:sldId id="827" r:id="rId22"/>
    <p:sldId id="317" r:id="rId23"/>
    <p:sldId id="830" r:id="rId24"/>
    <p:sldId id="657" r:id="rId25"/>
    <p:sldId id="479" r:id="rId26"/>
  </p:sldIdLst>
  <p:sldSz cx="9144000" cy="5143500" type="screen16x9"/>
  <p:notesSz cx="6858000" cy="9144000"/>
  <p:embeddedFontLst>
    <p:embeddedFont>
      <p:font typeface="思源黑体 CN Bold" panose="02010600030101010101" pitchFamily="34" charset="-122"/>
      <p:regular r:id="rId31"/>
    </p:embeddedFont>
    <p:embeddedFont>
      <p:font typeface="汉真广标" panose="02010609000101010101" pitchFamily="49" charset="-122"/>
      <p:regular r:id="rId32"/>
    </p:embeddedFont>
    <p:embeddedFont>
      <p:font typeface="站酷庆科黄油体" panose="02000803000000020004" pitchFamily="2" charset="-122"/>
      <p:regular r:id="rId33"/>
    </p:embeddedFont>
    <p:embeddedFont>
      <p:font typeface="黑体" panose="02010609060101010101" charset="-122"/>
      <p:regular r:id="rId34"/>
    </p:embeddedFont>
    <p:embeddedFont>
      <p:font typeface="等线" panose="02010600030101010101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3901" autoAdjust="0"/>
  </p:normalViewPr>
  <p:slideViewPr>
    <p:cSldViewPr snapToGrid="0"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2.xml"/><Relationship Id="rId4" Type="http://schemas.openxmlformats.org/officeDocument/2006/relationships/slide" Target="slides/slide2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4778FE11-92AE-4694-BC01-D9313677E57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FEFAB8A0-5E21-4C20-9C87-01BF1D2A76D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0498" y="1482090"/>
            <a:ext cx="4677251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477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语文园</a:t>
              </a:r>
              <a:r>
                <a:rPr lang="zh-CN" altLang="en-US" sz="66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地五</a:t>
              </a:r>
              <a:endParaRPr lang="zh-CN" altLang="en-US" sz="6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53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部编版语文课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件 一年级下</a:t>
              </a:r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册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0096" y="2510685"/>
            <a:ext cx="671722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远处有（    ）山，近处有（   ）泉。   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096" y="3521771"/>
            <a:ext cx="810221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放学了，大家（   ）教室门口和老师说（   ）见。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8381" y="2317804"/>
            <a:ext cx="696754" cy="871225"/>
          </a:xfrm>
          <a:prstGeom prst="star10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青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0264" y="2317804"/>
            <a:ext cx="715804" cy="871225"/>
          </a:xfrm>
          <a:prstGeom prst="star10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清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2877" y="3328094"/>
            <a:ext cx="696278" cy="871225"/>
          </a:xfrm>
          <a:prstGeom prst="star10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在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3690" y="3328094"/>
            <a:ext cx="728186" cy="871225"/>
          </a:xfrm>
          <a:prstGeom prst="star10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再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644661" y="1212057"/>
            <a:ext cx="2862117" cy="978694"/>
          </a:xfrm>
          <a:prstGeom prst="wedgeRoundRectCallout">
            <a:avLst>
              <a:gd name="adj1" fmla="val -31574"/>
              <a:gd name="adj2" fmla="val 103985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我们是同音字，但我们的写法不同，意思也不相同，不要选错哦！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 0.06898 L -0.04909 0.1497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71 0.03425 L 0.03217 0.1474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3 0.0713 L 0.06901 0.1810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544 L 0.21276 0.1766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3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2521" y="2052638"/>
            <a:ext cx="5917883" cy="252835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请</a:t>
            </a:r>
            <a:r>
              <a:rPr 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情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）你让一让好吗？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只要认真，任何事（      ）都能克服。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2062" y="1383507"/>
            <a:ext cx="2302119" cy="391477"/>
          </a:xfrm>
          <a:prstGeom prst="wedgeRectCallout">
            <a:avLst>
              <a:gd name="adj1" fmla="val 67443"/>
              <a:gd name="adj2" fmla="val 4513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比一比，填一填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1153" y="3150923"/>
            <a:ext cx="4419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请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6216" y="3894421"/>
            <a:ext cx="4419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情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9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8100" y="2215752"/>
            <a:ext cx="7635125" cy="1809735"/>
          </a:xfrm>
          <a:prstGeom prst="bevel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用音序检字法查生字的时候，我们要先查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__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___,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再查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__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___,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最后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_________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________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___________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632" y="1288969"/>
            <a:ext cx="73380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复习音序査字法的步骤，看谁能把査字典的步骤说得最清楚。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7966" y="2577790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音序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2063" y="3231860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音节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5648" y="3231860"/>
            <a:ext cx="3070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翻页就能找到要查的字啦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0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25"/>
          <p:cNvSpPr/>
          <p:nvPr/>
        </p:nvSpPr>
        <p:spPr>
          <a:xfrm>
            <a:off x="1020269" y="1880508"/>
            <a:ext cx="4095750" cy="5493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看谁先从字典里找到这几页。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340" name="矩形 1"/>
          <p:cNvSpPr/>
          <p:nvPr/>
        </p:nvSpPr>
        <p:spPr>
          <a:xfrm>
            <a:off x="1042892" y="1382325"/>
            <a:ext cx="2080260" cy="39147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比比谁最快</a:t>
            </a:r>
            <a:r>
              <a:rPr lang="zh-CN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341" name="矩形 2"/>
          <p:cNvSpPr/>
          <p:nvPr/>
        </p:nvSpPr>
        <p:spPr>
          <a:xfrm>
            <a:off x="1042891" y="2602026"/>
            <a:ext cx="390876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20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  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187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  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206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  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395</a:t>
            </a: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4342" name="矩形 13"/>
          <p:cNvSpPr/>
          <p:nvPr/>
        </p:nvSpPr>
        <p:spPr>
          <a:xfrm>
            <a:off x="1025032" y="3040176"/>
            <a:ext cx="4705350" cy="5493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看谁先从字典里查出下面的字。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344" name="矩形 21"/>
          <p:cNvSpPr/>
          <p:nvPr/>
        </p:nvSpPr>
        <p:spPr>
          <a:xfrm>
            <a:off x="1055626" y="4001725"/>
            <a:ext cx="3309239" cy="8079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溪    解     准     楼     伯</a:t>
            </a:r>
            <a:endParaRPr lang="zh-CN" altLang="en-US" sz="24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2892" y="3656444"/>
            <a:ext cx="401955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xī</a:t>
            </a:r>
            <a:endParaRPr lang="en-US" altLang="zh-CN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97259" y="3656444"/>
            <a:ext cx="484748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jiě</a:t>
            </a:r>
            <a:endParaRPr lang="en-US" altLang="zh-CN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97109" y="3656206"/>
            <a:ext cx="6001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zhǔn</a:t>
            </a:r>
            <a:endParaRPr lang="en-US" altLang="zh-CN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56252" y="3656206"/>
            <a:ext cx="501580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lóu</a:t>
            </a:r>
            <a:endParaRPr lang="en-US" altLang="zh-CN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33016" y="3656206"/>
            <a:ext cx="36933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bó</a:t>
            </a:r>
            <a:endParaRPr lang="en-US" altLang="zh-CN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pic>
        <p:nvPicPr>
          <p:cNvPr id="61" name="图片 60" descr="图片包含 草, 户外, 田地, 公园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1203" y="849086"/>
            <a:ext cx="2805210" cy="391205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90660" y="1065967"/>
          <a:ext cx="6762682" cy="302895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26142"/>
                <a:gridCol w="1960582"/>
                <a:gridCol w="1623303"/>
                <a:gridCol w="1352655"/>
              </a:tblGrid>
              <a:tr h="371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生字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大写字母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音节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页码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溪</a:t>
                      </a:r>
                      <a:endParaRPr lang="zh-CN" altLang="en-US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X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xī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529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</a:tr>
              <a:tr h="531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解</a:t>
                      </a:r>
                      <a:endParaRPr lang="zh-CN" altLang="en-US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J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jiě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240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</a:tr>
              <a:tr h="531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准</a:t>
                      </a:r>
                      <a:endParaRPr lang="zh-CN" altLang="en-US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Z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zhǔn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665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</a:tr>
              <a:tr h="531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楼</a:t>
                      </a:r>
                      <a:endParaRPr lang="zh-CN" altLang="en-US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L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lóu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317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</a:tr>
              <a:tr h="5314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伯</a:t>
                      </a:r>
                      <a:endParaRPr lang="zh-CN" altLang="en-US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B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汉语拼音" panose="020B0604020202020204" pitchFamily="34" charset="0"/>
                        </a:rPr>
                        <a:t>bó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汉语拼音" panose="020B0604020202020204" pitchFamily="34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b="0" dirty="0"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36</a:t>
                      </a:r>
                      <a:endParaRPr lang="en-US" altLang="zh-CN" sz="2100" b="0" dirty="0"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51435" marR="51435" marT="25718" marB="25718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359161" y="4090087"/>
            <a:ext cx="6028573" cy="375104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>
              <a:defRPr/>
            </a:pPr>
            <a:r>
              <a:rPr lang="zh-CN" altLang="en-US" sz="2100" dirty="0">
                <a:ln w="0"/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页码以《新华字典》（商务印书馆  第</a:t>
            </a:r>
            <a:r>
              <a:rPr lang="en-US" altLang="zh-CN" sz="2100" dirty="0">
                <a:ln w="0"/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11</a:t>
            </a:r>
            <a:r>
              <a:rPr lang="zh-CN" altLang="en-US" sz="2100" dirty="0">
                <a:ln w="0"/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版）为准</a:t>
            </a:r>
            <a:endParaRPr lang="zh-CN" altLang="en-US" sz="2100" dirty="0">
              <a:ln w="0"/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5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818948" y="1633011"/>
            <a:ext cx="1303496" cy="2479447"/>
          </a:xfrm>
          <a:prstGeom prst="star12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歇后语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5651" y="2013103"/>
            <a:ext cx="4771549" cy="887253"/>
            <a:chOff x="3303" y="3248"/>
            <a:chExt cx="10019" cy="1863"/>
          </a:xfrm>
        </p:grpSpPr>
        <p:sp>
          <p:nvSpPr>
            <p:cNvPr id="3" name="文本框 2"/>
            <p:cNvSpPr txBox="1"/>
            <p:nvPr/>
          </p:nvSpPr>
          <p:spPr>
            <a:xfrm>
              <a:off x="3464" y="4070"/>
              <a:ext cx="9594" cy="1041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  <a:sym typeface="+mn-ea"/>
                </a:rPr>
                <a:t>竹篮子打 水——一 场 空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3" y="3248"/>
              <a:ext cx="10019" cy="8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zhú lán zǐ dǎ shuǐ  </a:t>
              </a:r>
              <a:r>
                <a:rPr lang="zh-CN" altLang="en-US" sz="2100" dirty="0" smtClean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 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yì chǎnɡ kōnɡ</a:t>
              </a:r>
              <a:endPara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2328" y="2916551"/>
            <a:ext cx="3754279" cy="884397"/>
            <a:chOff x="5659" y="5289"/>
            <a:chExt cx="7883" cy="1857"/>
          </a:xfrm>
        </p:grpSpPr>
        <p:sp>
          <p:nvSpPr>
            <p:cNvPr id="8" name="文本框 7"/>
            <p:cNvSpPr txBox="1"/>
            <p:nvPr/>
          </p:nvSpPr>
          <p:spPr>
            <a:xfrm>
              <a:off x="5659" y="6105"/>
              <a:ext cx="7883" cy="1041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  <a:sym typeface="+mn-ea"/>
                </a:rPr>
                <a:t>芝麻开花——节节高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659" y="5289"/>
              <a:ext cx="7883" cy="8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zhī mɑ kāi huā </a:t>
              </a:r>
              <a:r>
                <a:rPr lang="zh-CN" altLang="en-US" sz="2100" dirty="0" smtClean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jié 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jié ɡāo</a:t>
              </a:r>
              <a:endPara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2328" y="3775227"/>
            <a:ext cx="5932646" cy="887253"/>
            <a:chOff x="6825" y="7564"/>
            <a:chExt cx="12457" cy="1863"/>
          </a:xfrm>
        </p:grpSpPr>
        <p:sp>
          <p:nvSpPr>
            <p:cNvPr id="14" name="文本框 13"/>
            <p:cNvSpPr txBox="1"/>
            <p:nvPr/>
          </p:nvSpPr>
          <p:spPr>
            <a:xfrm>
              <a:off x="6825" y="8386"/>
              <a:ext cx="12149" cy="1041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 anchor="t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  <a:sym typeface="+mn-ea"/>
                </a:rPr>
                <a:t>十五 个 吊 桶 打 水——七上八下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25" y="7564"/>
              <a:ext cx="12457" cy="8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shí wǔ ɡè diào tǒnɡ dǎ shuǐ </a:t>
              </a:r>
              <a:r>
                <a:rPr lang="zh-CN" altLang="en-US" sz="2100" dirty="0" smtClean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qī 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shànɡ bā xià</a:t>
              </a:r>
              <a:endPara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05651" y="1151091"/>
            <a:ext cx="6141244" cy="860584"/>
            <a:chOff x="1438" y="1263"/>
            <a:chExt cx="12895" cy="1807"/>
          </a:xfrm>
        </p:grpSpPr>
        <p:sp>
          <p:nvSpPr>
            <p:cNvPr id="25" name="文本框 24"/>
            <p:cNvSpPr txBox="1"/>
            <p:nvPr/>
          </p:nvSpPr>
          <p:spPr>
            <a:xfrm>
              <a:off x="1644" y="2029"/>
              <a:ext cx="12202" cy="1041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  <a:sym typeface="+mn-ea"/>
                </a:rPr>
                <a:t>小 葱 拌 豆腐——一清（青）二白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38" y="1263"/>
              <a:ext cx="12895" cy="15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xiǎo cōnɡ bàn dòu fu     </a:t>
              </a:r>
              <a:r>
                <a:rPr lang="zh-CN" altLang="en-US" sz="2100" dirty="0" smtClean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yì </a:t>
              </a: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qīnɡ  qīnɡ  èr  bái</a:t>
              </a:r>
              <a:endPara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sp>
        <p:nvSpPr>
          <p:cNvPr id="54" name="矩形: 圆角 53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1702" y="849085"/>
            <a:ext cx="4577715" cy="1121093"/>
            <a:chOff x="5461" y="1736"/>
            <a:chExt cx="9612" cy="2354"/>
          </a:xfrm>
        </p:grpSpPr>
        <p:pic>
          <p:nvPicPr>
            <p:cNvPr id="4" name="图片 3" descr="图片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461" y="1736"/>
              <a:ext cx="9612" cy="235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620" y="2345"/>
              <a:ext cx="7196" cy="1330"/>
            </a:xfrm>
            <a:prstGeom prst="rect">
              <a:avLst/>
            </a:prstGeom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ts val="4350"/>
                </a:lnSpc>
                <a:defRPr/>
              </a:pPr>
              <a:r>
                <a:rPr lang="zh-CN" altLang="en-US" sz="2100" dirty="0">
                  <a:solidFill>
                    <a:prstClr val="whit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你还知道哪些歇后语呢？</a:t>
              </a:r>
              <a:endParaRPr lang="zh-CN" altLang="en-US" sz="2100" dirty="0"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210628" y="2015014"/>
            <a:ext cx="3810000" cy="24922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八仙过海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各显神通 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猴子捞月亮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空忙一场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哑巴吃黄连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有苦说不出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千里送鹅毛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礼轻情意重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黄鼠狼给鸡拜年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没安好心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7" name="文本占位符 11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 flipH="1">
            <a:off x="5140603" y="2208653"/>
            <a:ext cx="3254794" cy="2145268"/>
          </a:xfrm>
          <a:prstGeom prst="wedgeRoundRectCallout">
            <a:avLst>
              <a:gd name="adj1" fmla="val 57367"/>
              <a:gd name="adj2" fmla="val 15144"/>
              <a:gd name="adj3" fmla="val 16667"/>
            </a:avLst>
          </a:prstGeom>
          <a:noFill/>
          <a:ln w="57150"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21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歇后语</a:t>
            </a: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是由两部分组成的固定语句，前一部分多用比喻，像谜面，后一部分是本义，像谜底，通常只说前一部分，后一部分不言而喻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"/>
          <p:cNvSpPr/>
          <p:nvPr/>
        </p:nvSpPr>
        <p:spPr>
          <a:xfrm>
            <a:off x="1369219" y="2503632"/>
            <a:ext cx="1851660" cy="4838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狐狸和乌鸦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9460" name="矩形 3"/>
          <p:cNvSpPr/>
          <p:nvPr/>
        </p:nvSpPr>
        <p:spPr>
          <a:xfrm>
            <a:off x="1013928" y="2088134"/>
            <a:ext cx="2562241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hú  li  hé  wū  yā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9461" name="矩形 2"/>
          <p:cNvSpPr/>
          <p:nvPr/>
        </p:nvSpPr>
        <p:spPr>
          <a:xfrm>
            <a:off x="820367" y="3010585"/>
            <a:ext cx="2949365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（原文略，见教材第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65</a:t>
            </a:r>
            <a:r>
              <a:rPr lang="zh-CN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页）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6" name="矩形: 圆角 45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06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627" y="1053329"/>
            <a:ext cx="5918359" cy="715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）故事里都有谁？他们之间发生了什么？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2685" y="1204979"/>
            <a:ext cx="1548289" cy="1102102"/>
          </a:xfrm>
          <a:prstGeom prst="irregularSeal1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思考：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3520" y="1776609"/>
            <a:ext cx="521681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狐狸利用花言巧语把乌鸦嘴里的肉骗到手的故事。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3520" y="2822771"/>
            <a:ext cx="42934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因为狐狸此时也在找吃的，说明它很饿。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9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06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819627" y="3268138"/>
            <a:ext cx="6556534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）狐狸骗到乌鸦的肉了吗？狐狸是怎么骗到肉的？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93520" y="3868934"/>
            <a:ext cx="678370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狐狸骗到了乌鸦的肉。狐狸假意赞美和奉承乌鸦漂亮，嗓子好，乌鸦很得意，张嘴唱歌，肉就掉了下来。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9627" y="2221977"/>
            <a:ext cx="6556534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）狐狸为什么对一片肉都馋得直流口水？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3770" y="1509965"/>
            <a:ext cx="7636460" cy="1225868"/>
          </a:xfrm>
          <a:prstGeom prst="round2Diag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本文讲的是狐狸看到乌鸦嘴里叼着一片肉，馋得直流口水，于是一次又一次地奉承乌鸦，最后骗走了乌鸦嘴里的肉的故事。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告诉我们生活中要有保护自己的意识，不要听信别人的花言巧语上当受骗。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36470" y="1025727"/>
            <a:ext cx="46710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读了这个小故事，你明白了什么道理？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06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728186" y="3468335"/>
            <a:ext cx="7813358" cy="148886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cs typeface="黑体" panose="02010609060101010101" charset="-122"/>
              </a:rPr>
              <a:t>我想对狐狸说：“你这样到处说谎骗人，是不对的，时间久了，大家都会讨厌你，把你当成敌人的。”</a:t>
            </a:r>
            <a:endParaRPr lang="zh-CN" altLang="en-US" sz="1600" dirty="0">
              <a:cs typeface="黑体" panose="02010609060101010101" charset="-122"/>
            </a:endParaRPr>
          </a:p>
          <a:p>
            <a:r>
              <a:rPr lang="zh-CN" altLang="en-US" sz="1600" dirty="0">
                <a:cs typeface="黑体" panose="02010609060101010101" charset="-122"/>
              </a:rPr>
              <a:t>我想对乌鸦说：“今后千万吸取教训，别那么容易上当受骗，不要太喜欢听好听的话。”</a:t>
            </a:r>
            <a:endParaRPr lang="zh-CN" altLang="en-US" sz="1600" dirty="0">
              <a:cs typeface="黑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2170" y="2878027"/>
            <a:ext cx="8559592" cy="664592"/>
          </a:xfrm>
          <a:prstGeom prst="bevel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>
                <a:cs typeface="黑体" panose="02010609060101010101" charset="-122"/>
                <a:sym typeface="+mn-ea"/>
              </a:rPr>
              <a:t>你想对故事中的狐狸说些什么，想对乌鸦说些什么？</a:t>
            </a:r>
            <a:endParaRPr lang="zh-CN" altLang="en-US" dirty="0"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59557" y="2017396"/>
            <a:ext cx="3288622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同学们，今天跟随老师一起学习《语文园地五》的内容吧！         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占位符 1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63071" y="934973"/>
            <a:ext cx="2805210" cy="3740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91303" y="1570159"/>
            <a:ext cx="8172450" cy="246990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1.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把下列的生字和对应的音节连起来 。</a:t>
            </a:r>
            <a:endParaRPr lang="en-US" altLang="zh-CN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>
              <a:defRPr/>
            </a:pPr>
            <a:r>
              <a:rPr lang="zh-CN" alt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                       </a:t>
            </a:r>
            <a:endParaRPr lang="zh-CN" altLang="en-US" sz="27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>
              <a:defRPr/>
            </a:pPr>
            <a:r>
              <a:rPr lang="zh-CN" alt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饭       饱       茶       泡      轻</a:t>
            </a:r>
            <a:endParaRPr lang="zh-CN" altLang="en-US" sz="27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>
              <a:defRPr/>
            </a:pPr>
            <a:endParaRPr lang="zh-CN" altLang="en-US" sz="27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>
              <a:defRPr/>
            </a:pPr>
            <a:r>
              <a:rPr lang="zh-CN" alt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                                 </a:t>
            </a:r>
            <a:endParaRPr lang="en-US" sz="27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indent="228600">
              <a:defRPr/>
            </a:pPr>
            <a:r>
              <a:rPr lang="en-US" sz="27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chá</a:t>
            </a:r>
            <a:r>
              <a:rPr 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       </a:t>
            </a:r>
            <a:r>
              <a:rPr lang="en-US" sz="27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fàn</a:t>
            </a:r>
            <a:r>
              <a:rPr 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      </a:t>
            </a:r>
            <a:r>
              <a:rPr lang="en-US" sz="27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qīng</a:t>
            </a:r>
            <a:r>
              <a:rPr 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      </a:t>
            </a:r>
            <a:r>
              <a:rPr lang="en-US" sz="27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bǎo</a:t>
            </a:r>
            <a:r>
              <a:rPr lang="en-US" sz="27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      </a:t>
            </a:r>
            <a:r>
              <a:rPr lang="en-US" sz="27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pào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08738" y="2493546"/>
            <a:ext cx="1575435" cy="111871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962839" y="2619770"/>
            <a:ext cx="3112770" cy="1082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583769" y="2544625"/>
            <a:ext cx="3025140" cy="11506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285820" y="2582114"/>
            <a:ext cx="1377240" cy="9578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124772" y="2558227"/>
            <a:ext cx="2736483" cy="10540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圆角 45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07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43990" y="1320165"/>
            <a:ext cx="6690360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填空。</a:t>
            </a:r>
            <a:r>
              <a:rPr lang="zh-CN" altLang="en-US" sz="24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</a:t>
            </a:r>
            <a:endParaRPr lang="zh-CN" altLang="en-US" sz="24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葱拌豆腐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            ）</a:t>
            </a:r>
            <a:endParaRPr lang="en-US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竹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篮子打水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           ）</a:t>
            </a:r>
            <a:endParaRPr lang="en-US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芝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麻开花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            ）</a:t>
            </a:r>
            <a:endParaRPr lang="en-US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十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五个吊桶打水</a:t>
            </a:r>
            <a:r>
              <a:rPr lang="en-US" altLang="zh-CN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                ）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0995" y="1936501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一清二白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3395" y="2518479"/>
            <a:ext cx="1051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一场空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4785" y="3084264"/>
            <a:ext cx="1051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节节高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4425" y="3628141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七上八下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07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50060" y="1360390"/>
            <a:ext cx="4243880" cy="297773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语文园地五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包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口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与嘴有关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扌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与手有关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⻊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与脚有关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音序查字法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歇后语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sz="18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动听的语言并不都是好话</a:t>
            </a:r>
            <a:r>
              <a:rPr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2" name="矩形: 圆角 41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07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88" y="1482091"/>
            <a:ext cx="4865846" cy="1844490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887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71012" y="1464146"/>
            <a:ext cx="6201977" cy="2862322"/>
            <a:chOff x="906780" y="1844675"/>
            <a:chExt cx="9701529" cy="4477426"/>
          </a:xfrm>
        </p:grpSpPr>
        <p:sp>
          <p:nvSpPr>
            <p:cNvPr id="6" name="文本框 5"/>
            <p:cNvSpPr txBox="1"/>
            <p:nvPr/>
          </p:nvSpPr>
          <p:spPr>
            <a:xfrm>
              <a:off x="906780" y="1844675"/>
              <a:ext cx="9701529" cy="44774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30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有 饭 能 吃 饱，有 水 把 茶 泡。 有 足 快 快 跑，有 手 轻 轻 抱。 有 衣 穿 长 袍，有 火 放 鞭 炮。</a:t>
              </a:r>
              <a:endParaRPr lang="zh-CN" altLang="en-US" sz="30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34000" y="1947546"/>
              <a:ext cx="1124424" cy="649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fàn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435699" y="1947546"/>
              <a:ext cx="1277331" cy="649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nénɡ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01049" y="1947546"/>
              <a:ext cx="928284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bǎo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58162" y="1947546"/>
              <a:ext cx="928284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chá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051171" y="1947546"/>
              <a:ext cx="928284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pào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10544" y="3388996"/>
              <a:ext cx="1141423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qīnɡ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58162" y="3388996"/>
              <a:ext cx="928284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bào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255003" y="4798059"/>
              <a:ext cx="1141423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 páo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685272" y="4798059"/>
              <a:ext cx="2207120" cy="6499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sym typeface="+mn-ea"/>
                </a:rPr>
                <a:t>biān pào </a:t>
              </a:r>
              <a:endParaRPr lang="zh-CN" altLang="en-US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endParaRPr>
            </a:p>
          </p:txBody>
        </p:sp>
      </p:grp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422919" y="1827372"/>
            <a:ext cx="976313" cy="2310943"/>
            <a:chOff x="1554864" y="2436496"/>
            <a:chExt cx="1301750" cy="3081257"/>
          </a:xfrm>
        </p:grpSpPr>
        <p:sp>
          <p:nvSpPr>
            <p:cNvPr id="4" name="TextBox 6"/>
            <p:cNvSpPr txBox="1"/>
            <p:nvPr/>
          </p:nvSpPr>
          <p:spPr>
            <a:xfrm>
              <a:off x="1554864" y="3039587"/>
              <a:ext cx="130175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饭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59437" y="2436496"/>
              <a:ext cx="1092607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fàn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1" name="矩形 9"/>
            <p:cNvSpPr/>
            <p:nvPr/>
          </p:nvSpPr>
          <p:spPr>
            <a:xfrm>
              <a:off x="1665739" y="4902200"/>
              <a:ext cx="1079999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米饭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07994" y="1827372"/>
            <a:ext cx="1031051" cy="2310943"/>
            <a:chOff x="3568722" y="2436496"/>
            <a:chExt cx="1374734" cy="3081257"/>
          </a:xfrm>
        </p:grpSpPr>
        <p:sp>
          <p:nvSpPr>
            <p:cNvPr id="3079" name="TextBox 6"/>
            <p:cNvSpPr txBox="1"/>
            <p:nvPr/>
          </p:nvSpPr>
          <p:spPr>
            <a:xfrm>
              <a:off x="3606009" y="3039587"/>
              <a:ext cx="1300162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能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68722" y="2436496"/>
              <a:ext cx="1374734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nénɡ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矩形 9"/>
            <p:cNvSpPr/>
            <p:nvPr/>
          </p:nvSpPr>
          <p:spPr>
            <a:xfrm>
              <a:off x="3716090" y="4902200"/>
              <a:ext cx="1079999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能干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47808" y="1827372"/>
            <a:ext cx="976313" cy="2310943"/>
            <a:chOff x="5300531" y="2436496"/>
            <a:chExt cx="1301750" cy="3081257"/>
          </a:xfrm>
        </p:grpSpPr>
        <p:sp>
          <p:nvSpPr>
            <p:cNvPr id="67" name="TextBox 6"/>
            <p:cNvSpPr txBox="1"/>
            <p:nvPr/>
          </p:nvSpPr>
          <p:spPr>
            <a:xfrm>
              <a:off x="5300531" y="3039587"/>
              <a:ext cx="130175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饱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405103" y="2436496"/>
              <a:ext cx="1092606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bǎo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9" name="矩形 9"/>
            <p:cNvSpPr/>
            <p:nvPr/>
          </p:nvSpPr>
          <p:spPr>
            <a:xfrm>
              <a:off x="5411406" y="4902200"/>
              <a:ext cx="1079999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吃饱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45960" y="1827372"/>
            <a:ext cx="975122" cy="2310943"/>
            <a:chOff x="9848005" y="2436496"/>
            <a:chExt cx="1300163" cy="3081257"/>
          </a:xfrm>
        </p:grpSpPr>
        <p:sp>
          <p:nvSpPr>
            <p:cNvPr id="70" name="TextBox 6"/>
            <p:cNvSpPr txBox="1"/>
            <p:nvPr/>
          </p:nvSpPr>
          <p:spPr>
            <a:xfrm>
              <a:off x="9848005" y="3039587"/>
              <a:ext cx="1300163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茶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9951782" y="2436496"/>
              <a:ext cx="1092607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chá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2" name="矩形 9"/>
            <p:cNvSpPr/>
            <p:nvPr/>
          </p:nvSpPr>
          <p:spPr>
            <a:xfrm>
              <a:off x="9958086" y="4902200"/>
              <a:ext cx="1080000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喝茶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422919" y="1827372"/>
            <a:ext cx="976313" cy="2310943"/>
            <a:chOff x="1554864" y="2436496"/>
            <a:chExt cx="1301751" cy="3081257"/>
          </a:xfrm>
        </p:grpSpPr>
        <p:sp>
          <p:nvSpPr>
            <p:cNvPr id="4" name="TextBox 6"/>
            <p:cNvSpPr txBox="1"/>
            <p:nvPr/>
          </p:nvSpPr>
          <p:spPr>
            <a:xfrm>
              <a:off x="1554864" y="3039587"/>
              <a:ext cx="1301751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泡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34104" y="2436496"/>
              <a:ext cx="1092607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pào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1" name="矩形 9"/>
            <p:cNvSpPr/>
            <p:nvPr/>
          </p:nvSpPr>
          <p:spPr>
            <a:xfrm>
              <a:off x="1665739" y="4902200"/>
              <a:ext cx="1080000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泡沫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49685" y="1827372"/>
            <a:ext cx="1061396" cy="2310943"/>
            <a:chOff x="3490977" y="2436496"/>
            <a:chExt cx="1415194" cy="3081257"/>
          </a:xfrm>
        </p:grpSpPr>
        <p:sp>
          <p:nvSpPr>
            <p:cNvPr id="3079" name="TextBox 6"/>
            <p:cNvSpPr txBox="1"/>
            <p:nvPr/>
          </p:nvSpPr>
          <p:spPr>
            <a:xfrm>
              <a:off x="3606009" y="3039587"/>
              <a:ext cx="1300162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轻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490977" y="2436496"/>
              <a:ext cx="1374734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qīnɡ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矩形 9"/>
            <p:cNvSpPr/>
            <p:nvPr/>
          </p:nvSpPr>
          <p:spPr>
            <a:xfrm>
              <a:off x="3716090" y="4902200"/>
              <a:ext cx="1079999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轻柔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47810" y="1827372"/>
            <a:ext cx="1071609" cy="2310943"/>
            <a:chOff x="5300531" y="2436496"/>
            <a:chExt cx="1428812" cy="3081257"/>
          </a:xfrm>
        </p:grpSpPr>
        <p:sp>
          <p:nvSpPr>
            <p:cNvPr id="67" name="TextBox 6"/>
            <p:cNvSpPr txBox="1"/>
            <p:nvPr/>
          </p:nvSpPr>
          <p:spPr>
            <a:xfrm>
              <a:off x="5300531" y="3039587"/>
              <a:ext cx="1301750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鞭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354608" y="2436496"/>
              <a:ext cx="1374735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biān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9" name="矩形 9"/>
            <p:cNvSpPr/>
            <p:nvPr/>
          </p:nvSpPr>
          <p:spPr>
            <a:xfrm>
              <a:off x="5411406" y="4902200"/>
              <a:ext cx="1080000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鞭炮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45960" y="1827372"/>
            <a:ext cx="975122" cy="2310943"/>
            <a:chOff x="9848005" y="2436496"/>
            <a:chExt cx="1300163" cy="3081257"/>
          </a:xfrm>
        </p:grpSpPr>
        <p:sp>
          <p:nvSpPr>
            <p:cNvPr id="70" name="TextBox 6"/>
            <p:cNvSpPr txBox="1"/>
            <p:nvPr/>
          </p:nvSpPr>
          <p:spPr>
            <a:xfrm>
              <a:off x="9848005" y="3039587"/>
              <a:ext cx="1300163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66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炮</a:t>
              </a:r>
              <a:endParaRPr lang="zh-CN" altLang="en-US" sz="6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9976693" y="2436496"/>
              <a:ext cx="1092607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300" dirty="0" err="1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pào</a:t>
              </a:r>
              <a:endParaRPr lang="en-US" altLang="zh-CN" sz="33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2" name="矩形 9"/>
            <p:cNvSpPr/>
            <p:nvPr/>
          </p:nvSpPr>
          <p:spPr>
            <a:xfrm>
              <a:off x="9958086" y="4902200"/>
              <a:ext cx="1080000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炮弹</a:t>
              </a:r>
              <a:endPara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70501" y="1462035"/>
            <a:ext cx="2386615" cy="29500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饭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能 吃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饱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水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把 茶 泡。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足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快 快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跑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手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轻 轻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抱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衣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穿 长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袍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有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火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放 鞭 </a:t>
            </a:r>
            <a:r>
              <a:rPr lang="zh-CN" altLang="en-US" sz="24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炮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4367" y="1568291"/>
            <a:ext cx="3695224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从这些字词里你们有什么发现？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1117" y="2207761"/>
            <a:ext cx="1696734" cy="597352"/>
          </a:xfrm>
          <a:prstGeom prst="cloudCallout">
            <a:avLst>
              <a:gd name="adj1" fmla="val -33875"/>
              <a:gd name="adj2" fmla="val -9418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形声字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271320" y="1204444"/>
            <a:ext cx="664284" cy="111569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7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pào</a:t>
            </a:r>
            <a:endParaRPr 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4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泡</a:t>
            </a:r>
            <a:endParaRPr lang="zh-CN" altLang="en-US" sz="4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82829" y="1204444"/>
            <a:ext cx="859851" cy="110799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7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pǎo</a:t>
            </a:r>
            <a:r>
              <a:rPr lang="en-US" sz="27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endParaRPr 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4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跑</a:t>
            </a:r>
            <a:endParaRPr lang="zh-CN" altLang="en-US" sz="4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4399" y="1239070"/>
            <a:ext cx="657872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7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bǎo</a:t>
            </a:r>
            <a:endParaRPr 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3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饱</a:t>
            </a:r>
            <a:endParaRPr lang="zh-CN" alt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87361" y="1204444"/>
            <a:ext cx="664284" cy="111569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7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bào</a:t>
            </a:r>
            <a:endParaRPr 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4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抱</a:t>
            </a:r>
            <a:endParaRPr lang="zh-CN" altLang="en-US" sz="4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68962" y="1204444"/>
            <a:ext cx="664284" cy="111569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7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páo</a:t>
            </a:r>
            <a:endParaRPr 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4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袍</a:t>
            </a:r>
            <a:endParaRPr lang="zh-CN" altLang="en-US" sz="4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525786" y="1204444"/>
            <a:ext cx="664284" cy="111569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700" dirty="0" err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pào</a:t>
            </a:r>
            <a:endParaRPr lang="en-US" sz="3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defRPr/>
            </a:pPr>
            <a:r>
              <a:rPr lang="zh-CN" altLang="en-US" sz="4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炮</a:t>
            </a:r>
            <a:endParaRPr lang="zh-CN" altLang="en-US" sz="4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217896" y="2437127"/>
            <a:ext cx="627549" cy="61672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氵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53916" y="2437127"/>
            <a:ext cx="627549" cy="61672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饣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655695" y="2437127"/>
            <a:ext cx="627549" cy="61672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⻊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989195" y="2437127"/>
            <a:ext cx="627549" cy="61672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扌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227921" y="2437127"/>
            <a:ext cx="627549" cy="61672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衤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474744" y="2437127"/>
            <a:ext cx="627549" cy="61672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火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66" name="直接箭头连接符 65"/>
          <p:cNvCxnSpPr/>
          <p:nvPr/>
        </p:nvCxnSpPr>
        <p:spPr>
          <a:xfrm>
            <a:off x="1243489" y="3082921"/>
            <a:ext cx="1547813" cy="816293"/>
          </a:xfrm>
          <a:prstGeom prst="straightConnector1">
            <a:avLst/>
          </a:prstGeom>
          <a:ln w="47625">
            <a:solidFill>
              <a:schemeClr val="accent1"/>
            </a:solidFill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>
            <a:off x="2706053" y="2997673"/>
            <a:ext cx="304800" cy="852964"/>
          </a:xfrm>
          <a:prstGeom prst="straightConnector1">
            <a:avLst/>
          </a:prstGeom>
          <a:ln w="47625">
            <a:solidFill>
              <a:schemeClr val="accent1"/>
            </a:solidFill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>
            <a:stCxn id="62" idx="4"/>
          </p:cNvCxnSpPr>
          <p:nvPr/>
        </p:nvCxnSpPr>
        <p:spPr>
          <a:xfrm flipH="1">
            <a:off x="3943351" y="3053856"/>
            <a:ext cx="26119" cy="810116"/>
          </a:xfrm>
          <a:prstGeom prst="straightConnector1">
            <a:avLst/>
          </a:prstGeom>
          <a:ln w="47625">
            <a:solidFill>
              <a:schemeClr val="accent1"/>
            </a:solidFill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63" idx="4"/>
          </p:cNvCxnSpPr>
          <p:nvPr/>
        </p:nvCxnSpPr>
        <p:spPr>
          <a:xfrm flipH="1">
            <a:off x="4650582" y="3053856"/>
            <a:ext cx="652388" cy="797734"/>
          </a:xfrm>
          <a:prstGeom prst="straightConnector1">
            <a:avLst/>
          </a:prstGeom>
          <a:ln w="47625">
            <a:solidFill>
              <a:schemeClr val="accent1"/>
            </a:solidFill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>
            <a:stCxn id="64" idx="4"/>
          </p:cNvCxnSpPr>
          <p:nvPr/>
        </p:nvCxnSpPr>
        <p:spPr>
          <a:xfrm flipH="1">
            <a:off x="5601177" y="3053856"/>
            <a:ext cx="940519" cy="810116"/>
          </a:xfrm>
          <a:prstGeom prst="straightConnector1">
            <a:avLst/>
          </a:prstGeom>
          <a:ln w="47625">
            <a:solidFill>
              <a:schemeClr val="accent1"/>
            </a:solidFill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>
            <a:stCxn id="65" idx="4"/>
          </p:cNvCxnSpPr>
          <p:nvPr/>
        </p:nvCxnSpPr>
        <p:spPr>
          <a:xfrm flipH="1">
            <a:off x="6368893" y="3053855"/>
            <a:ext cx="1419626" cy="882983"/>
          </a:xfrm>
          <a:prstGeom prst="straightConnector1">
            <a:avLst/>
          </a:prstGeom>
          <a:ln w="47625">
            <a:solidFill>
              <a:schemeClr val="accent1"/>
            </a:solidFill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3943350" y="3795271"/>
            <a:ext cx="824389" cy="878458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3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包</a:t>
            </a:r>
            <a:endParaRPr lang="zh-CN" altLang="en-US" sz="33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3" name="矩形: 圆角 72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4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59" grpId="0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7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83482" y="1603639"/>
            <a:ext cx="5909786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关于“青”的字族文：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关于“丁”的字族文：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3482" y="1020843"/>
            <a:ext cx="3467933" cy="460103"/>
          </a:xfrm>
          <a:prstGeom prst="cub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你还认识关于哪个字的字族文？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7369" y="1705355"/>
            <a:ext cx="221599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请  清  情  晴  睛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9833" y="2126298"/>
            <a:ext cx="210057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灯 打 订 盯 钉 叮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242479" y="2878347"/>
            <a:ext cx="1729323" cy="510064"/>
          </a:xfrm>
          <a:prstGeom prst="plaqu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吃 叫 吹 咬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242479" y="3468564"/>
            <a:ext cx="1729323" cy="510064"/>
          </a:xfrm>
          <a:prstGeom prst="plaqu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提 拔 捉 拍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242479" y="4058781"/>
            <a:ext cx="1729323" cy="510064"/>
          </a:xfrm>
          <a:prstGeom prst="plaqu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跑 跳 踢 踩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363397" y="2467543"/>
            <a:ext cx="1729324" cy="398756"/>
          </a:xfrm>
          <a:prstGeom prst="doubleWav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你们发现了什么？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363397" y="2913191"/>
            <a:ext cx="4792980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都是口字旁，而这几个动作，都需要嘴来完成，这就告诉我们，口字旁的字大多与嘴有关。</a:t>
            </a: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363397" y="3468564"/>
            <a:ext cx="4792980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都是提手旁，而这几个动作，都要用手完成，这也告诉我们，提手旁的字大多与手有关。</a:t>
            </a: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363397" y="4047095"/>
            <a:ext cx="4792980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都是足字旁，而这几个动作，都需要用脚完成，同样告诉我们，足字旁的字大多与脚有关。</a:t>
            </a: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5298" y="3558807"/>
            <a:ext cx="7255982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月字旁的字和人的身体的某一部分有关。“氵”和水有关。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4054" y="1370772"/>
            <a:ext cx="5318760" cy="43767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lg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拓展想一想：相同偏旁的字还有哪些？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4054" y="2203413"/>
            <a:ext cx="3504806" cy="521449"/>
          </a:xfrm>
          <a:prstGeom prst="doubleWav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月字旁：胸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脯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胳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膊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脸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腿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4054" y="2885403"/>
            <a:ext cx="2562240" cy="521449"/>
          </a:xfrm>
          <a:prstGeom prst="doubleWav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氵：江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河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湖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泊</a:t>
            </a:r>
            <a:r>
              <a:rPr 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流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61054" y="2247424"/>
            <a:ext cx="2042277" cy="433427"/>
          </a:xfrm>
          <a:prstGeom prst="wedgeRoundRectCallout">
            <a:avLst>
              <a:gd name="adj1" fmla="val -72829"/>
              <a:gd name="adj2" fmla="val -4003"/>
              <a:gd name="adj3" fmla="val 16667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你发现了什么？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我的发现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aa2e6102-1e28-4393-b110-e9ac19829fb5}"/>
</p:tagLst>
</file>

<file path=ppt/tags/tag2.xml><?xml version="1.0" encoding="utf-8"?>
<p:tagLst xmlns:p="http://schemas.openxmlformats.org/presentationml/2006/main">
  <p:tag name="KSO_WPP_MARK_KEY" val="71ffedf4-73e5-4c1d-b53b-7da4218843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2347</Words>
  <Application>WPS 演示</Application>
  <PresentationFormat>全屏显示(16:9)</PresentationFormat>
  <Paragraphs>404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思源黑体 CN Bold</vt:lpstr>
      <vt:lpstr>汉真广标</vt:lpstr>
      <vt:lpstr>站酷庆科黄油体</vt:lpstr>
      <vt:lpstr>微软雅黑</vt:lpstr>
      <vt:lpstr>黑体</vt:lpstr>
      <vt:lpstr>等线</vt:lpstr>
      <vt:lpstr>Arial Unicode MS</vt:lpstr>
      <vt:lpstr>汉语拼音</vt:lpstr>
      <vt:lpstr>Segoe Print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50</cp:revision>
  <dcterms:created xsi:type="dcterms:W3CDTF">2020-06-05T01:58:00Z</dcterms:created>
  <dcterms:modified xsi:type="dcterms:W3CDTF">2023-01-16T01:18:49Z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AC7F9380DC7A45FF8AC95EB5F6BE288E</vt:lpwstr>
  </property>
</Properties>
</file>