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25"/>
  </p:handoutMasterIdLst>
  <p:sldIdLst>
    <p:sldId id="261" r:id="rId3"/>
    <p:sldId id="599" r:id="rId4"/>
    <p:sldId id="767" r:id="rId6"/>
    <p:sldId id="410" r:id="rId7"/>
    <p:sldId id="413" r:id="rId8"/>
    <p:sldId id="548" r:id="rId9"/>
    <p:sldId id="310" r:id="rId10"/>
    <p:sldId id="671" r:id="rId11"/>
    <p:sldId id="312" r:id="rId12"/>
    <p:sldId id="633" r:id="rId13"/>
    <p:sldId id="794" r:id="rId14"/>
    <p:sldId id="795" r:id="rId15"/>
    <p:sldId id="743" r:id="rId16"/>
    <p:sldId id="744" r:id="rId17"/>
    <p:sldId id="748" r:id="rId18"/>
    <p:sldId id="634" r:id="rId19"/>
    <p:sldId id="746" r:id="rId20"/>
    <p:sldId id="650" r:id="rId21"/>
    <p:sldId id="649" r:id="rId22"/>
    <p:sldId id="657" r:id="rId23"/>
    <p:sldId id="262" r:id="rId24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29"/>
    </p:embeddedFont>
    <p:embeddedFont>
      <p:font typeface="汉真广标" panose="02010609000101010101" pitchFamily="49" charset="-122"/>
      <p:regular r:id="rId30"/>
    </p:embeddedFont>
    <p:embeddedFont>
      <p:font typeface="时尚中黑简体" panose="01010104010101010101" pitchFamily="2" charset="-122"/>
      <p:regular r:id="rId31"/>
    </p:embeddedFont>
    <p:embeddedFont>
      <p:font typeface="站酷庆科黄油体" panose="02000803000000020004" pitchFamily="2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等线" panose="02010600030101010101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592F2EAD-A6F2-490C-954E-7492162B5B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E4DADDE6-72F6-412B-9985-2793317D7CE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6796" y="1488281"/>
            <a:ext cx="5101867" cy="1844411"/>
            <a:chOff x="423746" y="1976437"/>
            <a:chExt cx="5996020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423746" y="1976437"/>
              <a:ext cx="5996020" cy="1477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语文园地</a:t>
              </a:r>
              <a:endParaRPr lang="zh-CN" altLang="en-US" sz="6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43247" y="3750784"/>
              <a:ext cx="4557018" cy="553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部编版语文课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件 一年级下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册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1219447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539141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866299" y="1483043"/>
            <a:ext cx="7921943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谈谈文中“大兴安岭、长江两岸、海南岛”不同地方的景色？   </a:t>
            </a:r>
            <a:endParaRPr lang="zh-CN" altLang="en-US" sz="23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99173" y="2225040"/>
            <a:ext cx="4552743" cy="19659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905396" y="2471262"/>
            <a:ext cx="2399348" cy="1361122"/>
          </a:xfrm>
          <a:prstGeom prst="leftArrowCallou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大兴安岭，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寒冷地段，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我国的东北，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雪花飞舞。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866299" y="1483043"/>
            <a:ext cx="7921943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谈谈文中“大兴安岭、长江两岸、海南岛”不同地方的景色？   </a:t>
            </a:r>
            <a:endParaRPr lang="zh-CN" altLang="en-US" sz="23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90558" y="2742661"/>
            <a:ext cx="2748439" cy="103774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978"/>
            </a:avLst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长江两岸，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温暖如春，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defRPr/>
            </a:pPr>
            <a:r>
              <a:rPr lang="en-US" altLang="zh-CN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“</a:t>
            </a: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柳枝已经发芽”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 l="-6392"/>
          <a:stretch>
            <a:fillRect/>
          </a:stretch>
        </p:blipFill>
        <p:spPr bwMode="auto">
          <a:xfrm flipH="1">
            <a:off x="958464" y="2155444"/>
            <a:ext cx="4466273" cy="2294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866299" y="1483043"/>
            <a:ext cx="7921943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谈谈文中“大兴安岭、长江两岸、海南岛”不同地方的景色？   </a:t>
            </a:r>
            <a:endParaRPr lang="zh-CN" altLang="en-US" sz="23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58239" y="2689384"/>
            <a:ext cx="3328511" cy="103774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7932"/>
            </a:avLst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海南岛，位于热带，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我国南方，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defRPr/>
            </a:pPr>
            <a:r>
              <a:rPr lang="zh-CN" altLang="en-US"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“到处盛开着鲜花”。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flipH="1">
            <a:off x="881207" y="2166398"/>
            <a:ext cx="3983832" cy="2272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44327" y="2474761"/>
            <a:ext cx="3416618" cy="1149251"/>
          </a:xfrm>
          <a:prstGeom prst="wedgeRoundRectCallout">
            <a:avLst>
              <a:gd name="adj1" fmla="val -59408"/>
              <a:gd name="adj2" fmla="val 29315"/>
              <a:gd name="adj3" fmla="val 16667"/>
            </a:avLst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这首儿歌赞美了祖国幅员辽阔，气候多样的特点。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040" y="1785700"/>
            <a:ext cx="3556635" cy="2936974"/>
          </a:xfrm>
          <a:prstGeom prst="roundRect">
            <a:avLst/>
          </a:prstGeom>
          <a:noFill/>
          <a:ln w="44450"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大 兴 安 岭，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雪 花 还 在 飞 舞。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长 江  两  岸，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柳 枝 已 经 发芽。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海 南 岛 上，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到 处  盛  开 着 鲜 花。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我 们 的祖 国  多 么 广  大。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7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050" y="601266"/>
            <a:ext cx="2407444" cy="901065"/>
            <a:chOff x="1652" y="3117"/>
            <a:chExt cx="7340" cy="1892"/>
          </a:xfrm>
        </p:grpSpPr>
        <p:pic>
          <p:nvPicPr>
            <p:cNvPr id="4" name="图片 3" descr="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2" y="3117"/>
              <a:ext cx="7340" cy="189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841" y="3796"/>
              <a:ext cx="5007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  <a:sym typeface="+mn-ea"/>
                </a:rPr>
                <a:t>知识点拨</a:t>
              </a:r>
              <a:endParaRPr lang="zh-CN" altLang="en-US" sz="2100" dirty="0">
                <a:solidFill>
                  <a:prstClr val="white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1"/>
          <p:cNvGrpSpPr/>
          <p:nvPr/>
        </p:nvGrpSpPr>
        <p:grpSpPr bwMode="auto">
          <a:xfrm>
            <a:off x="1122832" y="1311183"/>
            <a:ext cx="2131219" cy="2204523"/>
            <a:chOff x="3289226" y="1645797"/>
            <a:chExt cx="2842456" cy="2939798"/>
          </a:xfrm>
        </p:grpSpPr>
        <p:grpSp>
          <p:nvGrpSpPr>
            <p:cNvPr id="17420" name="组合 2"/>
            <p:cNvGrpSpPr/>
            <p:nvPr/>
          </p:nvGrpSpPr>
          <p:grpSpPr bwMode="auto">
            <a:xfrm>
              <a:off x="3312282" y="1645797"/>
              <a:ext cx="2819400" cy="966030"/>
              <a:chOff x="2483768" y="2708167"/>
              <a:chExt cx="2820060" cy="965409"/>
            </a:xfrm>
          </p:grpSpPr>
          <p:grpSp>
            <p:nvGrpSpPr>
              <p:cNvPr id="17433" name="组合 4"/>
              <p:cNvGrpSpPr/>
              <p:nvPr/>
            </p:nvGrpSpPr>
            <p:grpSpPr bwMode="auto">
              <a:xfrm>
                <a:off x="2483768" y="2708167"/>
                <a:ext cx="897424" cy="965409"/>
                <a:chOff x="317986" y="1748182"/>
                <a:chExt cx="1887537" cy="1930952"/>
              </a:xfrm>
            </p:grpSpPr>
            <p:pic>
              <p:nvPicPr>
                <p:cNvPr id="17436" name="图片 2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37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18696" y="1751223"/>
                  <a:ext cx="1838325" cy="19279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Ctr="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zh-CN" altLang="en-US" sz="4100" b="1" dirty="0">
                      <a:solidFill>
                        <a:prstClr val="black"/>
                      </a:solidFill>
                      <a:latin typeface="思源黑体 CN Bold" panose="02010600030101010101" pitchFamily="34" charset="-122"/>
                      <a:ea typeface="思源黑体 CN Bold" panose="02010600030101010101" pitchFamily="34" charset="-122"/>
                    </a:rPr>
                    <a:t>白</a:t>
                  </a:r>
                  <a:endParaRPr lang="zh-CN" altLang="en-US" sz="41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</p:grpSp>
          <p:pic>
            <p:nvPicPr>
              <p:cNvPr id="17434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5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1" name="组合 2"/>
            <p:cNvGrpSpPr/>
            <p:nvPr/>
          </p:nvGrpSpPr>
          <p:grpSpPr bwMode="auto">
            <a:xfrm>
              <a:off x="3289226" y="2649536"/>
              <a:ext cx="2819400" cy="964509"/>
              <a:chOff x="2483768" y="2703795"/>
              <a:chExt cx="2820060" cy="963889"/>
            </a:xfrm>
          </p:grpSpPr>
          <p:grpSp>
            <p:nvGrpSpPr>
              <p:cNvPr id="17428" name="组合 4"/>
              <p:cNvGrpSpPr/>
              <p:nvPr/>
            </p:nvGrpSpPr>
            <p:grpSpPr bwMode="auto">
              <a:xfrm>
                <a:off x="2483768" y="2703795"/>
                <a:ext cx="897424" cy="963889"/>
                <a:chOff x="317986" y="1739435"/>
                <a:chExt cx="1887537" cy="1927912"/>
              </a:xfrm>
            </p:grpSpPr>
            <p:pic>
              <p:nvPicPr>
                <p:cNvPr id="17431" name="图片 2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32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67198" y="1739435"/>
                  <a:ext cx="1838325" cy="19279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Ctr="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zh-CN" altLang="en-US" sz="4100" b="1" dirty="0">
                      <a:solidFill>
                        <a:prstClr val="black"/>
                      </a:solidFill>
                      <a:latin typeface="思源黑体 CN Bold" panose="02010600030101010101" pitchFamily="34" charset="-122"/>
                      <a:ea typeface="思源黑体 CN Bold" panose="02010600030101010101" pitchFamily="34" charset="-122"/>
                    </a:rPr>
                    <a:t>回</a:t>
                  </a:r>
                  <a:endParaRPr lang="zh-CN" altLang="en-US" sz="41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</p:grpSp>
          <p:pic>
            <p:nvPicPr>
              <p:cNvPr id="17429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0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2" name="组合 2"/>
            <p:cNvGrpSpPr/>
            <p:nvPr/>
          </p:nvGrpSpPr>
          <p:grpSpPr bwMode="auto">
            <a:xfrm>
              <a:off x="3289226" y="3621086"/>
              <a:ext cx="2819400" cy="964509"/>
              <a:chOff x="2483768" y="2703795"/>
              <a:chExt cx="2820060" cy="963889"/>
            </a:xfrm>
          </p:grpSpPr>
          <p:grpSp>
            <p:nvGrpSpPr>
              <p:cNvPr id="17423" name="组合 4"/>
              <p:cNvGrpSpPr/>
              <p:nvPr/>
            </p:nvGrpSpPr>
            <p:grpSpPr bwMode="auto">
              <a:xfrm>
                <a:off x="2483768" y="2703795"/>
                <a:ext cx="897424" cy="963889"/>
                <a:chOff x="317986" y="1739435"/>
                <a:chExt cx="1887537" cy="1927912"/>
              </a:xfrm>
            </p:grpSpPr>
            <p:pic>
              <p:nvPicPr>
                <p:cNvPr id="17426" name="图片 2"/>
                <p:cNvPicPr>
                  <a:picLocks noChangeAspect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27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67198" y="1739435"/>
                  <a:ext cx="1838325" cy="19279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Ctr="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zh-CN" altLang="en-US" sz="4100" b="1" dirty="0">
                      <a:solidFill>
                        <a:prstClr val="black"/>
                      </a:solidFill>
                      <a:latin typeface="思源黑体 CN Bold" panose="02010600030101010101" pitchFamily="34" charset="-122"/>
                      <a:ea typeface="思源黑体 CN Bold" panose="02010600030101010101" pitchFamily="34" charset="-122"/>
                    </a:rPr>
                    <a:t>国</a:t>
                  </a:r>
                  <a:endParaRPr lang="zh-CN" altLang="en-US" sz="41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</p:grpSp>
          <p:pic>
            <p:nvPicPr>
              <p:cNvPr id="17424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5" name="图片 2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圆角矩形标注 1"/>
          <p:cNvSpPr/>
          <p:nvPr/>
        </p:nvSpPr>
        <p:spPr>
          <a:xfrm>
            <a:off x="3621577" y="1311184"/>
            <a:ext cx="1803973" cy="2115757"/>
          </a:xfrm>
          <a:prstGeom prst="wedgeRoundRectCallout">
            <a:avLst>
              <a:gd name="adj1" fmla="val -59676"/>
              <a:gd name="adj2" fmla="val -3560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这些汉字在书写时都要遵守</a:t>
            </a: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先外后里再封口的</a:t>
            </a:r>
            <a:r>
              <a:rPr lang="zh-CN" altLang="en-US" sz="18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笔顺规则</a:t>
            </a: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哦！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140118" y="3624881"/>
            <a:ext cx="4336733" cy="950878"/>
          </a:xfrm>
          <a:prstGeom prst="horizontalScroll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我发现：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它们的共同点是全包围结构或具有全包围结构的特点。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3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84" name="矩形: 圆角 83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85" name="TextBox 1"/>
          <p:cNvSpPr txBox="1"/>
          <p:nvPr/>
        </p:nvSpPr>
        <p:spPr>
          <a:xfrm>
            <a:off x="5889951" y="1297519"/>
            <a:ext cx="2504728" cy="110799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像这样在书写时遵守先外后里再封口笔顺规则的汉字还有很多，你能写出几个呢？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60874" y="2743628"/>
            <a:ext cx="588943" cy="536700"/>
            <a:chOff x="7814498" y="3658171"/>
            <a:chExt cx="785257" cy="715600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814498" y="3658171"/>
              <a:ext cx="785257" cy="715600"/>
            </a:xfrm>
            <a:prstGeom prst="rect">
              <a:avLst/>
            </a:prstGeom>
          </p:spPr>
        </p:pic>
        <p:sp>
          <p:nvSpPr>
            <p:cNvPr id="88" name="矩形 87"/>
            <p:cNvSpPr/>
            <p:nvPr/>
          </p:nvSpPr>
          <p:spPr>
            <a:xfrm>
              <a:off x="7857665" y="3731886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国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73332" y="2743628"/>
            <a:ext cx="588943" cy="536700"/>
            <a:chOff x="9164442" y="3658171"/>
            <a:chExt cx="785257" cy="715600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9164442" y="3658171"/>
              <a:ext cx="785257" cy="715600"/>
            </a:xfrm>
            <a:prstGeom prst="rect">
              <a:avLst/>
            </a:prstGeom>
          </p:spPr>
        </p:pic>
        <p:sp>
          <p:nvSpPr>
            <p:cNvPr id="91" name="矩形 90"/>
            <p:cNvSpPr/>
            <p:nvPr/>
          </p:nvSpPr>
          <p:spPr>
            <a:xfrm>
              <a:off x="9207609" y="3731886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回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5790" y="2743628"/>
            <a:ext cx="588943" cy="536700"/>
            <a:chOff x="10514386" y="3658171"/>
            <a:chExt cx="785257" cy="715600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0514386" y="3658171"/>
              <a:ext cx="785257" cy="715600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10557553" y="3731886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困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60874" y="3563620"/>
            <a:ext cx="588943" cy="536700"/>
            <a:chOff x="7814498" y="4751493"/>
            <a:chExt cx="785257" cy="715600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814498" y="4751493"/>
              <a:ext cx="785257" cy="715600"/>
            </a:xfrm>
            <a:prstGeom prst="rect">
              <a:avLst/>
            </a:prstGeom>
          </p:spPr>
        </p:pic>
        <p:sp>
          <p:nvSpPr>
            <p:cNvPr id="97" name="矩形 96"/>
            <p:cNvSpPr/>
            <p:nvPr/>
          </p:nvSpPr>
          <p:spPr>
            <a:xfrm>
              <a:off x="7857665" y="4825208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团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87205" y="3563620"/>
            <a:ext cx="588943" cy="536700"/>
            <a:chOff x="9182940" y="4751493"/>
            <a:chExt cx="785257" cy="715600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9182940" y="4751493"/>
              <a:ext cx="785257" cy="715600"/>
            </a:xfrm>
            <a:prstGeom prst="rect">
              <a:avLst/>
            </a:prstGeom>
          </p:spPr>
        </p:pic>
        <p:sp>
          <p:nvSpPr>
            <p:cNvPr id="100" name="矩形 99"/>
            <p:cNvSpPr/>
            <p:nvPr/>
          </p:nvSpPr>
          <p:spPr>
            <a:xfrm>
              <a:off x="9226107" y="4825208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圆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92727" y="3563620"/>
            <a:ext cx="588943" cy="536700"/>
            <a:chOff x="10523635" y="4751493"/>
            <a:chExt cx="785257" cy="715600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0523635" y="4751493"/>
              <a:ext cx="785257" cy="715600"/>
            </a:xfrm>
            <a:prstGeom prst="rect">
              <a:avLst/>
            </a:prstGeom>
          </p:spPr>
        </p:pic>
        <p:sp>
          <p:nvSpPr>
            <p:cNvPr id="104" name="矩形 103"/>
            <p:cNvSpPr/>
            <p:nvPr/>
          </p:nvSpPr>
          <p:spPr>
            <a:xfrm>
              <a:off x="10566802" y="4825208"/>
              <a:ext cx="658728" cy="6155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园</a:t>
              </a:r>
              <a:endParaRPr lang="zh-CN" altLang="en-US" sz="2400" b="1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569006" y="1340644"/>
            <a:ext cx="6005989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chūn huí dà  dì     wàn wù fù sū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春 回 大 地   万 物 复苏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liǔ  lǜ huā hónɡ   yīnɡ ɡē yàn wǔ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柳绿 花 红    莺  歌 燕 舞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bīnɡ xuě rónɡ huà  quán shuǐ dīnɡ dōnɡ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冰  雪 融  化   泉   水  叮  咚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bǎi huā qí fànɡ   bǎi niǎo zhēnɡ mínɡ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百 花齐 放   百 鸟   争    鸣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4" name="矩形: 圆角 43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790389" y="1579141"/>
            <a:ext cx="7461575" cy="4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  <a:defRPr/>
            </a:pPr>
            <a:r>
              <a:rPr sz="15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写的都是春天的典型事物或现象，构成了一幅幅春景图，引人进入春天的美好境界</a:t>
            </a:r>
            <a:r>
              <a:rPr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0390" y="1187664"/>
            <a:ext cx="4673918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想一想这些词语都是写哪个季节的？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0389" y="2123514"/>
            <a:ext cx="267765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这首儿歌写了谁和谁好？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48" name="TextBox 1"/>
          <p:cNvSpPr txBox="1">
            <a:spLocks noChangeArrowheads="1"/>
          </p:cNvSpPr>
          <p:nvPr/>
        </p:nvSpPr>
        <p:spPr bwMode="auto">
          <a:xfrm>
            <a:off x="2106209" y="2543613"/>
            <a:ext cx="902970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藤和瓜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496476" y="3044427"/>
            <a:ext cx="2052597" cy="1539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31395" y="3044427"/>
            <a:ext cx="2052597" cy="1539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5937940" y="2543613"/>
            <a:ext cx="1169670" cy="37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蜜蜂和花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28228" y="1197292"/>
            <a:ext cx="2981325" cy="3220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shuí   hé   shuí   hǎo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谁和谁好？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ténɡ hé ɡuā hǎo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藤和瓜好，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tā men shǒu lā shǒu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它们手拉手，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bù chǎo yě  bú nào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不吵也不闹。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76491" y="1043088"/>
            <a:ext cx="2620328" cy="3918704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shuí   hé   shuí   hǎo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谁和谁好？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mì fēnɡ hé huā hǎo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蜂蜜和花好，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mì fēnɡ lái cǎi mì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蜜蜂来采蜜，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huā  ér yǎnɡ liǎn xiào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花儿仰 脸笑。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8972" y="2430127"/>
            <a:ext cx="2712923" cy="7894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8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shuí   hé   shuí   hǎo</a:t>
            </a:r>
            <a:endParaRPr lang="zh-CN" altLang="en-US" sz="18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谁 和 谁 好</a:t>
            </a:r>
            <a:endParaRPr lang="zh-CN" altLang="en-US" sz="18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05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42438" y="2204730"/>
            <a:ext cx="2364581" cy="200824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谁和谁好？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乌云和雨好，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乌云飘到哪里，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雨水跟到哪里。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437" y="1587033"/>
            <a:ext cx="6537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找找身边还要“谁和谁好”，仿照儿歌的形式说一说。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05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9" name="矩形: 圆角 48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2000" y="2303100"/>
            <a:ext cx="3810000" cy="173124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谁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和谁好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?     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谁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和谁好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?</a:t>
            </a:r>
            <a:endParaRPr lang="en-US" altLang="zh-CN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藤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和瓜好，    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蜜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蜂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和花好，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它们手拉手，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蜜蜂来采蜜，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不吵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也不闹。   花儿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仰脸笑。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651534" y="1109187"/>
            <a:ext cx="34290" cy="3379946"/>
          </a:xfrm>
          <a:prstGeom prst="line">
            <a:avLst/>
          </a:prstGeom>
          <a:ln w="57150" cmpd="sng">
            <a:solidFill>
              <a:schemeClr val="tx1">
                <a:lumMod val="65000"/>
                <a:lumOff val="35000"/>
              </a:schemeClr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77302" y="2303100"/>
            <a:ext cx="4246922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谁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和谁好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?     </a:t>
            </a:r>
            <a:r>
              <a:rPr sz="18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谁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和谁好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？</a:t>
            </a:r>
            <a:endParaRPr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白云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和风好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  </a:t>
            </a:r>
            <a:r>
              <a:rPr sz="1800" dirty="0" err="1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我和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同学好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往哪里刮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  </a:t>
            </a:r>
            <a:r>
              <a:rPr sz="1800" dirty="0" err="1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大家唱着歌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云</a:t>
            </a:r>
            <a:r>
              <a:rPr lang="zh-CN" alt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╱</a:t>
            </a:r>
            <a:r>
              <a:rPr sz="18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往哪里跑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  </a:t>
            </a:r>
            <a:r>
              <a:rPr sz="1800" dirty="0" err="1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一起上学校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7842" y="1707833"/>
            <a:ext cx="1677382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谁和谁好</a:t>
            </a:r>
            <a:r>
              <a:rPr lang="en-US" altLang="zh-CN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? 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05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66996" y="1707833"/>
            <a:ext cx="1677382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谁和谁好</a:t>
            </a:r>
            <a:r>
              <a:rPr lang="en-US" altLang="zh-CN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? 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84693" y="1510858"/>
            <a:ext cx="4621407" cy="3000821"/>
            <a:chOff x="1531454" y="2168835"/>
            <a:chExt cx="8214765" cy="5334793"/>
          </a:xfrm>
        </p:grpSpPr>
        <p:sp>
          <p:nvSpPr>
            <p:cNvPr id="2055" name="TextBox 1"/>
            <p:cNvSpPr txBox="1">
              <a:spLocks noChangeArrowheads="1"/>
            </p:cNvSpPr>
            <p:nvPr/>
          </p:nvSpPr>
          <p:spPr bwMode="auto">
            <a:xfrm>
              <a:off x="1758747" y="2168835"/>
              <a:ext cx="7987472" cy="5334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300000"/>
                </a:lnSpc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阴 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       晴        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雾</a:t>
              </a:r>
              <a:endPara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  <a:p>
              <a:pPr eaLnBrk="1" hangingPunct="1">
                <a:lnSpc>
                  <a:spcPct val="300000"/>
                </a:lnSpc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雷 电      阵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雨     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暴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雨</a:t>
              </a:r>
              <a:endPara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  <a:p>
              <a:pPr eaLnBrk="1" hangingPunct="1">
                <a:lnSpc>
                  <a:spcPct val="300000"/>
                </a:lnSpc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冰 雹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    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霜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冻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     雨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夹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雪      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  <p:sp>
          <p:nvSpPr>
            <p:cNvPr id="8" name="TextBox 2"/>
            <p:cNvSpPr txBox="1"/>
            <p:nvPr/>
          </p:nvSpPr>
          <p:spPr bwMode="auto">
            <a:xfrm>
              <a:off x="1698586" y="2380888"/>
              <a:ext cx="6017823" cy="656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yīn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                 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wù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</a:t>
              </a:r>
              <a:endPara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1531454" y="4023498"/>
              <a:ext cx="6554361" cy="656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léi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diàn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zhèn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  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bào</a:t>
              </a:r>
              <a:endPara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1698718" y="5832753"/>
              <a:ext cx="6239335" cy="656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bīnɡ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báo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dònɡ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        </a:t>
              </a:r>
              <a:r>
                <a:rPr lang="en-US" altLang="zh-CN" sz="18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jiā</a:t>
              </a:r>
              <a:r>
                <a:rPr lang="en-US" altLang="zh-CN" sz="18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汉语拼音" panose="020B0604020202020204" pitchFamily="34" charset="0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5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24" name="剪去对角的矩形 23"/>
          <p:cNvSpPr/>
          <p:nvPr/>
        </p:nvSpPr>
        <p:spPr>
          <a:xfrm>
            <a:off x="884693" y="827113"/>
            <a:ext cx="3323942" cy="392561"/>
          </a:xfrm>
          <a:prstGeom prst="snip2DiagRect">
            <a:avLst/>
          </a:prstGeom>
          <a:solidFill>
            <a:schemeClr val="bg1"/>
          </a:solidFill>
          <a:ln>
            <a:solidFill>
              <a:srgbClr val="0383CD"/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1800" dirty="0">
                <a:ln w="0"/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这些词都是描述天气的。</a:t>
            </a:r>
            <a:endParaRPr lang="zh-CN" altLang="en-US" sz="1800" dirty="0">
              <a:ln w="0"/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701575" y="1620431"/>
            <a:ext cx="3956649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雨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电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霜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冰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狂风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雪花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炸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闪电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结冰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毛毛雨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万里无云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风和日丽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北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风呼呼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鹅毛大雪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电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闪雷鸣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雷声滚滚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半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晴半阴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572000" y="850269"/>
            <a:ext cx="4572000" cy="346249"/>
          </a:xfrm>
          <a:prstGeom prst="rec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说一说：你还知道哪些与天气有关的词语。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50445" y="1155541"/>
            <a:ext cx="5843111" cy="3299143"/>
          </a:xfrm>
          <a:prstGeom prst="round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语文园地一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天气有关的词语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字母表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大小写字母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ɑn：见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、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万、全、半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ɑnɡ：王、方、长、上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《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祖国多么广大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》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热爱祖国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全包围的字：先外后内再封口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描写春天美景的四字词语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诗歌《谁和谁好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》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2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06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43" name="矩形: 圆角 42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107" y="1488281"/>
            <a:ext cx="4868228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590327"/>
            <a:ext cx="3149573" cy="4168629"/>
            <a:chOff x="6658723" y="787102"/>
            <a:chExt cx="4199431" cy="55581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52537" y="1916327"/>
            <a:ext cx="5376863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雨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电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霜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雪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冰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狂风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雪花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炸雷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闪电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大雪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结冰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毛毛雨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万里无云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风和日丽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北风呼呼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鹅毛大雪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电闪雷鸣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雷声滚滚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半晴半阴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1520688"/>
            <a:ext cx="8172450" cy="27506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2538" y="1323954"/>
            <a:ext cx="5204460" cy="391478"/>
          </a:xfrm>
          <a:prstGeom prst="rec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说一说：你还知道哪些与天气有关的词语。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39111" y="1352550"/>
            <a:ext cx="6976213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用线连一连</a:t>
            </a:r>
            <a:endParaRPr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endParaRPr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endParaRPr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endParaRPr sz="2400" dirty="0" smtClean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4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雷阵雨</a:t>
            </a:r>
            <a:r>
              <a:rPr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晴    </a:t>
            </a:r>
            <a:r>
              <a:rPr sz="24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多云</a:t>
            </a:r>
            <a:r>
              <a:rPr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sz="24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小雪</a:t>
            </a:r>
            <a:r>
              <a:rPr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阴    </a:t>
            </a: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大雨</a:t>
            </a:r>
            <a:endParaRPr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pic>
        <p:nvPicPr>
          <p:cNvPr id="107374403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112" y="2022634"/>
            <a:ext cx="6558915" cy="83153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1973477" y="2641759"/>
            <a:ext cx="1031081" cy="1077278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 flipV="1">
            <a:off x="2958838" y="3295174"/>
            <a:ext cx="11430" cy="11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58838" y="2641759"/>
            <a:ext cx="1031081" cy="1077278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03266" y="2729866"/>
            <a:ext cx="2144078" cy="1069181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11951" y="2649856"/>
            <a:ext cx="2144078" cy="1069181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158636" y="2669381"/>
            <a:ext cx="949643" cy="1106805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973477" y="2573179"/>
            <a:ext cx="5236369" cy="1122998"/>
          </a:xfrm>
          <a:prstGeom prst="line">
            <a:avLst/>
          </a:prstGeom>
          <a:ln w="476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3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54" name="矩形: 圆角 53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656947" y="1452866"/>
            <a:ext cx="3400147" cy="2021708"/>
          </a:xfrm>
          <a:prstGeom prst="rect">
            <a:avLst/>
          </a:prstGeom>
          <a:noFill/>
          <a:ln w="34925" cmpd="dbl">
            <a:solidFill>
              <a:srgbClr val="0383CD"/>
            </a:solidFill>
          </a:ln>
        </p:spPr>
        <p:txBody>
          <a:bodyPr wrap="square" lIns="51435" tIns="25718" rIns="51435" bIns="25718">
            <a:sp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A   B    C    D    </a:t>
            </a:r>
            <a:r>
              <a:rPr lang="en-US" altLang="zh-CN" sz="16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E    </a:t>
            </a: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F     G</a:t>
            </a:r>
            <a:endParaRPr lang="en-US" altLang="zh-CN" sz="16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ɑ    b    c   </a:t>
            </a:r>
            <a:r>
              <a:rPr lang="en-US" altLang="zh-CN" sz="16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d    e     </a:t>
            </a: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f     ɡ</a:t>
            </a:r>
            <a:endParaRPr lang="en-US" altLang="zh-CN" sz="16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H   I    J    K  </a:t>
            </a:r>
            <a:r>
              <a:rPr lang="en-US" altLang="zh-CN" sz="16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L    M     N</a:t>
            </a:r>
            <a:endParaRPr lang="en-US" altLang="zh-CN" sz="16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h    i    j    </a:t>
            </a:r>
            <a:r>
              <a:rPr lang="en-US" altLang="zh-CN" sz="16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k    l     </a:t>
            </a: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m    n</a:t>
            </a:r>
            <a:endParaRPr lang="en-US" altLang="zh-CN" sz="16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O   P    Q      </a:t>
            </a:r>
            <a:r>
              <a:rPr lang="en-US" altLang="zh-CN" sz="16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R    </a:t>
            </a: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     T</a:t>
            </a:r>
            <a:endParaRPr lang="en-US" altLang="zh-CN" sz="16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o    p    q      </a:t>
            </a:r>
            <a:r>
              <a:rPr lang="en-US" altLang="zh-CN" sz="16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r     </a:t>
            </a: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     t</a:t>
            </a:r>
            <a:endParaRPr lang="en-US" altLang="zh-CN" sz="16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U   V    W       </a:t>
            </a:r>
            <a:r>
              <a:rPr lang="en-US" altLang="zh-CN" sz="1600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X    </a:t>
            </a:r>
            <a:r>
              <a:rPr lang="en-US" altLang="zh-CN" sz="16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Y     Z </a:t>
            </a:r>
            <a:endParaRPr lang="en-US" altLang="zh-CN" sz="16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u     v   w       </a:t>
            </a:r>
            <a:r>
              <a:rPr lang="en-US" altLang="zh-CN" sz="16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x     </a:t>
            </a:r>
            <a:r>
              <a:rPr lang="en-US" altLang="zh-CN" sz="16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y     z</a:t>
            </a:r>
            <a:endParaRPr lang="zh-CN" altLang="en-US" sz="16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58626" y="1450720"/>
            <a:ext cx="4105420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①有哪些大小写字母完全一样？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endParaRPr 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②有哪些大小写字母相近？</a:t>
            </a:r>
            <a:endParaRPr 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③剩下的是哪几对大小写字母不相同</a:t>
            </a:r>
            <a:r>
              <a:rPr lang="en-US" altLang="zh-CN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?</a:t>
            </a:r>
            <a:endParaRPr lang="en-US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17058" y="1907627"/>
            <a:ext cx="4062651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Cc  Kk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Oo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Pp  Ss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Vv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Ww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Xx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Zz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>
              <a:defRPr/>
            </a:pPr>
            <a:endParaRPr lang="en-US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417058" y="2885108"/>
            <a:ext cx="417806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Ff  Ii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Jj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Ll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Mm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Nn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Tt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Uu</a:t>
            </a:r>
            <a:r>
              <a:rPr 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8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Yy</a:t>
            </a:r>
            <a:endParaRPr lang="en-US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242017" y="3627364"/>
            <a:ext cx="3408625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Aa  Bb  Dd  </a:t>
            </a:r>
            <a:r>
              <a:rPr lang="en-US" sz="15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Ee</a:t>
            </a:r>
            <a:r>
              <a:rPr 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Gg  </a:t>
            </a:r>
            <a:r>
              <a:rPr lang="en-US" sz="15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Hh</a:t>
            </a:r>
            <a:r>
              <a:rPr 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5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Qq</a:t>
            </a:r>
            <a:r>
              <a:rPr 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Rr</a:t>
            </a:r>
            <a:endParaRPr lang="en-US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6768" y="1851370"/>
            <a:ext cx="7854460" cy="2375118"/>
          </a:xfrm>
          <a:prstGeom prst="roundRect">
            <a:avLst/>
          </a:prstGeom>
          <a:noFill/>
          <a:ln w="28575" cmpd="dbl"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DDEE6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 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这是字母表。这里的小写字母同学们非常熟悉，我们可以对照小写字母认识大写字母。在记忆这些字母时，先找一找哪些大小写字母完全一样，哪些大小写字母相近，再看剩下的是哪几对大小写字母。这样，记忆字母就不难了。在会写字母之后还要按顺序进行背诵，如果记忆有困难，可通过学唱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字母歌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  <a:sym typeface="+mn-ea"/>
              </a:rPr>
              <a:t>帮助记忆。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5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1572867"/>
            <a:ext cx="8172450" cy="2944468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9743" y="1401586"/>
            <a:ext cx="1351598" cy="391478"/>
          </a:xfrm>
          <a:prstGeom prst="rec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课堂点拨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78883" y="1283824"/>
            <a:ext cx="2685987" cy="1231475"/>
            <a:chOff x="1767685" y="1113656"/>
            <a:chExt cx="4774467" cy="21892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74726" y="1113656"/>
              <a:ext cx="1239034" cy="105114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83462" y="1123766"/>
              <a:ext cx="1239034" cy="105114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136092" y="1147750"/>
              <a:ext cx="1239034" cy="105114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03118" y="1147750"/>
              <a:ext cx="1239034" cy="1051148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67685" y="2217703"/>
              <a:ext cx="1239034" cy="105114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76421" y="2227813"/>
              <a:ext cx="1239034" cy="105114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078982" y="2251797"/>
              <a:ext cx="1239034" cy="105114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88220" y="2251797"/>
              <a:ext cx="1239034" cy="1051148"/>
            </a:xfrm>
            <a:prstGeom prst="rect">
              <a:avLst/>
            </a:prstGeom>
          </p:spPr>
        </p:pic>
      </p:grp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141791" y="1193119"/>
            <a:ext cx="2523079" cy="13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见   万   王  </a:t>
            </a:r>
            <a:r>
              <a:rPr lang="zh-CN" altLang="en-US" sz="2100" b="1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方    </a:t>
            </a:r>
            <a:endParaRPr lang="en-US" altLang="zh-CN" sz="21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dist" eaLnBrk="1" hangingPunct="1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长   全   半  </a:t>
            </a:r>
            <a:r>
              <a:rPr lang="zh-CN" altLang="en-US" sz="2100" b="1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上</a:t>
            </a:r>
            <a:endParaRPr lang="zh-CN" altLang="en-US" sz="21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2969" y="2963409"/>
            <a:ext cx="740267" cy="559770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ɑn</a:t>
            </a:r>
            <a:r>
              <a:rPr lang="en-US" altLang="zh-CN" sz="33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:</a:t>
            </a:r>
            <a:endParaRPr lang="zh-CN" altLang="en-US" sz="33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3303827" y="3774856"/>
            <a:ext cx="955070" cy="559770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</a:t>
            </a:r>
            <a:r>
              <a:rPr lang="en-US" altLang="zh-CN" sz="33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nɡ:</a:t>
            </a:r>
            <a:endParaRPr lang="en-US" altLang="zh-CN" sz="33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grpSp>
        <p:nvGrpSpPr>
          <p:cNvPr id="10248" name="组合 20"/>
          <p:cNvGrpSpPr/>
          <p:nvPr/>
        </p:nvGrpSpPr>
        <p:grpSpPr bwMode="auto">
          <a:xfrm>
            <a:off x="4481973" y="2940619"/>
            <a:ext cx="2769394" cy="723275"/>
            <a:chOff x="2483768" y="2684365"/>
            <a:chExt cx="3692535" cy="963871"/>
          </a:xfrm>
        </p:grpSpPr>
        <p:grpSp>
          <p:nvGrpSpPr>
            <p:cNvPr id="10257" name="组合 10"/>
            <p:cNvGrpSpPr/>
            <p:nvPr/>
          </p:nvGrpSpPr>
          <p:grpSpPr bwMode="auto">
            <a:xfrm>
              <a:off x="2483768" y="2684365"/>
              <a:ext cx="2769751" cy="963871"/>
              <a:chOff x="2483768" y="2684365"/>
              <a:chExt cx="2769751" cy="963871"/>
            </a:xfrm>
          </p:grpSpPr>
          <p:grpSp>
            <p:nvGrpSpPr>
              <p:cNvPr id="10259" name="组合 4"/>
              <p:cNvGrpSpPr/>
              <p:nvPr/>
            </p:nvGrpSpPr>
            <p:grpSpPr bwMode="auto">
              <a:xfrm>
                <a:off x="2483768" y="2684365"/>
                <a:ext cx="897424" cy="963871"/>
                <a:chOff x="317986" y="1700573"/>
                <a:chExt cx="1887537" cy="1927875"/>
              </a:xfrm>
            </p:grpSpPr>
            <p:pic>
              <p:nvPicPr>
                <p:cNvPr id="10262" name="图片 2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63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67200" y="1700573"/>
                  <a:ext cx="1838323" cy="1927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Ctr="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zh-CN" altLang="en-US" sz="4100" b="1" dirty="0">
                      <a:solidFill>
                        <a:prstClr val="black"/>
                      </a:solidFill>
                      <a:latin typeface="思源黑体 CN Bold" panose="02010600030101010101" pitchFamily="34" charset="-122"/>
                      <a:ea typeface="思源黑体 CN Bold" panose="02010600030101010101" pitchFamily="34" charset="-122"/>
                    </a:rPr>
                    <a:t>见</a:t>
                  </a:r>
                  <a:endParaRPr lang="zh-CN" altLang="en-US" sz="41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</p:grpSp>
          <p:pic>
            <p:nvPicPr>
              <p:cNvPr id="10260" name="图片 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1" name="图片 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35609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258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78879" y="2708168"/>
              <a:ext cx="897424" cy="84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9" name="组合 21"/>
          <p:cNvGrpSpPr/>
          <p:nvPr/>
        </p:nvGrpSpPr>
        <p:grpSpPr bwMode="auto">
          <a:xfrm>
            <a:off x="4481973" y="3765110"/>
            <a:ext cx="2769394" cy="730570"/>
            <a:chOff x="2484105" y="3795409"/>
            <a:chExt cx="3692198" cy="974448"/>
          </a:xfrm>
        </p:grpSpPr>
        <p:grpSp>
          <p:nvGrpSpPr>
            <p:cNvPr id="10250" name="组合 12"/>
            <p:cNvGrpSpPr/>
            <p:nvPr/>
          </p:nvGrpSpPr>
          <p:grpSpPr bwMode="auto">
            <a:xfrm>
              <a:off x="2484105" y="3795409"/>
              <a:ext cx="2763937" cy="974448"/>
              <a:chOff x="2483768" y="2708167"/>
              <a:chExt cx="2763937" cy="974448"/>
            </a:xfrm>
          </p:grpSpPr>
          <p:grpSp>
            <p:nvGrpSpPr>
              <p:cNvPr id="10252" name="组合 4"/>
              <p:cNvGrpSpPr/>
              <p:nvPr/>
            </p:nvGrpSpPr>
            <p:grpSpPr bwMode="auto">
              <a:xfrm>
                <a:off x="2483768" y="2708168"/>
                <a:ext cx="897424" cy="974447"/>
                <a:chOff x="317986" y="1748182"/>
                <a:chExt cx="1887537" cy="1949029"/>
              </a:xfrm>
            </p:grpSpPr>
            <p:pic>
              <p:nvPicPr>
                <p:cNvPr id="10255" name="图片 2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56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67198" y="1767641"/>
                  <a:ext cx="1838325" cy="19295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Ctr="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zh-CN" altLang="en-US" sz="4100" b="1" dirty="0">
                      <a:solidFill>
                        <a:prstClr val="black"/>
                      </a:solidFill>
                      <a:latin typeface="思源黑体 CN Bold" panose="02010600030101010101" pitchFamily="34" charset="-122"/>
                      <a:ea typeface="思源黑体 CN Bold" panose="02010600030101010101" pitchFamily="34" charset="-122"/>
                    </a:rPr>
                    <a:t>长</a:t>
                  </a:r>
                  <a:endParaRPr lang="zh-CN" altLang="en-US" sz="41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</p:grpSp>
          <p:pic>
            <p:nvPicPr>
              <p:cNvPr id="10253" name="图片 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54" name="图片 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350281" y="2708437"/>
                <a:ext cx="897424" cy="841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251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78879" y="3808922"/>
              <a:ext cx="897424" cy="84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圆角矩形标注 10"/>
          <p:cNvSpPr/>
          <p:nvPr/>
        </p:nvSpPr>
        <p:spPr>
          <a:xfrm flipH="1">
            <a:off x="4977097" y="1303001"/>
            <a:ext cx="2274269" cy="1267827"/>
          </a:xfrm>
          <a:prstGeom prst="wedgeRoundRectCallout">
            <a:avLst>
              <a:gd name="adj1" fmla="val 58571"/>
              <a:gd name="adj2" fmla="val -20953"/>
              <a:gd name="adj3" fmla="val 16667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观察右边的字，读一读它们的拼音，分别填入对应的拼音之后。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189060" y="2949311"/>
            <a:ext cx="656035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万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889825" y="2949311"/>
            <a:ext cx="654844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全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6603010" y="2949311"/>
            <a:ext cx="654844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半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5190686" y="3775918"/>
            <a:ext cx="656035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王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874105" y="3775918"/>
            <a:ext cx="656035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方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2" name="TextBox 4"/>
          <p:cNvSpPr txBox="1">
            <a:spLocks noChangeArrowheads="1"/>
          </p:cNvSpPr>
          <p:nvPr/>
        </p:nvSpPr>
        <p:spPr bwMode="auto">
          <a:xfrm>
            <a:off x="6623008" y="3775918"/>
            <a:ext cx="654844" cy="6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上</a:t>
            </a:r>
            <a:endParaRPr lang="zh-CN" altLang="en-US" sz="41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23640" y="3026888"/>
            <a:ext cx="1070486" cy="436659"/>
          </a:xfrm>
          <a:prstGeom prst="rec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zh-CN" altLang="en-US" sz="2500" b="1" dirty="0">
                <a:ln w="0"/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前鼻音</a:t>
            </a:r>
            <a:endParaRPr lang="zh-CN" altLang="en-US" sz="2500" b="1" dirty="0">
              <a:ln w="0"/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23640" y="3838336"/>
            <a:ext cx="1070486" cy="436659"/>
          </a:xfrm>
          <a:prstGeom prst="rec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zh-CN" altLang="en-US" sz="2500" b="1" dirty="0">
                <a:ln w="0"/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后鼻音</a:t>
            </a:r>
            <a:endParaRPr lang="zh-CN" altLang="en-US" sz="2500" b="1" dirty="0">
              <a:ln w="0"/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1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82" name="矩形: 圆角 81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8217" y="1403640"/>
            <a:ext cx="7207091" cy="612934"/>
          </a:xfrm>
          <a:prstGeom prst="roundRect">
            <a:avLst/>
          </a:prstGeom>
          <a:noFill/>
          <a:ln w="28575">
            <a:solidFill>
              <a:srgbClr val="0383CD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还知道哪些字韵母是“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ɑn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”，哪些字韵母是“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ɑnɡ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”？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371" y="3346801"/>
            <a:ext cx="2336006" cy="779858"/>
          </a:xfrm>
          <a:prstGeom prst="leftArrow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江、狼、广、光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2968" y="3503011"/>
            <a:ext cx="914353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ɑnɡ</a:t>
            </a: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：</a:t>
            </a:r>
            <a:endParaRPr lang="zh-CN" altLang="en-US" sz="21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2968" y="2556986"/>
            <a:ext cx="75886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ɑn</a:t>
            </a:r>
            <a:r>
              <a:rPr lang="zh-CN" altLang="en-US" sz="24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7370" y="2400299"/>
            <a:ext cx="3466148" cy="779517"/>
          </a:xfrm>
          <a:prstGeom prst="leftArrow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天 、田 、蓝 、 甜、 完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733798" y="1509149"/>
            <a:ext cx="3298094" cy="2839239"/>
          </a:xfrm>
          <a:prstGeom prst="roundRect">
            <a:avLst>
              <a:gd name="adj" fmla="val 0"/>
            </a:avLst>
          </a:prstGeom>
          <a:noFill/>
          <a:ln w="476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zǔ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ɡuó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duō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me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ɡuǎnɡ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dà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祖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国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多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么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广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dà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xīnɡ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ān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lǐnɡ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大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兴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安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岭，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xuě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huā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hái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zài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fēi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wǔ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花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还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在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飞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舞。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chánɡ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jiānɡ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liǎnɡ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àn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长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江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两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岸，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liǔ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zhī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yǐ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jīnɡ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fā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yá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柳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枝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已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经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发芽。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31892" y="1939267"/>
            <a:ext cx="4599437" cy="1915418"/>
          </a:xfrm>
          <a:prstGeom prst="roundRect">
            <a:avLst/>
          </a:prstGeom>
          <a:noFill/>
          <a:ln w="63500" cmpd="dbl">
            <a:noFill/>
            <a:prstDash val="sysDot"/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hǎi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nán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dǎo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shànɡ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海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南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岛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上，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dào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chù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shènɡ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kāi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zhe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xiān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huā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到 处  盛  开 着 鲜 花。</a:t>
            </a:r>
            <a:endParaRPr lang="en-US" sz="18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wǒ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men de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zǔ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ɡuó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duō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me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ɡuǎnɡ</a:t>
            </a:r>
            <a:r>
              <a:rPr lang="en-US" sz="18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dà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我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们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的祖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国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多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么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广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大。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8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9" name="矩形: 圆角 48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KSO_WPP_MARK_KEY" val="346b047b-55d7-4c4a-8653-d6b1595ee72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2816</Words>
  <Application>WPS 演示</Application>
  <PresentationFormat>全屏显示(16:9)</PresentationFormat>
  <Paragraphs>305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思源黑体 CN Bold</vt:lpstr>
      <vt:lpstr>汉真广标</vt:lpstr>
      <vt:lpstr>时尚中黑简体</vt:lpstr>
      <vt:lpstr>站酷庆科黄油体</vt:lpstr>
      <vt:lpstr>微软雅黑</vt:lpstr>
      <vt:lpstr>Calibri</vt:lpstr>
      <vt:lpstr>黑体</vt:lpstr>
      <vt:lpstr>汉语拼音</vt:lpstr>
      <vt:lpstr>Segoe Print</vt:lpstr>
      <vt:lpstr>FandolFang R</vt:lpstr>
      <vt:lpstr>楷体</vt:lpstr>
      <vt:lpstr>等线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35</cp:revision>
  <dcterms:created xsi:type="dcterms:W3CDTF">2020-06-05T01:58:00Z</dcterms:created>
  <dcterms:modified xsi:type="dcterms:W3CDTF">2023-01-16T01:17:14Z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F2AF7BB19EB0406796E9091680BBA4CC</vt:lpwstr>
  </property>
</Properties>
</file>