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256" r:id="rId3"/>
    <p:sldId id="901" r:id="rId4"/>
    <p:sldId id="902" r:id="rId6"/>
    <p:sldId id="705" r:id="rId7"/>
    <p:sldId id="961" r:id="rId8"/>
    <p:sldId id="963" r:id="rId9"/>
    <p:sldId id="933" r:id="rId10"/>
    <p:sldId id="962" r:id="rId11"/>
    <p:sldId id="964" r:id="rId12"/>
    <p:sldId id="599" r:id="rId13"/>
    <p:sldId id="968" r:id="rId14"/>
    <p:sldId id="970" r:id="rId15"/>
    <p:sldId id="971" r:id="rId16"/>
    <p:sldId id="973" r:id="rId17"/>
    <p:sldId id="975" r:id="rId18"/>
    <p:sldId id="872" r:id="rId19"/>
    <p:sldId id="907" r:id="rId20"/>
    <p:sldId id="319" r:id="rId21"/>
    <p:sldId id="359" r:id="rId22"/>
    <p:sldId id="258" r:id="rId23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7"/>
    </p:embeddedFont>
    <p:embeddedFont>
      <p:font typeface="方正姚体" panose="02010601030101010101" pitchFamily="2" charset="-122"/>
      <p:regular r:id="rId28"/>
    </p:embeddedFont>
    <p:embeddedFont>
      <p:font typeface="方正舒体" panose="02010601030101010101" charset="-122"/>
      <p:regular r:id="rId29"/>
    </p:embeddedFont>
    <p:embeddedFont>
      <p:font typeface="等线" panose="02010600030101010101" charset="-122"/>
      <p:regular r:id="rId30"/>
    </p:embeddedFont>
  </p:embeddedFontLst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B4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-96" y="-57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384D4971-EEA0-43C2-9182-D43410F72C2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25B71A38-9659-451C-8E9C-CF9B88C5C04E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 flipH="1">
            <a:off x="-1" y="1"/>
            <a:ext cx="3460615" cy="74543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flipH="1">
            <a:off x="7528891" y="4968402"/>
            <a:ext cx="1615109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254364" y="198467"/>
            <a:ext cx="2071688" cy="373856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800">
                <a:solidFill>
                  <a:srgbClr val="2AB48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en-US" altLang="zh-CN" dirty="0"/>
              <a:t>01   </a:t>
            </a:r>
            <a:r>
              <a:rPr lang="zh-CN" altLang="en-US" dirty="0"/>
              <a:t>输入标题</a:t>
            </a:r>
            <a:endParaRPr lang="zh-CN" altLang="en-US" dirty="0"/>
          </a:p>
        </p:txBody>
      </p:sp>
      <p:sp>
        <p:nvSpPr>
          <p:cNvPr id="13" name="矩形: 圆角 12"/>
          <p:cNvSpPr/>
          <p:nvPr userDrawn="1"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2AB4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0" y="1537133"/>
            <a:ext cx="9144000" cy="2069235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flipV="1">
            <a:off x="451196" y="1218391"/>
            <a:ext cx="4976320" cy="2757791"/>
          </a:xfrm>
          <a:custGeom>
            <a:avLst/>
            <a:gdLst>
              <a:gd name="connsiteX0" fmla="*/ 128585 w 6635093"/>
              <a:gd name="connsiteY0" fmla="*/ 5026479 h 5026479"/>
              <a:gd name="connsiteX1" fmla="*/ 0 w 6635093"/>
              <a:gd name="connsiteY1" fmla="*/ 5026479 h 5026479"/>
              <a:gd name="connsiteX2" fmla="*/ 0 w 6635093"/>
              <a:gd name="connsiteY2" fmla="*/ 0 h 5026479"/>
              <a:gd name="connsiteX3" fmla="*/ 128585 w 6635093"/>
              <a:gd name="connsiteY3" fmla="*/ 0 h 5026479"/>
              <a:gd name="connsiteX4" fmla="*/ 128585 w 6635093"/>
              <a:gd name="connsiteY4" fmla="*/ 4891494 h 5026479"/>
              <a:gd name="connsiteX5" fmla="*/ 6506501 w 6635093"/>
              <a:gd name="connsiteY5" fmla="*/ 4891494 h 5026479"/>
              <a:gd name="connsiteX6" fmla="*/ 6506501 w 6635093"/>
              <a:gd name="connsiteY6" fmla="*/ 4527223 h 5026479"/>
              <a:gd name="connsiteX7" fmla="*/ 6635089 w 6635093"/>
              <a:gd name="connsiteY7" fmla="*/ 4527223 h 5026479"/>
              <a:gd name="connsiteX8" fmla="*/ 6635089 w 6635093"/>
              <a:gd name="connsiteY8" fmla="*/ 4891494 h 5026479"/>
              <a:gd name="connsiteX9" fmla="*/ 6635093 w 6635093"/>
              <a:gd name="connsiteY9" fmla="*/ 4891494 h 5026479"/>
              <a:gd name="connsiteX10" fmla="*/ 6635093 w 6635093"/>
              <a:gd name="connsiteY10" fmla="*/ 5026477 h 5026479"/>
              <a:gd name="connsiteX11" fmla="*/ 128585 w 6635093"/>
              <a:gd name="connsiteY11" fmla="*/ 5026477 h 5026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35093" h="5026479">
                <a:moveTo>
                  <a:pt x="128585" y="5026479"/>
                </a:moveTo>
                <a:lnTo>
                  <a:pt x="0" y="5026479"/>
                </a:lnTo>
                <a:lnTo>
                  <a:pt x="0" y="0"/>
                </a:lnTo>
                <a:lnTo>
                  <a:pt x="128585" y="0"/>
                </a:lnTo>
                <a:lnTo>
                  <a:pt x="128585" y="4891494"/>
                </a:lnTo>
                <a:lnTo>
                  <a:pt x="6506501" y="4891494"/>
                </a:lnTo>
                <a:lnTo>
                  <a:pt x="6506501" y="4527223"/>
                </a:lnTo>
                <a:lnTo>
                  <a:pt x="6635089" y="4527223"/>
                </a:lnTo>
                <a:lnTo>
                  <a:pt x="6635089" y="4891494"/>
                </a:lnTo>
                <a:lnTo>
                  <a:pt x="6635093" y="4891494"/>
                </a:lnTo>
                <a:lnTo>
                  <a:pt x="6635093" y="5026477"/>
                </a:lnTo>
                <a:lnTo>
                  <a:pt x="128585" y="50264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5400000" flipH="1">
            <a:off x="5244205" y="476510"/>
            <a:ext cx="2653810" cy="4243388"/>
          </a:xfrm>
          <a:custGeom>
            <a:avLst/>
            <a:gdLst>
              <a:gd name="connsiteX0" fmla="*/ 4244211 w 4244211"/>
              <a:gd name="connsiteY0" fmla="*/ 1 h 5657851"/>
              <a:gd name="connsiteX1" fmla="*/ 4244211 w 4244211"/>
              <a:gd name="connsiteY1" fmla="*/ 128587 h 5657851"/>
              <a:gd name="connsiteX2" fmla="*/ 126206 w 4244211"/>
              <a:gd name="connsiteY2" fmla="*/ 128587 h 5657851"/>
              <a:gd name="connsiteX3" fmla="*/ 126206 w 4244211"/>
              <a:gd name="connsiteY3" fmla="*/ 5657851 h 5657851"/>
              <a:gd name="connsiteX4" fmla="*/ 0 w 4244211"/>
              <a:gd name="connsiteY4" fmla="*/ 5657851 h 5657851"/>
              <a:gd name="connsiteX5" fmla="*/ 0 w 4244211"/>
              <a:gd name="connsiteY5" fmla="*/ 0 h 5657851"/>
              <a:gd name="connsiteX6" fmla="*/ 126206 w 4244211"/>
              <a:gd name="connsiteY6" fmla="*/ 0 h 5657851"/>
              <a:gd name="connsiteX7" fmla="*/ 126206 w 4244211"/>
              <a:gd name="connsiteY7" fmla="*/ 1 h 565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4211" h="5657851">
                <a:moveTo>
                  <a:pt x="4244211" y="1"/>
                </a:moveTo>
                <a:lnTo>
                  <a:pt x="4244211" y="128587"/>
                </a:lnTo>
                <a:lnTo>
                  <a:pt x="126206" y="128587"/>
                </a:lnTo>
                <a:lnTo>
                  <a:pt x="126206" y="5657851"/>
                </a:lnTo>
                <a:lnTo>
                  <a:pt x="0" y="5657851"/>
                </a:lnTo>
                <a:lnTo>
                  <a:pt x="0" y="0"/>
                </a:lnTo>
                <a:lnTo>
                  <a:pt x="126206" y="0"/>
                </a:lnTo>
                <a:lnTo>
                  <a:pt x="126206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8503526" y="986291"/>
            <a:ext cx="292605" cy="362054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0" y="0"/>
            <a:ext cx="346061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-1" y="228600"/>
            <a:ext cx="2631332" cy="1750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5427516" y="4968402"/>
            <a:ext cx="371648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71222" y="1713522"/>
            <a:ext cx="4752665" cy="1397047"/>
            <a:chOff x="894963" y="2284695"/>
            <a:chExt cx="6336886" cy="1862728"/>
          </a:xfrm>
        </p:grpSpPr>
        <p:sp>
          <p:nvSpPr>
            <p:cNvPr id="22" name="文本框 21"/>
            <p:cNvSpPr txBox="1"/>
            <p:nvPr/>
          </p:nvSpPr>
          <p:spPr>
            <a:xfrm>
              <a:off x="894963" y="2284695"/>
              <a:ext cx="6063194" cy="11490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5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语文园地（八）</a:t>
              </a:r>
              <a:endParaRPr lang="zh-CN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46398" y="3470315"/>
              <a:ext cx="5808814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rPr>
                <a:t>部编版语文课</a:t>
              </a:r>
              <a:r>
                <a:rPr lang="zh-CN" alt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rPr>
                <a:t>件 二年级下</a:t>
              </a:r>
              <a:r>
                <a:rPr lang="zh-CN" alt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rPr>
                <a:t>册</a:t>
              </a:r>
              <a:endParaRPr lang="en-US" altLang="zh-CN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033541" y="3460789"/>
              <a:ext cx="61983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BY YUSHEN</a:t>
            </a:r>
            <a:endParaRPr lang="zh-CN" altLang="en-US" dirty="0">
              <a:noFill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" name="图片 2" descr="图片包含 草, 户外, 建筑, 房子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32819" y="386804"/>
            <a:ext cx="2917136" cy="4369892"/>
          </a:xfrm>
          <a:prstGeom prst="rect">
            <a:avLst/>
          </a:prstGeom>
          <a:ln w="22225">
            <a:solidFill>
              <a:schemeClr val="bg1"/>
            </a:solidFill>
          </a:ln>
          <a:effectLst>
            <a:outerShdw blurRad="114300" sx="101000" sy="101000" algn="ctr" rotWithShape="0">
              <a:prstClr val="black">
                <a:alpha val="1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39416" y="1192530"/>
            <a:ext cx="2326481" cy="3237071"/>
          </a:xfrm>
          <a:prstGeom prst="frame">
            <a:avLst>
              <a:gd name="adj1" fmla="val 5588"/>
            </a:avLst>
          </a:prstGeom>
          <a:noFill/>
          <a:ln>
            <a:solidFill>
              <a:srgbClr val="2AB48A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舟夜书所见</a:t>
            </a:r>
            <a:endParaRPr 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[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清</a:t>
            </a:r>
            <a:r>
              <a:rPr 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]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查慎行 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月黑见渔灯</a:t>
            </a:r>
            <a:r>
              <a:rPr 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,</a:t>
            </a:r>
            <a:endParaRPr 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孤光一点萤。 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微微风簇浪</a:t>
            </a:r>
            <a:r>
              <a:rPr 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,   </a:t>
            </a:r>
            <a:endParaRPr 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散作满河星。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59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04  </a:t>
            </a:r>
            <a:r>
              <a:rPr lang="zh-CN" altLang="en-US" dirty="0"/>
              <a:t>日积月累</a:t>
            </a:r>
            <a:endParaRPr lang="zh-CN" altLang="en-US" dirty="0"/>
          </a:p>
        </p:txBody>
      </p:sp>
      <p:sp>
        <p:nvSpPr>
          <p:cNvPr id="60" name="文本框 59"/>
          <p:cNvSpPr txBox="1"/>
          <p:nvPr/>
        </p:nvSpPr>
        <p:spPr>
          <a:xfrm>
            <a:off x="3818572" y="1759551"/>
            <a:ext cx="4439603" cy="21467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       </a:t>
            </a:r>
            <a:r>
              <a:rPr lang="zh-CN" altLang="en-US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查慎行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  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清代诗人，初名嗣琏，字夏重，号查田；后改名慎行，字悔余，号他山，赐号</a:t>
            </a:r>
            <a:r>
              <a:rPr lang="zh-CN" altLang="en-US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烟波钓徒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，晚年居于初白庵，所以又称查初白。浙江海宁袁花人。</a:t>
            </a:r>
            <a:r>
              <a:rPr lang="zh-CN" altLang="en-US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著有</a:t>
            </a:r>
            <a:r>
              <a:rPr lang="en-US" altLang="zh-CN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《</a:t>
            </a:r>
            <a:r>
              <a:rPr lang="zh-CN" altLang="en-US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他山诗钞</a:t>
            </a:r>
            <a:r>
              <a:rPr lang="en-US" altLang="zh-CN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》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。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46835" y="3758089"/>
            <a:ext cx="6242744" cy="521449"/>
          </a:xfrm>
          <a:prstGeom prst="doubleWave">
            <a:avLst/>
          </a:prstGeom>
          <a:noFill/>
          <a:ln w="9525">
            <a:solidFill>
              <a:srgbClr val="2AB48A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ysClr val="windowText" lastClr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题目解析：诗人查慎行记夜间在船上所看见的景色</a:t>
            </a:r>
            <a:endParaRPr lang="zh-CN" altLang="en-US" sz="2100" dirty="0">
              <a:solidFill>
                <a:sysClr val="windowText" lastClr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46835" y="1561147"/>
            <a:ext cx="1250990" cy="434162"/>
          </a:xfrm>
          <a:prstGeom prst="roundRect">
            <a:avLst/>
          </a:prstGeom>
          <a:noFill/>
          <a:ln w="12700">
            <a:solidFill>
              <a:srgbClr val="2AB48A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舟：船。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46835" y="2177891"/>
            <a:ext cx="1333465" cy="434161"/>
          </a:xfrm>
          <a:prstGeom prst="roundRect">
            <a:avLst/>
          </a:prstGeom>
          <a:noFill/>
          <a:ln w="12700">
            <a:solidFill>
              <a:srgbClr val="2AB48A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书：记。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46835" y="2899886"/>
            <a:ext cx="2587020" cy="434162"/>
          </a:xfrm>
          <a:prstGeom prst="roundRect">
            <a:avLst/>
          </a:prstGeom>
          <a:noFill/>
          <a:ln w="12700">
            <a:solidFill>
              <a:srgbClr val="2AB48A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所见：见到的东西。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9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04  </a:t>
            </a:r>
            <a:r>
              <a:rPr lang="zh-CN" altLang="en-US"/>
              <a:t>日积月累</a:t>
            </a:r>
            <a:endParaRPr lang="zh-CN" altLang="en-US" dirty="0"/>
          </a:p>
        </p:txBody>
      </p:sp>
      <p:sp>
        <p:nvSpPr>
          <p:cNvPr id="60" name="文本框 59"/>
          <p:cNvSpPr txBox="1"/>
          <p:nvPr/>
        </p:nvSpPr>
        <p:spPr>
          <a:xfrm>
            <a:off x="3534252" y="1558156"/>
            <a:ext cx="3169682" cy="383084"/>
          </a:xfrm>
          <a:prstGeom prst="roundRect">
            <a:avLst/>
          </a:prstGeom>
          <a:noFill/>
          <a:ln w="12700">
            <a:solidFill>
              <a:srgbClr val="2AB48A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月黑：没有月亮，一片漆黑。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534252" y="2210887"/>
            <a:ext cx="1163566" cy="383084"/>
          </a:xfrm>
          <a:prstGeom prst="roundRect">
            <a:avLst/>
          </a:prstGeom>
          <a:noFill/>
          <a:ln w="12700">
            <a:solidFill>
              <a:srgbClr val="2AB48A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见：现。</a:t>
            </a:r>
            <a:r>
              <a:rPr 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119093" y="2210887"/>
            <a:ext cx="2470487" cy="383084"/>
          </a:xfrm>
          <a:prstGeom prst="roundRect">
            <a:avLst/>
          </a:prstGeom>
          <a:noFill/>
          <a:ln w="12700">
            <a:solidFill>
              <a:srgbClr val="2AB48A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渔灯：渔船上的灯光。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119092" y="2935024"/>
            <a:ext cx="2470487" cy="383084"/>
          </a:xfrm>
          <a:prstGeom prst="roundRect">
            <a:avLst/>
          </a:prstGeom>
          <a:noFill/>
          <a:ln w="12700">
            <a:solidFill>
              <a:srgbClr val="2AB48A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孤光：孤零零的灯光。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9" grpId="0" bldLvl="0" animBg="1"/>
      <p:bldP spid="11" grpId="0" bldLvl="0" animBg="1"/>
      <p:bldP spid="12" grpId="0" bldLvl="0" animBg="1"/>
      <p:bldP spid="60" grpId="0" bldLvl="0" animBg="1"/>
      <p:bldP spid="61" grpId="0" bldLvl="0" animBg="1"/>
      <p:bldP spid="62" grpId="0" bldLvl="0" animBg="1"/>
      <p:bldP spid="6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89665" y="3074569"/>
            <a:ext cx="7364671" cy="1049033"/>
          </a:xfrm>
          <a:prstGeom prst="doubleWave">
            <a:avLst/>
          </a:prstGeom>
          <a:noFill/>
          <a:ln w="57150">
            <a:solidFill>
              <a:srgbClr val="2AB48A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00B0F0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诗意：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微风阵阵，河水泛起层层波浪，渔灯微光在水面上散开，河面好像撒落了无数的星星。</a:t>
            </a:r>
            <a:r>
              <a:rPr 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</a:t>
            </a:r>
            <a:endParaRPr lang="en-US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2909" y="2084859"/>
            <a:ext cx="2252303" cy="486891"/>
          </a:xfrm>
          <a:prstGeom prst="flowChartTerminator">
            <a:avLst/>
          </a:prstGeom>
          <a:noFill/>
          <a:ln w="38100">
            <a:solidFill>
              <a:srgbClr val="2AB48A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簇：聚集、簇拥。</a:t>
            </a:r>
            <a:r>
              <a:rPr 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19924" y="2084859"/>
            <a:ext cx="1670834" cy="486891"/>
          </a:xfrm>
          <a:prstGeom prst="flowChartTerminator">
            <a:avLst/>
          </a:prstGeom>
          <a:noFill/>
          <a:ln w="38100">
            <a:solidFill>
              <a:srgbClr val="2AB48A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散：散开。　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55470" y="2084859"/>
            <a:ext cx="1923991" cy="486891"/>
          </a:xfrm>
          <a:prstGeom prst="flowChartTerminator">
            <a:avLst/>
          </a:prstGeom>
          <a:noFill/>
          <a:ln w="38100">
            <a:solidFill>
              <a:srgbClr val="2AB48A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作：变作，变成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54680" y="1386301"/>
            <a:ext cx="33375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ysClr val="windowText" lastClr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微微风簇浪，散作满河星。</a:t>
            </a:r>
            <a:endParaRPr lang="zh-CN" altLang="en-US" sz="2100" dirty="0">
              <a:solidFill>
                <a:sysClr val="windowText" lastClr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9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04  </a:t>
            </a:r>
            <a:r>
              <a:rPr lang="zh-CN" altLang="en-US"/>
              <a:t>日积月累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2" grpId="0" bldLvl="0" animBg="1"/>
      <p:bldP spid="6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1516" y="1145381"/>
            <a:ext cx="7740968" cy="131574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李时珍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（1518—1593），</a:t>
            </a:r>
            <a:r>
              <a:rPr lang="zh-CN" altLang="en-US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字东璧，晚年自号濒湖山人，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湖北蕲春县蕲州镇东长街之瓦屑坝（今博士街）人，出生于行医世家。明代著名医药学家。后为楚王府奉祠正、皇家太医院判，去世后明朝廷敕封为</a:t>
            </a:r>
            <a:r>
              <a:rPr lang="zh-CN" altLang="en-US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“文林郎”。</a:t>
            </a:r>
            <a:endParaRPr lang="zh-CN" altLang="en-US" sz="18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05  </a:t>
            </a:r>
            <a:r>
              <a:rPr lang="zh-CN" altLang="en-US" dirty="0"/>
              <a:t>我爱阅读</a:t>
            </a:r>
            <a:endParaRPr lang="zh-CN" altLang="en-US" dirty="0"/>
          </a:p>
        </p:txBody>
      </p:sp>
      <p:sp>
        <p:nvSpPr>
          <p:cNvPr id="59" name="文本框 58"/>
          <p:cNvSpPr txBox="1"/>
          <p:nvPr/>
        </p:nvSpPr>
        <p:spPr>
          <a:xfrm>
            <a:off x="992981" y="2995105"/>
            <a:ext cx="4719638" cy="414338"/>
          </a:xfrm>
          <a:prstGeom prst="snip2DiagRect">
            <a:avLst/>
          </a:prstGeom>
          <a:noFill/>
          <a:ln>
            <a:solidFill>
              <a:srgbClr val="2AB48A"/>
            </a:solidFill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严寒酷暑： 非常冷或非常热的天气或季节。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992981" y="3564699"/>
            <a:ext cx="6980873" cy="1074375"/>
          </a:xfrm>
          <a:prstGeom prst="snip2DiagRect">
            <a:avLst/>
          </a:prstGeom>
          <a:noFill/>
          <a:ln>
            <a:solidFill>
              <a:srgbClr val="2AB48A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救死扶伤： 扶：扶助，照料。救活快要死的，照顾受伤的。现用以形容医务工作者全心全意为病人服务的革命人道主义精神。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92982" y="2417413"/>
            <a:ext cx="2422143" cy="413221"/>
          </a:xfrm>
          <a:prstGeom prst="snip2DiagRect">
            <a:avLst/>
          </a:prstGeom>
          <a:noFill/>
          <a:ln>
            <a:solidFill>
              <a:srgbClr val="2AB48A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 解除： 去掉；消除。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948882" y="2417413"/>
            <a:ext cx="2422143" cy="413221"/>
          </a:xfrm>
          <a:prstGeom prst="snip2DiagRect">
            <a:avLst/>
          </a:prstGeom>
          <a:noFill/>
          <a:ln>
            <a:solidFill>
              <a:srgbClr val="2AB48A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 志愿： 志向和愿望。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336479" y="2990471"/>
            <a:ext cx="1654026" cy="413221"/>
          </a:xfrm>
          <a:prstGeom prst="snip2DiagRect">
            <a:avLst/>
          </a:prstGeom>
          <a:noFill/>
          <a:ln>
            <a:solidFill>
              <a:srgbClr val="2AB48A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留心： 注意。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9" grpId="0" bldLvl="0" animBg="1"/>
      <p:bldP spid="60" grpId="0" bldLvl="0" animBg="1"/>
      <p:bldP spid="61" grpId="0" bldLvl="0" animBg="1"/>
      <p:bldP spid="62" grpId="0" bldLvl="0" animBg="1"/>
      <p:bldP spid="6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013836" y="1297975"/>
            <a:ext cx="3777614" cy="1149251"/>
          </a:xfrm>
          <a:prstGeom prst="wedgeRoundRectCallout">
            <a:avLst>
              <a:gd name="adj1" fmla="val -67254"/>
              <a:gd name="adj2" fmla="val 9298"/>
              <a:gd name="adj3" fmla="val 16667"/>
            </a:avLst>
          </a:prstGeom>
          <a:noFill/>
          <a:ln w="38100">
            <a:solidFill>
              <a:srgbClr val="2AB48A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李时珍看到医生能救死扶伤，解除病人的痛苦。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52550" y="1297976"/>
            <a:ext cx="2374583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李时珍为什么要立志学医？</a:t>
            </a:r>
            <a:r>
              <a:rPr 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9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05  </a:t>
            </a:r>
            <a:r>
              <a:rPr lang="zh-CN" altLang="en-US"/>
              <a:t>我爱阅读</a:t>
            </a:r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758190" y="3433679"/>
            <a:ext cx="7814310" cy="1012225"/>
          </a:xfrm>
          <a:prstGeom prst="horizontalScroll">
            <a:avLst/>
          </a:prstGeom>
          <a:noFill/>
          <a:ln w="9525">
            <a:solidFill>
              <a:srgbClr val="2AB48A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他不怕山高路远</a:t>
            </a:r>
            <a:r>
              <a:rPr 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不怕严寒酷暑。饿了吃些干粮</a:t>
            </a:r>
            <a:r>
              <a:rPr 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天黑了就在山上过夜。体现了他不怕环境艰难</a:t>
            </a:r>
            <a:r>
              <a:rPr 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不怕气候恶劣</a:t>
            </a:r>
            <a:r>
              <a:rPr 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勇于吃苦的精神。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58190" y="2761457"/>
            <a:ext cx="7814310" cy="536317"/>
          </a:xfrm>
          <a:prstGeom prst="roundRect">
            <a:avLst/>
          </a:prstGeom>
          <a:noFill/>
          <a:ln w="57150">
            <a:solidFill>
              <a:srgbClr val="2AB48A"/>
            </a:solidFill>
            <a:prstDash val="dashDot"/>
          </a:ln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李时珍是怎样收集材料的</a:t>
            </a:r>
            <a:r>
              <a:rPr 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?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从这些句子中</a:t>
            </a:r>
            <a:r>
              <a:rPr 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体现了李时珍怎样的品质</a:t>
            </a:r>
            <a:r>
              <a:rPr 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? </a:t>
            </a:r>
            <a:endParaRPr lang="en-US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6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28675" y="1163002"/>
            <a:ext cx="734377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李时珍为什么能成为伟大的医学家和药物学家？他身上有哪些品质值得我们学习？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28675" y="2019535"/>
            <a:ext cx="7534275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李时珍不怕困难、刻苦钻研、勇于探索和实践的精神值得我们学习。</a:t>
            </a:r>
            <a:endParaRPr lang="zh-CN" altLang="en-US" sz="1800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59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05  </a:t>
            </a:r>
            <a:r>
              <a:rPr lang="zh-CN" altLang="en-US"/>
              <a:t>我爱阅读</a:t>
            </a:r>
            <a:endParaRPr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828675" y="3138695"/>
            <a:ext cx="7534275" cy="13157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本文讲述了李时珍边行医边研究药物，用了二十七年时间编写出</a:t>
            </a:r>
            <a:r>
              <a:rPr lang="en-US" altLang="zh-CN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本草纲目</a:t>
            </a:r>
            <a:r>
              <a:rPr lang="en-US" altLang="zh-CN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，为人类做出杰出贡献的事，表现了李时珍不怕困难勇于探索和实践的精神。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962502" y="2609847"/>
            <a:ext cx="1867376" cy="437674"/>
          </a:xfrm>
          <a:prstGeom prst="rect">
            <a:avLst/>
          </a:prstGeom>
          <a:noFill/>
          <a:ln>
            <a:solidFill>
              <a:srgbClr val="2AB48A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ysClr val="windowText" lastClr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主题解析</a:t>
            </a:r>
            <a:endParaRPr lang="zh-CN" altLang="en-US" sz="2400" dirty="0">
              <a:solidFill>
                <a:sysClr val="windowText" lastClr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34089" y="1067277"/>
            <a:ext cx="5545455" cy="346186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                     </a:t>
            </a:r>
            <a:r>
              <a:rPr sz="2100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语文园地八</a:t>
            </a:r>
            <a:r>
              <a:rPr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</a:t>
            </a:r>
            <a:endParaRPr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18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识字加油站：金</a:t>
            </a:r>
            <a:r>
              <a:rPr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　木　水　火　土</a:t>
            </a:r>
            <a:endParaRPr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18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我的发现：神、祖、礼、福</a:t>
            </a:r>
            <a:r>
              <a:rPr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　　  </a:t>
            </a:r>
            <a:r>
              <a:rPr sz="18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与祭祀、礼仪有关</a:t>
            </a:r>
            <a:r>
              <a:rPr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</a:t>
            </a:r>
            <a:endParaRPr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18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冰、冷、冻、凉</a:t>
            </a:r>
            <a:r>
              <a:rPr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</a:t>
            </a:r>
            <a:r>
              <a:rPr sz="18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表示温度低</a:t>
            </a:r>
            <a:r>
              <a:rPr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</a:t>
            </a:r>
            <a:endParaRPr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18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补、袜、衫、被</a:t>
            </a:r>
            <a:r>
              <a:rPr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</a:t>
            </a:r>
            <a:r>
              <a:rPr sz="18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与衣服有关</a:t>
            </a:r>
            <a:r>
              <a:rPr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</a:t>
            </a:r>
            <a:endParaRPr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18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海、流、洒、滴</a:t>
            </a:r>
            <a:r>
              <a:rPr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</a:t>
            </a:r>
            <a:r>
              <a:rPr sz="18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与水有关</a:t>
            </a:r>
            <a:endParaRPr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18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日积月累</a:t>
            </a:r>
            <a:r>
              <a:rPr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：《</a:t>
            </a:r>
            <a:r>
              <a:rPr sz="18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舟夜书所见</a:t>
            </a:r>
            <a:r>
              <a:rPr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》  </a:t>
            </a:r>
            <a:endParaRPr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18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我爱阅读</a:t>
            </a:r>
            <a:r>
              <a:rPr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：《</a:t>
            </a:r>
            <a:r>
              <a:rPr sz="18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李时珍</a:t>
            </a:r>
            <a:r>
              <a:rPr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》 </a:t>
            </a:r>
            <a:r>
              <a:rPr sz="18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行医</a:t>
            </a:r>
            <a:r>
              <a:rPr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</a:t>
            </a:r>
            <a:r>
              <a:rPr sz="18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寻药</a:t>
            </a:r>
            <a:r>
              <a:rPr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</a:t>
            </a:r>
            <a:r>
              <a:rPr sz="18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写书</a:t>
            </a:r>
            <a:endParaRPr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46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05  </a:t>
            </a:r>
            <a:r>
              <a:rPr lang="zh-CN" altLang="en-US"/>
              <a:t>我爱阅读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58158" y="1604517"/>
            <a:ext cx="7427684" cy="249223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  </a:t>
            </a:r>
            <a:r>
              <a:rPr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这节课我们通过“识字加油站”认识10个生字，了解钅、木、氵、火、土字旁的构字意义还积累了《昼夜书所见》这首诗,认识了一位名人李时珍。我们不仅学到了知识,还感受到了李时珍优秀的品质,希望我们在今后的学习中多多积累,不断地充实自己。</a:t>
            </a:r>
            <a:endParaRPr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46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05  </a:t>
            </a:r>
            <a:r>
              <a:rPr lang="zh-CN" altLang="en-US"/>
              <a:t>我爱阅读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17"/>
          <p:cNvSpPr/>
          <p:nvPr/>
        </p:nvSpPr>
        <p:spPr>
          <a:xfrm>
            <a:off x="582813" y="1775460"/>
            <a:ext cx="8347234" cy="26545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defTabSz="342900" eaLnBrk="1" hangingPunct="1"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一、填空。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       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defTabSz="342900" eaLnBrk="1" hangingPunct="1"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李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时珍是</a:t>
            </a:r>
            <a:r>
              <a:rPr lang="zh-CN" altLang="en-US" sz="2100" u="sng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朝伟大的</a:t>
            </a:r>
            <a:r>
              <a:rPr lang="zh-CN" altLang="en-US" sz="2100" u="sng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 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家和</a:t>
            </a:r>
            <a:r>
              <a:rPr lang="zh-CN" altLang="en-US" sz="2100" u="sng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   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家，他用了整整</a:t>
            </a:r>
            <a:r>
              <a:rPr lang="zh-CN" altLang="en-US" sz="2100" u="sng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   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年，</a:t>
            </a:r>
            <a:endParaRPr lang="en-US" altLang="zh-CN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defTabSz="342900" eaLnBrk="1" hangingPunct="1"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终于编写成了一部新的药物书</a:t>
            </a:r>
            <a:r>
              <a:rPr lang="zh-CN" altLang="en-US" sz="2100" u="sng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《                 》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。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30279" y="2641970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明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10464" y="2641970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医学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36452" y="2641970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药物学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36959" y="2641970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二十七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97097" y="3271293"/>
            <a:ext cx="121571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本草纲目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06   </a:t>
            </a:r>
            <a:r>
              <a:rPr lang="zh-CN" altLang="en-US" dirty="0"/>
              <a:t>课堂练习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17"/>
          <p:cNvSpPr/>
          <p:nvPr/>
        </p:nvSpPr>
        <p:spPr>
          <a:xfrm>
            <a:off x="1442085" y="1411129"/>
            <a:ext cx="7136130" cy="265366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defTabSz="342900" eaLnBrk="1" hangingPunct="1"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二、  用下列词语造句。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defTabSz="342900" eaLnBrk="1" hangingPunct="1"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突然：</a:t>
            </a:r>
            <a:r>
              <a:rPr lang="zh-CN" altLang="en-US" sz="2100" u="sng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                                                                 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。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defTabSz="342900" eaLnBrk="1" hangingPunct="1"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渐渐：</a:t>
            </a:r>
            <a:r>
              <a:rPr lang="zh-CN" altLang="en-US" sz="2100" u="sng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                                                                  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。                                  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defTabSz="342900" eaLnBrk="1" hangingPunct="1"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慢吞吞：</a:t>
            </a:r>
            <a:r>
              <a:rPr lang="zh-CN" altLang="en-US" sz="2100" u="sng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                                                               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。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07457" y="2011884"/>
            <a:ext cx="4716676" cy="715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小兔子跑进了丛林中，突然间不见了。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07457" y="2640330"/>
            <a:ext cx="2562240" cy="715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sz="2100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小树渐渐地长大了</a:t>
            </a:r>
            <a:r>
              <a:rPr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。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07456" y="3482845"/>
            <a:ext cx="3416618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佳佳慢吞吞地走进了教室</a:t>
            </a:r>
            <a:r>
              <a:rPr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。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5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06   </a:t>
            </a:r>
            <a:r>
              <a:rPr lang="zh-CN" altLang="en-US" dirty="0"/>
              <a:t>课堂练习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  </a:t>
            </a:r>
            <a:r>
              <a:rPr lang="zh-CN" altLang="en-US" dirty="0"/>
              <a:t>课文导读</a:t>
            </a:r>
            <a:endParaRPr lang="zh-CN" altLang="en-US" dirty="0"/>
          </a:p>
        </p:txBody>
      </p:sp>
      <p:sp>
        <p:nvSpPr>
          <p:cNvPr id="59" name="文本框 58"/>
          <p:cNvSpPr txBox="1"/>
          <p:nvPr/>
        </p:nvSpPr>
        <p:spPr>
          <a:xfrm>
            <a:off x="3347975" y="2323882"/>
            <a:ext cx="5388521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sz="21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金、木、水、火、土是五中偏旁</a:t>
            </a:r>
            <a:r>
              <a:rPr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，</a:t>
            </a:r>
            <a:endParaRPr 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sz="21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今天我们就来学习这五中偏旁组成的新字</a:t>
            </a:r>
            <a:r>
              <a:rPr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0" name="图片 59" descr="图片包含 草, 户外, 建筑, 房子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66847" y="1207605"/>
            <a:ext cx="2149707" cy="3220278"/>
          </a:xfrm>
          <a:prstGeom prst="rect">
            <a:avLst/>
          </a:prstGeom>
          <a:ln w="22225">
            <a:solidFill>
              <a:schemeClr val="bg1"/>
            </a:solidFill>
          </a:ln>
          <a:effectLst>
            <a:outerShdw blurRad="114300" sx="101000" sy="101000" algn="ctr" rotWithShape="0">
              <a:prstClr val="black">
                <a:alpha val="1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0" y="1537133"/>
            <a:ext cx="9144000" cy="2069235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flipV="1">
            <a:off x="451196" y="1218391"/>
            <a:ext cx="4976320" cy="2757791"/>
          </a:xfrm>
          <a:custGeom>
            <a:avLst/>
            <a:gdLst>
              <a:gd name="connsiteX0" fmla="*/ 128585 w 6635093"/>
              <a:gd name="connsiteY0" fmla="*/ 5026479 h 5026479"/>
              <a:gd name="connsiteX1" fmla="*/ 0 w 6635093"/>
              <a:gd name="connsiteY1" fmla="*/ 5026479 h 5026479"/>
              <a:gd name="connsiteX2" fmla="*/ 0 w 6635093"/>
              <a:gd name="connsiteY2" fmla="*/ 0 h 5026479"/>
              <a:gd name="connsiteX3" fmla="*/ 128585 w 6635093"/>
              <a:gd name="connsiteY3" fmla="*/ 0 h 5026479"/>
              <a:gd name="connsiteX4" fmla="*/ 128585 w 6635093"/>
              <a:gd name="connsiteY4" fmla="*/ 4891494 h 5026479"/>
              <a:gd name="connsiteX5" fmla="*/ 6506501 w 6635093"/>
              <a:gd name="connsiteY5" fmla="*/ 4891494 h 5026479"/>
              <a:gd name="connsiteX6" fmla="*/ 6506501 w 6635093"/>
              <a:gd name="connsiteY6" fmla="*/ 4527223 h 5026479"/>
              <a:gd name="connsiteX7" fmla="*/ 6635089 w 6635093"/>
              <a:gd name="connsiteY7" fmla="*/ 4527223 h 5026479"/>
              <a:gd name="connsiteX8" fmla="*/ 6635089 w 6635093"/>
              <a:gd name="connsiteY8" fmla="*/ 4891494 h 5026479"/>
              <a:gd name="connsiteX9" fmla="*/ 6635093 w 6635093"/>
              <a:gd name="connsiteY9" fmla="*/ 4891494 h 5026479"/>
              <a:gd name="connsiteX10" fmla="*/ 6635093 w 6635093"/>
              <a:gd name="connsiteY10" fmla="*/ 5026477 h 5026479"/>
              <a:gd name="connsiteX11" fmla="*/ 128585 w 6635093"/>
              <a:gd name="connsiteY11" fmla="*/ 5026477 h 5026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35093" h="5026479">
                <a:moveTo>
                  <a:pt x="128585" y="5026479"/>
                </a:moveTo>
                <a:lnTo>
                  <a:pt x="0" y="5026479"/>
                </a:lnTo>
                <a:lnTo>
                  <a:pt x="0" y="0"/>
                </a:lnTo>
                <a:lnTo>
                  <a:pt x="128585" y="0"/>
                </a:lnTo>
                <a:lnTo>
                  <a:pt x="128585" y="4891494"/>
                </a:lnTo>
                <a:lnTo>
                  <a:pt x="6506501" y="4891494"/>
                </a:lnTo>
                <a:lnTo>
                  <a:pt x="6506501" y="4527223"/>
                </a:lnTo>
                <a:lnTo>
                  <a:pt x="6635089" y="4527223"/>
                </a:lnTo>
                <a:lnTo>
                  <a:pt x="6635089" y="4891494"/>
                </a:lnTo>
                <a:lnTo>
                  <a:pt x="6635093" y="4891494"/>
                </a:lnTo>
                <a:lnTo>
                  <a:pt x="6635093" y="5026477"/>
                </a:lnTo>
                <a:lnTo>
                  <a:pt x="128585" y="50264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5400000" flipH="1">
            <a:off x="5244205" y="476510"/>
            <a:ext cx="2653810" cy="4243388"/>
          </a:xfrm>
          <a:custGeom>
            <a:avLst/>
            <a:gdLst>
              <a:gd name="connsiteX0" fmla="*/ 4244211 w 4244211"/>
              <a:gd name="connsiteY0" fmla="*/ 1 h 5657851"/>
              <a:gd name="connsiteX1" fmla="*/ 4244211 w 4244211"/>
              <a:gd name="connsiteY1" fmla="*/ 128587 h 5657851"/>
              <a:gd name="connsiteX2" fmla="*/ 126206 w 4244211"/>
              <a:gd name="connsiteY2" fmla="*/ 128587 h 5657851"/>
              <a:gd name="connsiteX3" fmla="*/ 126206 w 4244211"/>
              <a:gd name="connsiteY3" fmla="*/ 5657851 h 5657851"/>
              <a:gd name="connsiteX4" fmla="*/ 0 w 4244211"/>
              <a:gd name="connsiteY4" fmla="*/ 5657851 h 5657851"/>
              <a:gd name="connsiteX5" fmla="*/ 0 w 4244211"/>
              <a:gd name="connsiteY5" fmla="*/ 0 h 5657851"/>
              <a:gd name="connsiteX6" fmla="*/ 126206 w 4244211"/>
              <a:gd name="connsiteY6" fmla="*/ 0 h 5657851"/>
              <a:gd name="connsiteX7" fmla="*/ 126206 w 4244211"/>
              <a:gd name="connsiteY7" fmla="*/ 1 h 565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4211" h="5657851">
                <a:moveTo>
                  <a:pt x="4244211" y="1"/>
                </a:moveTo>
                <a:lnTo>
                  <a:pt x="4244211" y="128587"/>
                </a:lnTo>
                <a:lnTo>
                  <a:pt x="126206" y="128587"/>
                </a:lnTo>
                <a:lnTo>
                  <a:pt x="126206" y="5657851"/>
                </a:lnTo>
                <a:lnTo>
                  <a:pt x="0" y="5657851"/>
                </a:lnTo>
                <a:lnTo>
                  <a:pt x="0" y="0"/>
                </a:lnTo>
                <a:lnTo>
                  <a:pt x="126206" y="0"/>
                </a:lnTo>
                <a:lnTo>
                  <a:pt x="126206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8503526" y="986291"/>
            <a:ext cx="292605" cy="362054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0" y="0"/>
            <a:ext cx="346061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-1" y="228600"/>
            <a:ext cx="2631332" cy="1750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5427516" y="4968402"/>
            <a:ext cx="371648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71222" y="2047849"/>
            <a:ext cx="4752665" cy="882071"/>
            <a:chOff x="894963" y="2284695"/>
            <a:chExt cx="6336886" cy="1176094"/>
          </a:xfrm>
        </p:grpSpPr>
        <p:sp>
          <p:nvSpPr>
            <p:cNvPr id="22" name="文本框 21"/>
            <p:cNvSpPr txBox="1"/>
            <p:nvPr/>
          </p:nvSpPr>
          <p:spPr>
            <a:xfrm>
              <a:off x="894963" y="2284695"/>
              <a:ext cx="6063194" cy="11490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5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谢谢各位倾听！</a:t>
              </a:r>
              <a:endParaRPr lang="zh-CN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033541" y="3460789"/>
              <a:ext cx="61983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BY YUSHEN</a:t>
            </a:r>
            <a:endParaRPr lang="zh-CN" altLang="en-US" dirty="0">
              <a:noFill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" name="图片 2" descr="图片包含 草, 户外, 建筑, 房子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32819" y="386804"/>
            <a:ext cx="2917136" cy="4369892"/>
          </a:xfrm>
          <a:prstGeom prst="rect">
            <a:avLst/>
          </a:prstGeom>
          <a:ln w="22225">
            <a:solidFill>
              <a:schemeClr val="bg1"/>
            </a:solidFill>
          </a:ln>
          <a:effectLst>
            <a:outerShdw blurRad="114300" sx="101000" sy="101000" algn="ctr" rotWithShape="0">
              <a:prstClr val="black">
                <a:alpha val="1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952561" y="1015981"/>
            <a:ext cx="2725103" cy="761047"/>
            <a:chOff x="1218" y="1070"/>
            <a:chExt cx="5722" cy="1598"/>
          </a:xfrm>
        </p:grpSpPr>
        <p:sp>
          <p:nvSpPr>
            <p:cNvPr id="4" name="文本框 3"/>
            <p:cNvSpPr txBox="1"/>
            <p:nvPr/>
          </p:nvSpPr>
          <p:spPr>
            <a:xfrm>
              <a:off x="1218" y="1892"/>
              <a:ext cx="5177" cy="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18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  <a:sym typeface="+mn-ea"/>
                </a:rPr>
                <a:t>钩子　    金        </a:t>
              </a:r>
              <a:r>
                <a:rPr lang="en-US" sz="18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18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  <a:sym typeface="+mn-ea"/>
                </a:rPr>
                <a:t>铲子</a:t>
              </a:r>
              <a:endPara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18" y="1070"/>
              <a:ext cx="5722" cy="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2100" b="1" dirty="0" err="1">
                  <a:solidFill>
                    <a:srgbClr val="C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方正姚体" panose="02010601030101010101" pitchFamily="2" charset="-122"/>
                  <a:sym typeface="+mn-ea"/>
                </a:rPr>
                <a:t>gōu</a:t>
              </a:r>
              <a:r>
                <a:rPr lang="zh-CN" altLang="en-US" sz="2100" b="1" dirty="0">
                  <a:solidFill>
                    <a:srgbClr val="C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方正姚体" panose="02010601030101010101" pitchFamily="2" charset="-122"/>
                  <a:sym typeface="+mn-ea"/>
                </a:rPr>
                <a:t>　       　   </a:t>
              </a:r>
              <a:r>
                <a:rPr lang="en-US" sz="2100" b="1" dirty="0" err="1">
                  <a:solidFill>
                    <a:srgbClr val="C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方正姚体" panose="02010601030101010101" pitchFamily="2" charset="-122"/>
                  <a:sym typeface="+mn-ea"/>
                </a:rPr>
                <a:t>chǎn</a:t>
              </a:r>
              <a:endParaRPr lang="en-US" altLang="en-US" sz="2100" b="1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方正姚体" panose="02010601030101010101" pitchFamily="2" charset="-122"/>
                <a:sym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33967" y="1819890"/>
            <a:ext cx="2588419" cy="674846"/>
            <a:chOff x="1289" y="2969"/>
            <a:chExt cx="5435" cy="1417"/>
          </a:xfrm>
        </p:grpSpPr>
        <p:sp>
          <p:nvSpPr>
            <p:cNvPr id="6" name="文本框 5"/>
            <p:cNvSpPr txBox="1"/>
            <p:nvPr/>
          </p:nvSpPr>
          <p:spPr>
            <a:xfrm>
              <a:off x="1431" y="3610"/>
              <a:ext cx="4888" cy="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18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  <a:sym typeface="+mn-ea"/>
                </a:rPr>
                <a:t>梅花　   木    </a:t>
              </a:r>
              <a:r>
                <a:rPr lang="en-US" sz="18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  <a:sym typeface="+mn-ea"/>
                </a:rPr>
                <a:t>    </a:t>
              </a:r>
              <a:r>
                <a:rPr lang="zh-CN" altLang="en-US" sz="18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  <a:sym typeface="+mn-ea"/>
                </a:rPr>
                <a:t>柿子</a:t>
              </a:r>
              <a:endPara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289" y="2969"/>
              <a:ext cx="5435" cy="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2100" b="1" dirty="0" err="1">
                  <a:solidFill>
                    <a:srgbClr val="C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方正姚体" panose="02010601030101010101" pitchFamily="2" charset="-122"/>
                  <a:sym typeface="+mn-ea"/>
                </a:rPr>
                <a:t>méi</a:t>
              </a:r>
              <a:r>
                <a:rPr lang="zh-CN" altLang="en-US" sz="2100" b="1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方正舒体" panose="02010601030101010101" charset="-122"/>
                  <a:sym typeface="+mn-ea"/>
                </a:rPr>
                <a:t>　　           </a:t>
              </a:r>
              <a:r>
                <a:rPr lang="en-US" sz="2100" b="1" dirty="0" err="1">
                  <a:solidFill>
                    <a:srgbClr val="C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方正姚体" panose="02010601030101010101" pitchFamily="2" charset="-122"/>
                  <a:sym typeface="+mn-ea"/>
                </a:rPr>
                <a:t>shì</a:t>
              </a:r>
              <a:endParaRPr lang="en-US" altLang="en-US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方正舒体" panose="02010601030101010101" charset="-122"/>
                <a:sym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38261" y="2487593"/>
            <a:ext cx="2976563" cy="700088"/>
            <a:chOff x="1090" y="4506"/>
            <a:chExt cx="6250" cy="1470"/>
          </a:xfrm>
        </p:grpSpPr>
        <p:sp>
          <p:nvSpPr>
            <p:cNvPr id="13" name="文本框 12"/>
            <p:cNvSpPr txBox="1"/>
            <p:nvPr/>
          </p:nvSpPr>
          <p:spPr>
            <a:xfrm>
              <a:off x="1300" y="5201"/>
              <a:ext cx="5177" cy="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18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  <a:sym typeface="+mn-ea"/>
                </a:rPr>
                <a:t>源头　    水        </a:t>
              </a:r>
              <a:r>
                <a:rPr lang="en-US" sz="18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18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  <a:sym typeface="+mn-ea"/>
                </a:rPr>
                <a:t>涨潮</a:t>
              </a:r>
              <a:endPara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90" y="4506"/>
              <a:ext cx="6250" cy="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2100" b="1" dirty="0" err="1">
                  <a:solidFill>
                    <a:srgbClr val="C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方正姚体" panose="02010601030101010101" pitchFamily="2" charset="-122"/>
                  <a:sym typeface="+mn-ea"/>
                </a:rPr>
                <a:t>yuán</a:t>
              </a:r>
              <a:r>
                <a:rPr lang="zh-CN" altLang="en-US" sz="2100" b="1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方正舒体" panose="02010601030101010101" charset="-122"/>
                  <a:sym typeface="+mn-ea"/>
                </a:rPr>
                <a:t>　</a:t>
              </a:r>
              <a:r>
                <a:rPr lang="en-US" sz="2100" b="1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方正舒体" panose="02010601030101010101" charset="-122"/>
                  <a:sym typeface="+mn-ea"/>
                </a:rPr>
                <a:t> </a:t>
              </a:r>
              <a:r>
                <a:rPr lang="zh-CN" altLang="en-US" sz="2100" b="1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方正舒体" panose="02010601030101010101" charset="-122"/>
                  <a:sym typeface="+mn-ea"/>
                </a:rPr>
                <a:t>　        </a:t>
              </a:r>
              <a:r>
                <a:rPr lang="en-US" sz="2100" b="1" dirty="0" err="1">
                  <a:solidFill>
                    <a:srgbClr val="C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方正姚体" panose="02010601030101010101" pitchFamily="2" charset="-122"/>
                  <a:sym typeface="+mn-ea"/>
                </a:rPr>
                <a:t>zhǎng</a:t>
              </a:r>
              <a:endParaRPr lang="en-US" altLang="en-US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方正舒体" panose="02010601030101010101" charset="-122"/>
                <a:sym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41131" y="3221018"/>
            <a:ext cx="2736533" cy="671512"/>
            <a:chOff x="1212" y="6095"/>
            <a:chExt cx="5746" cy="1410"/>
          </a:xfrm>
        </p:grpSpPr>
        <p:sp>
          <p:nvSpPr>
            <p:cNvPr id="12" name="文本框 11"/>
            <p:cNvSpPr txBox="1"/>
            <p:nvPr/>
          </p:nvSpPr>
          <p:spPr>
            <a:xfrm>
              <a:off x="1212" y="6729"/>
              <a:ext cx="5177" cy="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18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  <a:sym typeface="+mn-ea"/>
                </a:rPr>
                <a:t>火炬　    火        </a:t>
              </a:r>
              <a:r>
                <a:rPr lang="en-US" sz="18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18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  <a:sym typeface="+mn-ea"/>
                </a:rPr>
                <a:t>灿烂</a:t>
              </a:r>
              <a:endPara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91" y="6095"/>
              <a:ext cx="5367" cy="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2100" b="1" dirty="0" err="1">
                  <a:solidFill>
                    <a:srgbClr val="C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方正姚体" panose="02010601030101010101" pitchFamily="2" charset="-122"/>
                  <a:sym typeface="+mn-ea"/>
                </a:rPr>
                <a:t>jù</a:t>
              </a:r>
              <a:r>
                <a:rPr lang="en-US" sz="2100" b="1" dirty="0">
                  <a:solidFill>
                    <a:srgbClr val="C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方正姚体" panose="02010601030101010101" pitchFamily="2" charset="-122"/>
                  <a:sym typeface="+mn-ea"/>
                </a:rPr>
                <a:t>　         </a:t>
              </a:r>
              <a:r>
                <a:rPr lang="zh-CN" altLang="en-US" sz="2100" b="1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方正舒体" panose="02010601030101010101" charset="-122"/>
                  <a:sym typeface="+mn-ea"/>
                </a:rPr>
                <a:t>　  </a:t>
              </a:r>
              <a:r>
                <a:rPr lang="en-US" sz="2100" b="1" dirty="0" err="1">
                  <a:solidFill>
                    <a:srgbClr val="C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方正姚体" panose="02010601030101010101" pitchFamily="2" charset="-122"/>
                  <a:sym typeface="+mn-ea"/>
                </a:rPr>
                <a:t>càn</a:t>
              </a:r>
              <a:endParaRPr lang="en-US" altLang="en-US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方正舒体" panose="02010601030101010101" charset="-122"/>
                <a:sym typeface="+mn-ea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930178" y="4217810"/>
            <a:ext cx="2427446" cy="3452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垮掉　    土        </a:t>
            </a:r>
            <a:r>
              <a:rPr 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坟墓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30178" y="3883482"/>
            <a:ext cx="259222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sz="2100" b="1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方正姚体" panose="02010601030101010101" pitchFamily="2" charset="-122"/>
                <a:sym typeface="+mn-ea"/>
              </a:rPr>
              <a:t>kuǎ</a:t>
            </a:r>
            <a:r>
              <a:rPr lang="zh-CN" altLang="en-US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方正舒体" panose="02010601030101010101" charset="-122"/>
                <a:sym typeface="+mn-ea"/>
              </a:rPr>
              <a:t>　　           </a:t>
            </a:r>
            <a:r>
              <a:rPr lang="en-US" sz="2100" b="1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方正姚体" panose="02010601030101010101" pitchFamily="2" charset="-122"/>
                <a:sym typeface="+mn-ea"/>
              </a:rPr>
              <a:t>fén</a:t>
            </a:r>
            <a:endParaRPr lang="en-US" altLang="en-US" sz="2100" b="1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方正舒体" panose="0201060103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522407" y="1249328"/>
            <a:ext cx="4568071" cy="413222"/>
          </a:xfrm>
          <a:prstGeom prst="snip2DiagRect">
            <a:avLst/>
          </a:prstGeom>
          <a:noFill/>
          <a:ln>
            <a:noFill/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“钩、铲”都是“金”字旁的字与金属有关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522407" y="2024494"/>
            <a:ext cx="4518184" cy="414020"/>
          </a:xfrm>
          <a:prstGeom prst="snip2Diag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“梅、柿”都是木字旁的字都与植物有关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568250" y="2800458"/>
            <a:ext cx="6066473" cy="346249"/>
          </a:xfrm>
          <a:prstGeom prst="flowChartDisplay">
            <a:avLst/>
          </a:prstGeom>
          <a:noFill/>
          <a:ln>
            <a:noFill/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“源、涨”都是三点水的字都与水有关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2568250" y="3508650"/>
            <a:ext cx="6066473" cy="346249"/>
          </a:xfrm>
          <a:prstGeom prst="flowChartDisplay">
            <a:avLst/>
          </a:prstGeom>
          <a:noFill/>
          <a:ln>
            <a:noFill/>
          </a:ln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“炬、灿”都是火字旁的字都与火有关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531194" y="4216842"/>
            <a:ext cx="6411158" cy="346249"/>
          </a:xfrm>
          <a:prstGeom prst="flowChartDisplay">
            <a:avLst/>
          </a:prstGeom>
          <a:noFill/>
          <a:ln>
            <a:noFill/>
          </a:ln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“垮、坟”都是提土旁的字都与土地有关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9" name="文本占位符 5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8" grpId="0" bldLvl="0" animBg="1"/>
      <p:bldP spid="29" grpId="0" bldLvl="0" animBg="1"/>
      <p:bldP spid="30" grpId="0" bldLvl="0" animBg="1"/>
      <p:bldP spid="73" grpId="0" bldLvl="0" animBg="1"/>
      <p:bldP spid="7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50098" y="1807680"/>
            <a:ext cx="7391318" cy="200739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altLang="zh-CN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今天，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涨潮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过后，我们拿着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钩子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铲子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来到海边。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灿烂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的晚霞挂在西边，天渐渐暗下来，我们拿着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火炬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照明，用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铲子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去挖一个个凸起的小“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坟墓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”，很快，一只只大螃蟹就出现在我们的面前。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59" name="文本占位符 58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02  </a:t>
            </a:r>
            <a:r>
              <a:rPr lang="zh-CN" altLang="en-US"/>
              <a:t>识字加油站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1148953" y="1559897"/>
            <a:ext cx="7337822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228600">
              <a:defRPr/>
            </a:pPr>
            <a:r>
              <a:rPr lang="en-US" sz="27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chǎn</a:t>
            </a:r>
            <a:r>
              <a:rPr lang="en-US" sz="27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</a:t>
            </a:r>
            <a:r>
              <a:rPr lang="en-US" sz="27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gōu</a:t>
            </a:r>
            <a:r>
              <a:rPr lang="en-US" sz="27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</a:t>
            </a:r>
            <a:r>
              <a:rPr lang="en-US" sz="27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yuán</a:t>
            </a:r>
            <a:r>
              <a:rPr lang="en-US" sz="27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</a:t>
            </a:r>
            <a:r>
              <a:rPr lang="en-US" sz="27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shì</a:t>
            </a:r>
            <a:r>
              <a:rPr lang="en-US" sz="27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</a:t>
            </a:r>
            <a:r>
              <a:rPr lang="en-US" sz="27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méi</a:t>
            </a:r>
            <a:r>
              <a:rPr lang="en-US" sz="27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</a:t>
            </a:r>
            <a:r>
              <a:rPr lang="en-US" sz="27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</a:t>
            </a:r>
            <a:r>
              <a:rPr lang="en-US" sz="27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jù</a:t>
            </a:r>
            <a:r>
              <a:rPr lang="en-US" sz="27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lang="en-US" altLang="en-US" sz="27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1218962" y="3556262"/>
            <a:ext cx="6665471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228600" algn="dist">
              <a:defRPr/>
            </a:pPr>
            <a:r>
              <a:rPr lang="zh-CN" altLang="en-US" sz="27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钩</a:t>
            </a:r>
            <a:r>
              <a:rPr lang="en-US" sz="27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7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铲</a:t>
            </a:r>
            <a:r>
              <a:rPr lang="en-US" sz="27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  </a:t>
            </a:r>
            <a:r>
              <a:rPr lang="zh-CN" altLang="en-US" sz="27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梅</a:t>
            </a:r>
            <a:r>
              <a:rPr lang="en-US" sz="27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7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柿</a:t>
            </a:r>
            <a:r>
              <a:rPr lang="en-US" sz="27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7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源</a:t>
            </a:r>
            <a:r>
              <a:rPr lang="en-US" sz="27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   </a:t>
            </a:r>
            <a:r>
              <a:rPr lang="zh-CN" altLang="en-US" sz="27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炬</a:t>
            </a:r>
            <a:endParaRPr lang="zh-CN" altLang="en-US" sz="27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694736" y="2081792"/>
            <a:ext cx="953929" cy="131349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1719501" y="2015594"/>
            <a:ext cx="1115854" cy="147875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312684" y="2081792"/>
            <a:ext cx="1995011" cy="144970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266613" y="2081792"/>
            <a:ext cx="26194" cy="143732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263154" y="2081792"/>
            <a:ext cx="2115503" cy="141255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504158" y="2081792"/>
            <a:ext cx="59055" cy="143732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占位符 58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02  </a:t>
            </a:r>
            <a:r>
              <a:rPr lang="zh-CN" altLang="en-US"/>
              <a:t>识字加油站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12"/>
          <p:cNvSpPr>
            <a:spLocks noChangeArrowheads="1"/>
          </p:cNvSpPr>
          <p:nvPr/>
        </p:nvSpPr>
        <p:spPr bwMode="auto">
          <a:xfrm>
            <a:off x="1224296" y="2236233"/>
            <a:ext cx="1698832" cy="512448"/>
          </a:xfrm>
          <a:prstGeom prst="rect">
            <a:avLst/>
          </a:prstGeom>
          <a:noFill/>
          <a:ln w="9525">
            <a:solidFill>
              <a:srgbClr val="2AB48A"/>
            </a:solidFill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忽然  突然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矩形 12"/>
          <p:cNvSpPr>
            <a:spLocks noChangeArrowheads="1"/>
          </p:cNvSpPr>
          <p:nvPr/>
        </p:nvSpPr>
        <p:spPr bwMode="auto">
          <a:xfrm>
            <a:off x="3113837" y="2236232"/>
            <a:ext cx="1699985" cy="512448"/>
          </a:xfrm>
          <a:prstGeom prst="rect">
            <a:avLst/>
          </a:prstGeom>
          <a:noFill/>
          <a:ln w="9525">
            <a:solidFill>
              <a:srgbClr val="2AB48A"/>
            </a:solidFill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立刻  马上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矩形 12"/>
          <p:cNvSpPr>
            <a:spLocks noChangeArrowheads="1"/>
          </p:cNvSpPr>
          <p:nvPr/>
        </p:nvSpPr>
        <p:spPr bwMode="auto">
          <a:xfrm>
            <a:off x="5015062" y="2236233"/>
            <a:ext cx="2322998" cy="512448"/>
          </a:xfrm>
          <a:prstGeom prst="rect">
            <a:avLst/>
          </a:prstGeom>
          <a:noFill/>
          <a:ln w="9525">
            <a:solidFill>
              <a:srgbClr val="2AB48A"/>
            </a:solidFill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一瞬间  一眨眼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矩形 12"/>
          <p:cNvSpPr>
            <a:spLocks noChangeArrowheads="1"/>
          </p:cNvSpPr>
          <p:nvPr/>
        </p:nvSpPr>
        <p:spPr bwMode="auto">
          <a:xfrm>
            <a:off x="1224296" y="3213736"/>
            <a:ext cx="1698832" cy="512448"/>
          </a:xfrm>
          <a:prstGeom prst="rect">
            <a:avLst/>
          </a:prstGeom>
          <a:noFill/>
          <a:ln w="9525">
            <a:solidFill>
              <a:srgbClr val="2AB48A"/>
            </a:solidFill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逐渐  渐渐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" name="矩形 12"/>
          <p:cNvSpPr>
            <a:spLocks noChangeArrowheads="1"/>
          </p:cNvSpPr>
          <p:nvPr/>
        </p:nvSpPr>
        <p:spPr bwMode="auto">
          <a:xfrm>
            <a:off x="3113837" y="3213736"/>
            <a:ext cx="1699985" cy="512448"/>
          </a:xfrm>
          <a:prstGeom prst="rect">
            <a:avLst/>
          </a:prstGeom>
          <a:noFill/>
          <a:ln w="9525">
            <a:solidFill>
              <a:srgbClr val="2AB48A"/>
            </a:solidFill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慢慢  徐徐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33" name="矩形 12"/>
          <p:cNvSpPr>
            <a:spLocks noChangeArrowheads="1"/>
          </p:cNvSpPr>
          <p:nvPr/>
        </p:nvSpPr>
        <p:spPr bwMode="auto">
          <a:xfrm>
            <a:off x="5015062" y="3213736"/>
            <a:ext cx="2322998" cy="512448"/>
          </a:xfrm>
          <a:prstGeom prst="rect">
            <a:avLst/>
          </a:prstGeom>
          <a:noFill/>
          <a:ln w="9525">
            <a:solidFill>
              <a:srgbClr val="2AB48A"/>
            </a:solidFill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慢吞吞  慢悠悠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矩形 12"/>
          <p:cNvSpPr>
            <a:spLocks noChangeArrowheads="1"/>
          </p:cNvSpPr>
          <p:nvPr/>
        </p:nvSpPr>
        <p:spPr bwMode="auto">
          <a:xfrm>
            <a:off x="1224201" y="1164095"/>
            <a:ext cx="5991225" cy="512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读一读下面的词语，选一两个说句子。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217023" y="1753518"/>
            <a:ext cx="974051" cy="484742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>
              <a:defRPr/>
            </a:pPr>
            <a:r>
              <a:rPr lang="en-US" altLang="zh-CN" sz="2700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</a:rPr>
              <a:t>shùn</a:t>
            </a:r>
            <a:endParaRPr lang="en-US" altLang="zh-CN" sz="2700" dirty="0" err="1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语拼音" panose="020B0604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206584" y="2797087"/>
            <a:ext cx="756443" cy="484742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>
              <a:defRPr/>
            </a:pPr>
            <a:r>
              <a:rPr lang="en-US" altLang="zh-CN" sz="2700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  <a:sym typeface="+mn-ea"/>
              </a:rPr>
              <a:t>zhú</a:t>
            </a:r>
            <a:endParaRPr lang="en-US" altLang="zh-CN" sz="2700" dirty="0" err="1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110371" y="2755653"/>
            <a:ext cx="526412" cy="484742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>
              <a:defRPr/>
            </a:pPr>
            <a:r>
              <a:rPr lang="en-US" altLang="zh-CN" sz="2700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  <a:sym typeface="+mn-ea"/>
              </a:rPr>
              <a:t>xú</a:t>
            </a:r>
            <a:endParaRPr lang="en-US" altLang="zh-CN" sz="2700" dirty="0" err="1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332304" y="2755653"/>
            <a:ext cx="693124" cy="484742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>
              <a:defRPr/>
            </a:pPr>
            <a:r>
              <a:rPr lang="en-US" altLang="zh-CN" sz="2700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  <a:sym typeface="+mn-ea"/>
              </a:rPr>
              <a:t>tūn</a:t>
            </a:r>
            <a:endParaRPr lang="en-US" altLang="zh-CN" sz="2700" dirty="0" err="1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513364" y="2797087"/>
            <a:ext cx="773275" cy="484742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>
              <a:defRPr/>
            </a:pPr>
            <a:r>
              <a:rPr lang="en-US" altLang="zh-CN" sz="2700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  <a:sym typeface="+mn-ea"/>
              </a:rPr>
              <a:t>yōu</a:t>
            </a:r>
            <a:endParaRPr lang="en-US" altLang="zh-CN" sz="2700" dirty="0" err="1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1224202" y="4112248"/>
            <a:ext cx="4107656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我发现：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这六组词语都是近义词。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7" name="文本占位符 9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  <p:bldP spid="62" grpId="0"/>
      <p:bldP spid="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1206" y="1372014"/>
            <a:ext cx="1618093" cy="486891"/>
          </a:xfrm>
          <a:prstGeom prst="flowChartTerminator">
            <a:avLst/>
          </a:prstGeom>
          <a:noFill/>
          <a:ln>
            <a:solidFill>
              <a:srgbClr val="2AB48A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忽然      突然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1206" y="2577403"/>
            <a:ext cx="1618093" cy="486891"/>
          </a:xfrm>
          <a:prstGeom prst="flowChartTerminator">
            <a:avLst/>
          </a:prstGeom>
          <a:noFill/>
          <a:ln>
            <a:solidFill>
              <a:srgbClr val="2AB48A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立刻      马上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630494" y="1294883"/>
            <a:ext cx="5968841" cy="7617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“突然”和“忽然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”都用在没想到</a:t>
            </a:r>
            <a:r>
              <a:rPr 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出乎意料的情况下。但两者词性不同</a:t>
            </a:r>
            <a:r>
              <a:rPr 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“突然”是形容词</a:t>
            </a:r>
            <a:r>
              <a:rPr 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“忽然”是副词。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630495" y="2431215"/>
            <a:ext cx="5968841" cy="110799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“立刻”和“马上”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都是常用的表示时间接近的副词。它们的意思非常接近</a:t>
            </a:r>
            <a:r>
              <a:rPr 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互换时</a:t>
            </a:r>
            <a:r>
              <a:rPr 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整句的意思不变。“马上”要比“立刻”表示的时间更短一些。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01206" y="3782792"/>
            <a:ext cx="1973215" cy="486891"/>
          </a:xfrm>
          <a:prstGeom prst="flowChartTerminator">
            <a:avLst/>
          </a:prstGeom>
          <a:noFill/>
          <a:ln>
            <a:solidFill>
              <a:srgbClr val="2AB48A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一瞬间   一眨眼 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2630494" y="3747094"/>
            <a:ext cx="5968841" cy="7617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</a:t>
            </a:r>
            <a:r>
              <a:rPr lang="en-US" altLang="zh-CN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“一瞬间”和“一眨眼”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都表示时间很短。“一瞬间”经常用作书面语</a:t>
            </a:r>
            <a:r>
              <a:rPr 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而“一眨眼”经常用作口语。 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61" name="文本占位符 96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59" grpId="0"/>
      <p:bldP spid="60" grpId="0"/>
      <p:bldP spid="63" grpId="0" bldLvl="0" animBg="1"/>
      <p:bldP spid="6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67439" y="1458837"/>
            <a:ext cx="1618093" cy="486891"/>
          </a:xfrm>
          <a:prstGeom prst="flowChartTerminator">
            <a:avLst/>
          </a:prstGeom>
          <a:noFill/>
          <a:ln>
            <a:solidFill>
              <a:srgbClr val="2AB48A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逐渐      渐渐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7438" y="2527504"/>
            <a:ext cx="1693689" cy="486891"/>
          </a:xfrm>
          <a:prstGeom prst="flowChartTerminator">
            <a:avLst/>
          </a:prstGeom>
          <a:noFill/>
          <a:ln>
            <a:solidFill>
              <a:srgbClr val="2AB48A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慢慢       徐徐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7438" y="3682925"/>
            <a:ext cx="2048811" cy="486891"/>
          </a:xfrm>
          <a:prstGeom prst="flowChartTerminator">
            <a:avLst/>
          </a:prstGeom>
          <a:noFill/>
          <a:ln>
            <a:solidFill>
              <a:srgbClr val="2AB48A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慢吞吞     慢悠悠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29615" y="1431214"/>
            <a:ext cx="5535431" cy="66941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</a:t>
            </a:r>
            <a:r>
              <a:rPr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“逐渐”和“渐渐”</a:t>
            </a:r>
            <a:r>
              <a:rPr sz="15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都能表示缓慢地变化</a:t>
            </a:r>
            <a:r>
              <a:rPr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。“</a:t>
            </a:r>
            <a:r>
              <a:rPr sz="15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逐渐”还能表示阶段性的变化</a:t>
            </a:r>
            <a:r>
              <a:rPr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(</a:t>
            </a:r>
            <a:r>
              <a:rPr sz="15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一步一步</a:t>
            </a:r>
            <a:r>
              <a:rPr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)。 </a:t>
            </a:r>
            <a:endParaRPr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29615" y="2527504"/>
            <a:ext cx="5535431" cy="66941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</a:t>
            </a:r>
            <a:r>
              <a:rPr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“慢慢”和“徐徐”</a:t>
            </a:r>
            <a:r>
              <a:rPr sz="15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都指进行的速度慢</a:t>
            </a:r>
            <a:r>
              <a:rPr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。“慢慢”</a:t>
            </a:r>
            <a:r>
              <a:rPr sz="15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有时不一定有状态的变化</a:t>
            </a:r>
            <a:r>
              <a:rPr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,“</a:t>
            </a:r>
            <a:r>
              <a:rPr sz="15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徐徐”强调动态的变化,是一个逐渐变化的过程</a:t>
            </a:r>
            <a:endParaRPr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29614" y="3717214"/>
            <a:ext cx="5535431" cy="66941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    </a:t>
            </a:r>
            <a:r>
              <a:rPr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“慢吞吞”和“慢悠悠”</a:t>
            </a:r>
            <a:r>
              <a:rPr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都有缓慢的意思,</a:t>
            </a:r>
            <a:r>
              <a:rPr sz="15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都指动作非常慢</a:t>
            </a:r>
            <a:r>
              <a:rPr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。“慢吞吞”</a:t>
            </a:r>
            <a:r>
              <a:rPr sz="15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常指动作慢</a:t>
            </a:r>
            <a:r>
              <a:rPr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,“</a:t>
            </a:r>
            <a:r>
              <a:rPr sz="15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慢悠悠”有时还指悠闲的样子</a:t>
            </a:r>
            <a:r>
              <a:rPr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。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 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59" name="文本占位符 96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6" grpId="0" bldLvl="0" animBg="1"/>
      <p:bldP spid="3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64870" y="910025"/>
            <a:ext cx="4530090" cy="853916"/>
            <a:chOff x="4744" y="1180"/>
            <a:chExt cx="9512" cy="1662"/>
          </a:xfrm>
        </p:grpSpPr>
        <p:pic>
          <p:nvPicPr>
            <p:cNvPr id="2" name="图片 1" descr="2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744" y="1180"/>
              <a:ext cx="9512" cy="166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4744" y="1811"/>
              <a:ext cx="7150" cy="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  <a:sym typeface="+mn-ea"/>
                </a:rPr>
                <a:t>读例句，想想加点词语的意思。</a:t>
              </a:r>
              <a:r>
                <a:rPr lang="en-US" sz="1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endParaRPr lang="en-US" altLang="en-US" sz="1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38200" y="1658929"/>
            <a:ext cx="6078855" cy="507683"/>
            <a:chOff x="2724" y="3325"/>
            <a:chExt cx="12764" cy="1066"/>
          </a:xfrm>
        </p:grpSpPr>
        <p:sp>
          <p:nvSpPr>
            <p:cNvPr id="100" name="文本框 99"/>
            <p:cNvSpPr txBox="1"/>
            <p:nvPr/>
          </p:nvSpPr>
          <p:spPr>
            <a:xfrm>
              <a:off x="2724" y="3325"/>
              <a:ext cx="12764" cy="10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8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</a:rPr>
                <a:t>最后一个太阳害怕极了，慌慌张张地躲进了大海里。</a:t>
              </a:r>
              <a:r>
                <a:rPr lang="en-US" sz="18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</a:rPr>
                <a:t> </a:t>
              </a:r>
              <a:endParaRPr lang="en-US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5910" y="4180"/>
              <a:ext cx="201" cy="16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6331" y="4180"/>
              <a:ext cx="201" cy="16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7335" y="4180"/>
              <a:ext cx="201" cy="16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8279" y="4180"/>
              <a:ext cx="201" cy="16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8861" y="4180"/>
              <a:ext cx="201" cy="16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9240" y="4180"/>
              <a:ext cx="201" cy="16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743" y="4180"/>
              <a:ext cx="201" cy="16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6833" y="4180"/>
              <a:ext cx="201" cy="16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5634276" y="2035642"/>
            <a:ext cx="2708910" cy="382280"/>
          </a:xfrm>
          <a:prstGeom prst="wedgeRoundRectCallout">
            <a:avLst>
              <a:gd name="adj1" fmla="val -31394"/>
              <a:gd name="adj2" fmla="val -78282"/>
              <a:gd name="adj3" fmla="val 16667"/>
            </a:avLst>
          </a:prstGeom>
          <a:noFill/>
          <a:ln w="9525">
            <a:solidFill>
              <a:srgbClr val="2AB48A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表现了太阳害怕时的样子。 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64870" y="2417924"/>
            <a:ext cx="5567363" cy="369570"/>
            <a:chOff x="3038" y="6294"/>
            <a:chExt cx="11690" cy="776"/>
          </a:xfrm>
        </p:grpSpPr>
        <p:sp>
          <p:nvSpPr>
            <p:cNvPr id="30" name="文本框 29"/>
            <p:cNvSpPr txBox="1"/>
            <p:nvPr/>
          </p:nvSpPr>
          <p:spPr>
            <a:xfrm>
              <a:off x="4537" y="6294"/>
              <a:ext cx="10191" cy="7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8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</a:rPr>
                <a:t>某某某 </a:t>
              </a:r>
              <a:r>
                <a:rPr lang="zh-CN" altLang="en-US" sz="1800" u="sng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</a:rPr>
                <a:t>                 </a:t>
              </a:r>
              <a:r>
                <a:rPr lang="zh-CN" altLang="en-US" sz="18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</a:rPr>
                <a:t>，</a:t>
              </a:r>
              <a:r>
                <a:rPr lang="zh-CN" altLang="en-US" sz="1800" u="sng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</a:rPr>
                <a:t>                   </a:t>
              </a:r>
              <a:r>
                <a:rPr lang="zh-CN" altLang="en-US" sz="18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</a:rPr>
                <a:t>跑进了教室。</a:t>
              </a:r>
              <a:endPara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038" y="6294"/>
              <a:ext cx="1529" cy="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8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着急</a:t>
              </a:r>
              <a:endPara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50583" y="2922080"/>
            <a:ext cx="5581650" cy="369570"/>
            <a:chOff x="5018" y="8356"/>
            <a:chExt cx="11720" cy="776"/>
          </a:xfrm>
        </p:grpSpPr>
        <p:sp>
          <p:nvSpPr>
            <p:cNvPr id="59" name="文本框 58"/>
            <p:cNvSpPr txBox="1"/>
            <p:nvPr/>
          </p:nvSpPr>
          <p:spPr>
            <a:xfrm>
              <a:off x="6547" y="8356"/>
              <a:ext cx="10191" cy="7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8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</a:rPr>
                <a:t>某某某 </a:t>
              </a:r>
              <a:r>
                <a:rPr lang="zh-CN" altLang="en-US" sz="1800" u="sng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</a:rPr>
                <a:t>                 </a:t>
              </a:r>
              <a:r>
                <a:rPr lang="zh-CN" altLang="en-US" sz="18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</a:rPr>
                <a:t>，</a:t>
              </a:r>
              <a:r>
                <a:rPr lang="zh-CN" altLang="en-US" sz="1800" u="sng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</a:rPr>
                <a:t>                   </a:t>
              </a:r>
              <a:r>
                <a:rPr lang="zh-CN" altLang="en-US" sz="18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微软雅黑" panose="020B0503020204020204" pitchFamily="34" charset="-122"/>
                </a:rPr>
                <a:t>跑进了教室。</a:t>
              </a:r>
              <a:endPara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018" y="8356"/>
              <a:ext cx="1529" cy="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800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高兴</a:t>
              </a:r>
              <a:endPara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2398871" y="2417921"/>
            <a:ext cx="2690813" cy="30008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着急死了      匆匆忙忙</a:t>
            </a:r>
            <a:endParaRPr lang="zh-CN" altLang="en-US" sz="1500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398872" y="2922076"/>
            <a:ext cx="2785586" cy="30008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开心极了       高高兴兴</a:t>
            </a:r>
            <a:endParaRPr lang="zh-CN" altLang="en-US" sz="1500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7" name="文本占位符 96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  <p:sp>
        <p:nvSpPr>
          <p:cNvPr id="68" name="文本框 67"/>
          <p:cNvSpPr txBox="1"/>
          <p:nvPr/>
        </p:nvSpPr>
        <p:spPr>
          <a:xfrm>
            <a:off x="941425" y="3448485"/>
            <a:ext cx="1571194" cy="390049"/>
          </a:xfrm>
          <a:prstGeom prst="plaque">
            <a:avLst/>
          </a:prstGeom>
          <a:noFill/>
          <a:ln>
            <a:solidFill>
              <a:srgbClr val="2AB48A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神、祖、礼、福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918529" y="4153402"/>
            <a:ext cx="1632250" cy="390049"/>
          </a:xfrm>
          <a:prstGeom prst="plaque">
            <a:avLst/>
          </a:prstGeom>
          <a:noFill/>
          <a:ln>
            <a:solidFill>
              <a:srgbClr val="2AB48A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  <a:sym typeface="+mn-ea"/>
              </a:rPr>
              <a:t>补、袜、衫、被 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2871154" y="4042912"/>
            <a:ext cx="2948464" cy="596102"/>
          </a:xfrm>
          <a:prstGeom prst="leftArrow">
            <a:avLst/>
          </a:prstGeom>
          <a:noFill/>
          <a:ln w="38100">
            <a:solidFill>
              <a:srgbClr val="2AB48A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“衤”字旁，与衣服有关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2842974" y="3329608"/>
            <a:ext cx="3810000" cy="596102"/>
          </a:xfrm>
          <a:prstGeom prst="leftArrow">
            <a:avLst/>
          </a:prstGeom>
          <a:noFill/>
          <a:ln w="38100">
            <a:solidFill>
              <a:srgbClr val="2AB48A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pitchFamily="34" charset="-122"/>
              </a:rPr>
              <a:t>“礻”字旁，与祭祀、礼仪有关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61" grpId="0"/>
      <p:bldP spid="62" grpId="0"/>
      <p:bldP spid="68" grpId="0" bldLvl="0" animBg="1"/>
      <p:bldP spid="70" grpId="0" bldLvl="0" animBg="1"/>
      <p:bldP spid="72" grpId="0" bldLvl="0" animBg="1"/>
      <p:bldP spid="73" grpId="0" bldLvl="0" animBg="1"/>
    </p:bldLst>
  </p:timing>
</p:sld>
</file>

<file path=ppt/tags/tag1.xml><?xml version="1.0" encoding="utf-8"?>
<p:tagLst xmlns:p="http://schemas.openxmlformats.org/presentationml/2006/main">
  <p:tag name="KSO_WPP_MARK_KEY" val="d317e954-6145-4b31-ab67-2d4d3cdf07eb"/>
  <p:tag name="COMMONDATA" val="eyJoZGlkIjoiNTEwZDYwYjA4ODUyYzA2MmI0M2EzZjhhMWY0NWI4YWEifQ=="/>
</p:tagLst>
</file>

<file path=ppt/theme/theme1.xml><?xml version="1.0" encoding="utf-8"?>
<a:theme xmlns:a="http://schemas.openxmlformats.org/drawingml/2006/main" name="办公资源网：www.bangongziyu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2903</Words>
  <Application>WPS 演示</Application>
  <PresentationFormat>全屏显示(16:9)</PresentationFormat>
  <Paragraphs>260</Paragraphs>
  <Slides>20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思源黑体 CN Light</vt:lpstr>
      <vt:lpstr>思源黑体 CN Bold</vt:lpstr>
      <vt:lpstr>黑体</vt:lpstr>
      <vt:lpstr>微软雅黑</vt:lpstr>
      <vt:lpstr>方正姚体</vt:lpstr>
      <vt:lpstr>方正舒体</vt:lpstr>
      <vt:lpstr>Calibri</vt:lpstr>
      <vt:lpstr>汉语拼音</vt:lpstr>
      <vt:lpstr>Arial Unicode MS</vt:lpstr>
      <vt:lpstr>Arial</vt:lpstr>
      <vt:lpstr>等线</vt:lpstr>
      <vt:lpstr>Segoe Print</vt:lpstr>
      <vt:lpstr>办公资源网：www.bangongziyuan.com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</cp:revision>
  <dcterms:created xsi:type="dcterms:W3CDTF">2020-06-05T01:58:00Z</dcterms:created>
  <dcterms:modified xsi:type="dcterms:W3CDTF">2023-01-16T01:27:34Z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216EC9E1ADF64E7A865D11D4C3DA7A64</vt:lpwstr>
  </property>
</Properties>
</file>