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56" r:id="rId3"/>
    <p:sldId id="705" r:id="rId4"/>
    <p:sldId id="410" r:id="rId6"/>
    <p:sldId id="765" r:id="rId7"/>
    <p:sldId id="766" r:id="rId8"/>
    <p:sldId id="767" r:id="rId9"/>
    <p:sldId id="768" r:id="rId10"/>
    <p:sldId id="769" r:id="rId11"/>
    <p:sldId id="770" r:id="rId12"/>
    <p:sldId id="771" r:id="rId13"/>
    <p:sldId id="772" r:id="rId14"/>
    <p:sldId id="773" r:id="rId15"/>
    <p:sldId id="774" r:id="rId16"/>
    <p:sldId id="413" r:id="rId17"/>
    <p:sldId id="548" r:id="rId18"/>
    <p:sldId id="312" r:id="rId19"/>
    <p:sldId id="633" r:id="rId20"/>
    <p:sldId id="800" r:id="rId21"/>
    <p:sldId id="801" r:id="rId22"/>
    <p:sldId id="745" r:id="rId23"/>
    <p:sldId id="748" r:id="rId24"/>
    <p:sldId id="634" r:id="rId25"/>
    <p:sldId id="803" r:id="rId26"/>
    <p:sldId id="746" r:id="rId27"/>
    <p:sldId id="805" r:id="rId28"/>
    <p:sldId id="807" r:id="rId29"/>
    <p:sldId id="808" r:id="rId30"/>
    <p:sldId id="747" r:id="rId31"/>
    <p:sldId id="635" r:id="rId32"/>
    <p:sldId id="319" r:id="rId33"/>
    <p:sldId id="359" r:id="rId34"/>
    <p:sldId id="258" r:id="rId35"/>
  </p:sldIdLst>
  <p:sldSz cx="9144000" cy="5143500" type="screen16x9"/>
  <p:notesSz cx="6858000" cy="9144000"/>
  <p:embeddedFontLst>
    <p:embeddedFont>
      <p:font typeface="思源黑体 CN Light" panose="02010600030101010101" pitchFamily="34" charset="-122"/>
      <p:regular r:id="rId39"/>
    </p:embeddedFont>
    <p:embeddedFont>
      <p:font typeface="思源黑体 CN Bold" panose="02010600030101010101" pitchFamily="34" charset="-122"/>
      <p:regular r:id="rId40"/>
    </p:embeddedFont>
    <p:embeddedFont>
      <p:font typeface="微软雅黑" panose="020B0503020204020204" pitchFamily="34" charset="-122"/>
      <p:regular r:id="rId41"/>
    </p:embeddedFont>
    <p:embeddedFont>
      <p:font typeface="等线" panose="02010600030101010101" charset="-122"/>
      <p:regular r:id="rId42"/>
    </p:embeddedFont>
  </p:embeddedFontLst>
  <p:custDataLst>
    <p:tags r:id="rId4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B4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3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6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3" Type="http://schemas.openxmlformats.org/officeDocument/2006/relationships/tags" Target="tags/tag2.xml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slide" Target="slides/slide2.xml"/><Relationship Id="rId39" Type="http://schemas.openxmlformats.org/officeDocument/2006/relationships/font" Target="fonts/font1.fntdata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fld id="{384D4971-EEA0-43C2-9182-D43410F72C2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10600030101010101" pitchFamily="34" charset="-122"/>
        <a:ea typeface="思源黑体 CN Bold" panose="02010600030101010101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 flipH="1">
            <a:off x="-1" y="1"/>
            <a:ext cx="3460615" cy="74543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10600030101010101" pitchFamily="34" charset="-122"/>
              <a:ea typeface="思源黑体 CN Bold" panose="02010600030101010101" pitchFamily="34" charset="-122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flipH="1">
            <a:off x="7528891" y="4968402"/>
            <a:ext cx="1615109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10600030101010101" pitchFamily="34" charset="-122"/>
              <a:ea typeface="思源黑体 CN Bold" panose="02010600030101010101" pitchFamily="34" charset="-122"/>
              <a:sym typeface="+mn-lt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254364" y="198467"/>
            <a:ext cx="2071688" cy="373856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800">
                <a:solidFill>
                  <a:srgbClr val="2AB48A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defRPr>
            </a:lvl1pPr>
          </a:lstStyle>
          <a:p>
            <a:pPr lvl="0"/>
            <a:r>
              <a:rPr lang="en-US" altLang="zh-CN" dirty="0"/>
              <a:t>01 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  <p:sp>
        <p:nvSpPr>
          <p:cNvPr id="13" name="矩形: 圆角 12"/>
          <p:cNvSpPr/>
          <p:nvPr userDrawn="1"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2AB4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1537133"/>
            <a:ext cx="9144000" cy="2069235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10600030101010101" pitchFamily="34" charset="-122"/>
              <a:ea typeface="思源黑体 CN Bold" panose="02010600030101010101" pitchFamily="34" charset="-122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V="1">
            <a:off x="451196" y="1218391"/>
            <a:ext cx="4976320" cy="2757791"/>
          </a:xfrm>
          <a:custGeom>
            <a:avLst/>
            <a:gdLst>
              <a:gd name="connsiteX0" fmla="*/ 128585 w 6635093"/>
              <a:gd name="connsiteY0" fmla="*/ 5026479 h 5026479"/>
              <a:gd name="connsiteX1" fmla="*/ 0 w 6635093"/>
              <a:gd name="connsiteY1" fmla="*/ 5026479 h 5026479"/>
              <a:gd name="connsiteX2" fmla="*/ 0 w 6635093"/>
              <a:gd name="connsiteY2" fmla="*/ 0 h 5026479"/>
              <a:gd name="connsiteX3" fmla="*/ 128585 w 6635093"/>
              <a:gd name="connsiteY3" fmla="*/ 0 h 5026479"/>
              <a:gd name="connsiteX4" fmla="*/ 128585 w 6635093"/>
              <a:gd name="connsiteY4" fmla="*/ 4891494 h 5026479"/>
              <a:gd name="connsiteX5" fmla="*/ 6506501 w 6635093"/>
              <a:gd name="connsiteY5" fmla="*/ 4891494 h 5026479"/>
              <a:gd name="connsiteX6" fmla="*/ 6506501 w 6635093"/>
              <a:gd name="connsiteY6" fmla="*/ 4527223 h 5026479"/>
              <a:gd name="connsiteX7" fmla="*/ 6635089 w 6635093"/>
              <a:gd name="connsiteY7" fmla="*/ 4527223 h 5026479"/>
              <a:gd name="connsiteX8" fmla="*/ 6635089 w 6635093"/>
              <a:gd name="connsiteY8" fmla="*/ 4891494 h 5026479"/>
              <a:gd name="connsiteX9" fmla="*/ 6635093 w 6635093"/>
              <a:gd name="connsiteY9" fmla="*/ 4891494 h 5026479"/>
              <a:gd name="connsiteX10" fmla="*/ 6635093 w 6635093"/>
              <a:gd name="connsiteY10" fmla="*/ 5026477 h 5026479"/>
              <a:gd name="connsiteX11" fmla="*/ 128585 w 6635093"/>
              <a:gd name="connsiteY11" fmla="*/ 5026477 h 5026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35093" h="5026479">
                <a:moveTo>
                  <a:pt x="128585" y="5026479"/>
                </a:moveTo>
                <a:lnTo>
                  <a:pt x="0" y="5026479"/>
                </a:lnTo>
                <a:lnTo>
                  <a:pt x="0" y="0"/>
                </a:lnTo>
                <a:lnTo>
                  <a:pt x="128585" y="0"/>
                </a:lnTo>
                <a:lnTo>
                  <a:pt x="128585" y="4891494"/>
                </a:lnTo>
                <a:lnTo>
                  <a:pt x="6506501" y="4891494"/>
                </a:lnTo>
                <a:lnTo>
                  <a:pt x="6506501" y="4527223"/>
                </a:lnTo>
                <a:lnTo>
                  <a:pt x="6635089" y="4527223"/>
                </a:lnTo>
                <a:lnTo>
                  <a:pt x="6635089" y="4891494"/>
                </a:lnTo>
                <a:lnTo>
                  <a:pt x="6635093" y="4891494"/>
                </a:lnTo>
                <a:lnTo>
                  <a:pt x="6635093" y="5026477"/>
                </a:lnTo>
                <a:lnTo>
                  <a:pt x="128585" y="5026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10600030101010101" pitchFamily="34" charset="-122"/>
              <a:ea typeface="思源黑体 CN Bold" panose="02010600030101010101" pitchFamily="34" charset="-122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5400000" flipH="1">
            <a:off x="5244205" y="476510"/>
            <a:ext cx="2653810" cy="4243388"/>
          </a:xfrm>
          <a:custGeom>
            <a:avLst/>
            <a:gdLst>
              <a:gd name="connsiteX0" fmla="*/ 4244211 w 4244211"/>
              <a:gd name="connsiteY0" fmla="*/ 1 h 5657851"/>
              <a:gd name="connsiteX1" fmla="*/ 4244211 w 4244211"/>
              <a:gd name="connsiteY1" fmla="*/ 128587 h 5657851"/>
              <a:gd name="connsiteX2" fmla="*/ 126206 w 4244211"/>
              <a:gd name="connsiteY2" fmla="*/ 128587 h 5657851"/>
              <a:gd name="connsiteX3" fmla="*/ 126206 w 4244211"/>
              <a:gd name="connsiteY3" fmla="*/ 5657851 h 5657851"/>
              <a:gd name="connsiteX4" fmla="*/ 0 w 4244211"/>
              <a:gd name="connsiteY4" fmla="*/ 5657851 h 5657851"/>
              <a:gd name="connsiteX5" fmla="*/ 0 w 4244211"/>
              <a:gd name="connsiteY5" fmla="*/ 0 h 5657851"/>
              <a:gd name="connsiteX6" fmla="*/ 126206 w 4244211"/>
              <a:gd name="connsiteY6" fmla="*/ 0 h 5657851"/>
              <a:gd name="connsiteX7" fmla="*/ 126206 w 4244211"/>
              <a:gd name="connsiteY7" fmla="*/ 1 h 565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4211" h="5657851">
                <a:moveTo>
                  <a:pt x="4244211" y="1"/>
                </a:moveTo>
                <a:lnTo>
                  <a:pt x="4244211" y="128587"/>
                </a:lnTo>
                <a:lnTo>
                  <a:pt x="126206" y="128587"/>
                </a:lnTo>
                <a:lnTo>
                  <a:pt x="126206" y="5657851"/>
                </a:lnTo>
                <a:lnTo>
                  <a:pt x="0" y="5657851"/>
                </a:lnTo>
                <a:lnTo>
                  <a:pt x="0" y="0"/>
                </a:lnTo>
                <a:lnTo>
                  <a:pt x="126206" y="0"/>
                </a:lnTo>
                <a:lnTo>
                  <a:pt x="126206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思源黑体 CN Light" panose="02010600030101010101" pitchFamily="34" charset="-122"/>
              <a:ea typeface="思源黑体 CN Bold" panose="02010600030101010101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8503526" y="986291"/>
            <a:ext cx="292605" cy="362054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10600030101010101" pitchFamily="34" charset="-122"/>
              <a:ea typeface="思源黑体 CN Bold" panose="02010600030101010101" pitchFamily="34" charset="-122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0"/>
            <a:ext cx="346061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10600030101010101" pitchFamily="34" charset="-122"/>
              <a:ea typeface="思源黑体 CN Bold" panose="02010600030101010101" pitchFamily="34" charset="-122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-1" y="228600"/>
            <a:ext cx="2631332" cy="175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思源黑体 CN Light" panose="02010600030101010101" pitchFamily="34" charset="-122"/>
              <a:ea typeface="思源黑体 CN Bold" panose="02010600030101010101" pitchFamily="34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5427516" y="4968402"/>
            <a:ext cx="371648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10600030101010101" pitchFamily="34" charset="-122"/>
              <a:ea typeface="思源黑体 CN Bold" panose="02010600030101010101" pitchFamily="34" charset="-122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71222" y="1713522"/>
            <a:ext cx="4752665" cy="1397047"/>
            <a:chOff x="894963" y="2284695"/>
            <a:chExt cx="6336886" cy="1862728"/>
          </a:xfrm>
        </p:grpSpPr>
        <p:sp>
          <p:nvSpPr>
            <p:cNvPr id="22" name="文本框 21"/>
            <p:cNvSpPr txBox="1"/>
            <p:nvPr/>
          </p:nvSpPr>
          <p:spPr>
            <a:xfrm>
              <a:off x="894963" y="2284695"/>
              <a:ext cx="6063194" cy="11490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5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10600030101010101" pitchFamily="34" charset="-122"/>
                  <a:ea typeface="思源黑体 CN Bold" panose="02010600030101010101" pitchFamily="34" charset="-122"/>
                  <a:cs typeface="+mn-ea"/>
                  <a:sym typeface="+mn-lt"/>
                </a:rPr>
                <a:t>语文园地（二）</a:t>
              </a:r>
              <a:endPara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10600030101010101" pitchFamily="34" charset="-122"/>
                <a:ea typeface="思源黑体 CN Bold" panose="02010600030101010101" pitchFamily="34" charset="-122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6398" y="3470315"/>
              <a:ext cx="580881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Light" panose="02010600030101010101" pitchFamily="34" charset="-122"/>
                  <a:ea typeface="思源黑体 CN Light" panose="02010600030101010101" pitchFamily="34" charset="-122"/>
                  <a:cs typeface="+mn-ea"/>
                  <a:sym typeface="+mn-lt"/>
                </a:rPr>
                <a:t>部编版语文课</a:t>
              </a: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Light" panose="02010600030101010101" pitchFamily="34" charset="-122"/>
                  <a:ea typeface="思源黑体 CN Light" panose="02010600030101010101" pitchFamily="34" charset="-122"/>
                  <a:cs typeface="+mn-ea"/>
                  <a:sym typeface="+mn-lt"/>
                </a:rPr>
                <a:t>件 二年级下</a:t>
              </a: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Light" panose="02010600030101010101" pitchFamily="34" charset="-122"/>
                  <a:ea typeface="思源黑体 CN Light" panose="02010600030101010101" pitchFamily="34" charset="-122"/>
                  <a:cs typeface="+mn-ea"/>
                  <a:sym typeface="+mn-lt"/>
                </a:rPr>
                <a:t>册</a:t>
              </a:r>
              <a:endParaRPr lang="en-US" altLang="zh-CN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10600030101010101" pitchFamily="34" charset="-122"/>
                <a:ea typeface="思源黑体 CN Light" panose="02010600030101010101" pitchFamily="34" charset="-122"/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033541" y="3460789"/>
              <a:ext cx="61983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黑体 CN Light" panose="02010600030101010101" pitchFamily="34" charset="-122"/>
                <a:ea typeface="思源黑体 CN Light" panose="02010600030101010101" pitchFamily="34" charset="-122"/>
              </a:rPr>
              <a:t>BY YUSHEN</a:t>
            </a:r>
            <a:endParaRPr lang="zh-CN" altLang="en-US" dirty="0">
              <a:noFill/>
              <a:latin typeface="思源黑体 CN Light" panose="02010600030101010101" pitchFamily="34" charset="-122"/>
              <a:ea typeface="思源黑体 CN Light" panose="02010600030101010101" pitchFamily="34" charset="-122"/>
            </a:endParaRPr>
          </a:p>
        </p:txBody>
      </p:sp>
      <p:pic>
        <p:nvPicPr>
          <p:cNvPr id="3" name="图片 2" descr="图片包含 草, 户外, 建筑, 房子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2819" y="386804"/>
            <a:ext cx="2917136" cy="4369892"/>
          </a:xfrm>
          <a:prstGeom prst="rect">
            <a:avLst/>
          </a:prstGeom>
          <a:ln w="22225">
            <a:solidFill>
              <a:schemeClr val="bg1"/>
            </a:solidFill>
          </a:ln>
          <a:effectLst>
            <a:outerShdw blurRad="114300" sx="101000" sy="1010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427227" y="2401001"/>
            <a:ext cx="1158183" cy="1071201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545840" y="2480651"/>
            <a:ext cx="920957" cy="991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6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+mn-ea"/>
                <a:sym typeface="+mn-ea"/>
              </a:rPr>
              <a:t>务</a:t>
            </a:r>
            <a:endParaRPr lang="zh-CN" altLang="en-US" sz="60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+mn-ea"/>
              <a:sym typeface="+mn-ea"/>
            </a:endParaRPr>
          </a:p>
        </p:txBody>
      </p:sp>
      <p:sp>
        <p:nvSpPr>
          <p:cNvPr id="48141" name="Text Box 13"/>
          <p:cNvSpPr txBox="1"/>
          <p:nvPr/>
        </p:nvSpPr>
        <p:spPr>
          <a:xfrm>
            <a:off x="3117533" y="3056893"/>
            <a:ext cx="294751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组词：家务  义务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Text Box 13"/>
          <p:cNvSpPr txBox="1"/>
          <p:nvPr/>
        </p:nvSpPr>
        <p:spPr>
          <a:xfrm>
            <a:off x="3117533" y="3769446"/>
            <a:ext cx="5566783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造句：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今天妈妈做家务，爸爸陪我玩儿。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75"/>
          <p:cNvSpPr txBox="1"/>
          <p:nvPr/>
        </p:nvSpPr>
        <p:spPr>
          <a:xfrm>
            <a:off x="3117533" y="1666078"/>
            <a:ext cx="2830737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部首：力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75"/>
          <p:cNvSpPr txBox="1"/>
          <p:nvPr/>
        </p:nvSpPr>
        <p:spPr>
          <a:xfrm>
            <a:off x="3117532" y="2361486"/>
            <a:ext cx="2570798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结构：</a:t>
            </a:r>
            <a:r>
              <a:rPr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上下</a:t>
            </a:r>
            <a:endParaRPr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1800498" y="1826012"/>
            <a:ext cx="411641" cy="421264"/>
          </a:xfrm>
          <a:prstGeom prst="rect">
            <a:avLst/>
          </a:prstGeom>
          <a:noFill/>
        </p:spPr>
        <p:txBody>
          <a:bodyPr wrap="none" lIns="51430" tIns="25715" rIns="51430" bIns="25715">
            <a:spAutoFit/>
          </a:bodyPr>
          <a:lstStyle/>
          <a:p>
            <a:pPr algn="ctr"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10600030101010101" pitchFamily="34" charset="0"/>
              </a:rPr>
              <a:t>wù</a:t>
            </a:r>
            <a:endParaRPr lang="en-US" altLang="zh-CN" sz="2400" dirty="0" err="1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10600030101010101" pitchFamily="34" charset="0"/>
            </a:endParaRPr>
          </a:p>
        </p:txBody>
      </p:sp>
      <p:sp>
        <p:nvSpPr>
          <p:cNvPr id="53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01  </a:t>
            </a:r>
            <a:r>
              <a:rPr lang="zh-CN" altLang="en-US"/>
              <a:t>识字加油站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141" grpId="0"/>
      <p:bldP spid="24" grpId="0"/>
      <p:bldP spid="2" grpId="0"/>
      <p:bldP spid="4" grpId="0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590953" y="2409496"/>
            <a:ext cx="1158183" cy="1071201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709566" y="2409613"/>
            <a:ext cx="920957" cy="991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6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判</a:t>
            </a:r>
            <a:endParaRPr lang="zh-CN" altLang="en-US" sz="60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8141" name="Text Box 13"/>
          <p:cNvSpPr txBox="1"/>
          <p:nvPr/>
        </p:nvSpPr>
        <p:spPr>
          <a:xfrm>
            <a:off x="3536550" y="3024249"/>
            <a:ext cx="294751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组词： 判断  裁判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Text Box 13"/>
          <p:cNvSpPr txBox="1"/>
          <p:nvPr/>
        </p:nvSpPr>
        <p:spPr>
          <a:xfrm>
            <a:off x="3536549" y="3701835"/>
            <a:ext cx="4029614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造句：赛场上的裁判很公正。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75"/>
          <p:cNvSpPr txBox="1"/>
          <p:nvPr/>
        </p:nvSpPr>
        <p:spPr>
          <a:xfrm>
            <a:off x="3536549" y="1703367"/>
            <a:ext cx="2830737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部首：刂  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75"/>
          <p:cNvSpPr txBox="1"/>
          <p:nvPr/>
        </p:nvSpPr>
        <p:spPr>
          <a:xfrm>
            <a:off x="3536549" y="2363808"/>
            <a:ext cx="2570798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结构：</a:t>
            </a:r>
            <a:r>
              <a:rPr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左右</a:t>
            </a:r>
            <a:endParaRPr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84875" y="1901252"/>
            <a:ext cx="570338" cy="421264"/>
          </a:xfrm>
          <a:prstGeom prst="rect">
            <a:avLst/>
          </a:prstGeom>
          <a:noFill/>
        </p:spPr>
        <p:txBody>
          <a:bodyPr wrap="none" lIns="51430" tIns="25715" rIns="51430" bIns="25715">
            <a:spAutoFit/>
          </a:bodyPr>
          <a:lstStyle/>
          <a:p>
            <a:pPr algn="ctr">
              <a:defRPr/>
            </a:pPr>
            <a:r>
              <a:rPr lang="en-US" altLang="zh-CN" sz="2400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10600030101010101" pitchFamily="34" charset="0"/>
              </a:rPr>
              <a:t>pàn</a:t>
            </a:r>
            <a:endParaRPr lang="en-US" altLang="zh-CN" sz="2400" b="1" dirty="0" err="1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10600030101010101" pitchFamily="34" charset="0"/>
            </a:endParaRPr>
          </a:p>
        </p:txBody>
      </p:sp>
      <p:sp>
        <p:nvSpPr>
          <p:cNvPr id="53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01  </a:t>
            </a:r>
            <a:r>
              <a:rPr lang="zh-CN" altLang="en-US"/>
              <a:t>识字加油站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141" grpId="0"/>
      <p:bldP spid="24" grpId="0"/>
      <p:bldP spid="2" grpId="0"/>
      <p:bldP spid="4" grpId="0"/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747390" y="2423397"/>
            <a:ext cx="1158183" cy="1071201"/>
            <a:chOff x="-2214610" y="714356"/>
            <a:chExt cx="1785950" cy="1643868"/>
          </a:xfrm>
          <a:noFill/>
        </p:grpSpPr>
        <p:sp>
          <p:nvSpPr>
            <p:cNvPr id="8" name="矩形 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cxnSp>
          <p:nvCxnSpPr>
            <p:cNvPr id="11" name="直接连接符 10"/>
            <p:cNvCxnSpPr>
              <a:stCxn id="8" idx="1"/>
              <a:endCxn id="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8" idx="0"/>
              <a:endCxn id="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23"/>
          <p:cNvSpPr txBox="1">
            <a:spLocks noChangeArrowheads="1"/>
          </p:cNvSpPr>
          <p:nvPr/>
        </p:nvSpPr>
        <p:spPr bwMode="auto">
          <a:xfrm>
            <a:off x="1866003" y="2423990"/>
            <a:ext cx="920957" cy="991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6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饲</a:t>
            </a:r>
            <a:endParaRPr lang="zh-CN" altLang="en-US" sz="60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4" name="Text Box 13"/>
          <p:cNvSpPr txBox="1"/>
          <p:nvPr/>
        </p:nvSpPr>
        <p:spPr>
          <a:xfrm>
            <a:off x="3654040" y="2977869"/>
            <a:ext cx="294751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组词： 饲料  饲养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Text Box 13"/>
          <p:cNvSpPr txBox="1"/>
          <p:nvPr/>
        </p:nvSpPr>
        <p:spPr>
          <a:xfrm>
            <a:off x="3654039" y="3611397"/>
            <a:ext cx="4023939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造句：我饲养了两只小仓鼠。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文本框 75"/>
          <p:cNvSpPr txBox="1"/>
          <p:nvPr/>
        </p:nvSpPr>
        <p:spPr>
          <a:xfrm>
            <a:off x="3654039" y="1745102"/>
            <a:ext cx="2830737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部首：饣 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文本框 75"/>
          <p:cNvSpPr txBox="1"/>
          <p:nvPr/>
        </p:nvSpPr>
        <p:spPr>
          <a:xfrm>
            <a:off x="3654039" y="2361486"/>
            <a:ext cx="2570798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结构：左右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985486" y="1871517"/>
            <a:ext cx="681990" cy="419576"/>
          </a:xfrm>
          <a:prstGeom prst="rect">
            <a:avLst/>
          </a:prstGeom>
          <a:noFill/>
        </p:spPr>
        <p:txBody>
          <a:bodyPr wrap="square" lIns="51430" tIns="25715" rIns="51430" bIns="25715">
            <a:spAutoFit/>
          </a:bodyPr>
          <a:lstStyle/>
          <a:p>
            <a:pPr algn="ctr"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10600030101010101" pitchFamily="34" charset="0"/>
              </a:rPr>
              <a:t>sì</a:t>
            </a:r>
            <a:endParaRPr lang="en-US" altLang="zh-CN" sz="2400" dirty="0" err="1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10600030101010101" pitchFamily="34" charset="0"/>
            </a:endParaRPr>
          </a:p>
        </p:txBody>
      </p:sp>
      <p:sp>
        <p:nvSpPr>
          <p:cNvPr id="53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01  </a:t>
            </a:r>
            <a:r>
              <a:rPr lang="zh-CN" altLang="en-US"/>
              <a:t>识字加油站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3" grpId="0"/>
      <p:bldP spid="25" grpId="0"/>
      <p:bldP spid="29" grpId="0"/>
      <p:bldP spid="2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672372" y="2501226"/>
            <a:ext cx="1158183" cy="1071201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790985" y="2501343"/>
            <a:ext cx="920957" cy="991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6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养</a:t>
            </a:r>
            <a:endParaRPr lang="zh-CN" altLang="en-US" sz="60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8141" name="Text Box 13"/>
          <p:cNvSpPr txBox="1"/>
          <p:nvPr/>
        </p:nvSpPr>
        <p:spPr>
          <a:xfrm>
            <a:off x="3707420" y="2997120"/>
            <a:ext cx="294751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组词： 养花  营养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Text Box 13"/>
          <p:cNvSpPr txBox="1"/>
          <p:nvPr/>
        </p:nvSpPr>
        <p:spPr>
          <a:xfrm>
            <a:off x="3707419" y="3649899"/>
            <a:ext cx="3903470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造句：奶奶特别喜欢养花。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75"/>
          <p:cNvSpPr txBox="1"/>
          <p:nvPr/>
        </p:nvSpPr>
        <p:spPr>
          <a:xfrm>
            <a:off x="3707420" y="1725852"/>
            <a:ext cx="2830737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部首：丷 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75"/>
          <p:cNvSpPr txBox="1"/>
          <p:nvPr/>
        </p:nvSpPr>
        <p:spPr>
          <a:xfrm>
            <a:off x="3707419" y="2361486"/>
            <a:ext cx="2570798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结构：上下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4974" y="1946379"/>
            <a:ext cx="912980" cy="421263"/>
          </a:xfrm>
          <a:prstGeom prst="rect">
            <a:avLst/>
          </a:prstGeom>
          <a:noFill/>
        </p:spPr>
        <p:txBody>
          <a:bodyPr wrap="none" lIns="51430" tIns="25715" rIns="51430" bIns="25715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10600030101010101" pitchFamily="34" charset="0"/>
              </a:rPr>
              <a:t> </a:t>
            </a:r>
            <a:r>
              <a:rPr lang="en-US" altLang="zh-CN" sz="2400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10600030101010101" pitchFamily="34" charset="0"/>
              </a:rPr>
              <a:t>yǎng</a:t>
            </a:r>
            <a:endParaRPr lang="en-US" altLang="zh-CN" sz="2400" b="1" dirty="0" err="1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10600030101010101" pitchFamily="34" charset="0"/>
            </a:endParaRPr>
          </a:p>
        </p:txBody>
      </p:sp>
      <p:sp>
        <p:nvSpPr>
          <p:cNvPr id="53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01  </a:t>
            </a:r>
            <a:r>
              <a:rPr lang="zh-CN" altLang="en-US"/>
              <a:t>识字加油站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141" grpId="0"/>
      <p:bldP spid="24" grpId="0"/>
      <p:bldP spid="2" grpId="0"/>
      <p:bldP spid="4" grpId="0"/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1046" y="1980517"/>
            <a:ext cx="7641908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    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小明的爸爸是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工程师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，妈妈是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理发师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；小军的爸爸是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建筑师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，妈妈是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服务员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；小华的爸爸是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饲养员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，妈妈是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营业员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；小乐的哥哥是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魔术师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，叔叔是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厨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师；小欢的爸爸是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裁判员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，妈妈是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演员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59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01  </a:t>
            </a:r>
            <a:r>
              <a:rPr lang="zh-CN" altLang="en-US"/>
              <a:t>识字加油站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88977" y="1216694"/>
            <a:ext cx="6288405" cy="479703"/>
          </a:xfrm>
          <a:prstGeom prst="hexagon">
            <a:avLst>
              <a:gd name="adj" fmla="val 39262"/>
              <a:gd name="vf" fmla="val 115470"/>
            </a:avLst>
          </a:prstGeom>
          <a:solidFill>
            <a:schemeClr val="bg1"/>
          </a:solidFill>
          <a:ln>
            <a:solidFill>
              <a:srgbClr val="2AB48A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照样子说一说，把自己喜欢的景物写下来？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388" name="Text Box 16"/>
          <p:cNvSpPr txBox="1">
            <a:spLocks noChangeArrowheads="1"/>
          </p:cNvSpPr>
          <p:nvPr/>
        </p:nvSpPr>
        <p:spPr bwMode="auto">
          <a:xfrm>
            <a:off x="1628222" y="1852129"/>
            <a:ext cx="2031309" cy="2585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2" tIns="45716" rIns="91432" bIns="45716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田野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葱葱绿绿的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像一片柔软的绿毯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天上的云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一团一团的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像巨大的棉花糖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  <p:sp>
        <p:nvSpPr>
          <p:cNvPr id="45" name="Text Box 16"/>
          <p:cNvSpPr txBox="1">
            <a:spLocks noChangeArrowheads="1"/>
          </p:cNvSpPr>
          <p:nvPr/>
        </p:nvSpPr>
        <p:spPr bwMode="auto">
          <a:xfrm>
            <a:off x="4065795" y="1867038"/>
            <a:ext cx="1800477" cy="13388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2" tIns="45716" rIns="91432" bIns="45716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大树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又粗又壮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就像</a:t>
            </a:r>
            <a:r>
              <a:rPr lang="en-US" altLang="zh-CN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__________</a:t>
            </a:r>
            <a:endParaRPr lang="en-US" altLang="zh-CN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671743" y="2664289"/>
            <a:ext cx="1061829" cy="453970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一把巨伞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7" name="AutoShape 4"/>
          <p:cNvSpPr>
            <a:spLocks noChangeArrowheads="1"/>
          </p:cNvSpPr>
          <p:nvPr/>
        </p:nvSpPr>
        <p:spPr bwMode="auto">
          <a:xfrm>
            <a:off x="4065795" y="3800231"/>
            <a:ext cx="4220465" cy="554816"/>
          </a:xfrm>
          <a:prstGeom prst="cloudCallout">
            <a:avLst>
              <a:gd name="adj1" fmla="val -58716"/>
              <a:gd name="adj2" fmla="val 23252"/>
            </a:avLst>
          </a:prstGeom>
          <a:solidFill>
            <a:schemeClr val="bg1"/>
          </a:solidFill>
          <a:ln w="9525">
            <a:solidFill>
              <a:srgbClr val="2AB48A"/>
            </a:solidFill>
            <a:round/>
          </a:ln>
          <a:effectLst/>
        </p:spPr>
        <p:txBody>
          <a:bodyPr lIns="91432" tIns="45716" rIns="91432" bIns="45716"/>
          <a:lstStyle/>
          <a:p>
            <a:pPr>
              <a:defRPr/>
            </a:pPr>
            <a:r>
              <a:rPr sz="15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大树又粗又壮就像威严的士兵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。</a:t>
            </a:r>
            <a:endParaRPr lang="zh-CN" altLang="en-US"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388" grpId="0"/>
      <p:bldP spid="46" grpId="0"/>
      <p:bldP spid="4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911694" y="1385682"/>
            <a:ext cx="6239084" cy="493981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3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读句子，体会加点词语的意思，说说你的发现</a:t>
            </a:r>
            <a:r>
              <a:rPr lang="zh-CN" altLang="en-US" sz="23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。</a:t>
            </a:r>
            <a:endParaRPr lang="zh-CN" altLang="en-US" sz="23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911694" y="3186677"/>
            <a:ext cx="4645232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257175" indent="-257175">
              <a:lnSpc>
                <a:spcPct val="12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难道它的味道很特别吗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?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　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911693" y="2298371"/>
            <a:ext cx="6346857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257175" indent="-257175">
              <a:lnSpc>
                <a:spcPct val="12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这糕要很多很多人才能做成，一定特别大。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28" name="文本框 5"/>
          <p:cNvSpPr txBox="1"/>
          <p:nvPr/>
        </p:nvSpPr>
        <p:spPr>
          <a:xfrm>
            <a:off x="5245985" y="2335329"/>
            <a:ext cx="169091" cy="57626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3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.</a:t>
            </a:r>
            <a:endParaRPr lang="en-US" altLang="zh-CN" sz="33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5563923" y="2335329"/>
            <a:ext cx="167900" cy="57626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3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.</a:t>
            </a:r>
            <a:endParaRPr lang="en-US" altLang="zh-CN" sz="33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30" name="文本框 7"/>
          <p:cNvSpPr txBox="1"/>
          <p:nvPr/>
        </p:nvSpPr>
        <p:spPr>
          <a:xfrm>
            <a:off x="3239924" y="3460726"/>
            <a:ext cx="169091" cy="530066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0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.</a:t>
            </a:r>
            <a:endParaRPr lang="en-US" altLang="zh-CN" sz="30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3563816" y="3460726"/>
            <a:ext cx="169091" cy="530066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0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.</a:t>
            </a:r>
            <a:endParaRPr lang="en-US" altLang="zh-CN" sz="30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32" name="线形标注 1(带边框和强调线) 31"/>
          <p:cNvSpPr/>
          <p:nvPr/>
        </p:nvSpPr>
        <p:spPr>
          <a:xfrm>
            <a:off x="6778570" y="2283440"/>
            <a:ext cx="1073468" cy="545306"/>
          </a:xfrm>
          <a:prstGeom prst="accentBorderCallout1">
            <a:avLst>
              <a:gd name="adj1" fmla="val 18750"/>
              <a:gd name="adj2" fmla="val -8333"/>
              <a:gd name="adj3" fmla="val 44716"/>
              <a:gd name="adj4" fmla="val -78881"/>
            </a:avLst>
          </a:prstGeom>
          <a:solidFill>
            <a:schemeClr val="bg1"/>
          </a:solidFill>
          <a:ln>
            <a:solidFill>
              <a:srgbClr val="2AB48A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格外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33" name="云形标注 32"/>
          <p:cNvSpPr/>
          <p:nvPr/>
        </p:nvSpPr>
        <p:spPr>
          <a:xfrm>
            <a:off x="4803085" y="3293324"/>
            <a:ext cx="3496151" cy="864870"/>
          </a:xfrm>
          <a:prstGeom prst="cloudCallout">
            <a:avLst>
              <a:gd name="adj1" fmla="val -81425"/>
              <a:gd name="adj2" fmla="val -25849"/>
            </a:avLst>
          </a:prstGeom>
          <a:solidFill>
            <a:schemeClr val="bg1"/>
          </a:solidFill>
          <a:ln>
            <a:solidFill>
              <a:srgbClr val="2AB48A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不普通，与众不同。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5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8" grpId="0"/>
      <p:bldP spid="29" grpId="0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"/>
          <p:cNvSpPr txBox="1">
            <a:spLocks noChangeArrowheads="1"/>
          </p:cNvSpPr>
          <p:nvPr/>
        </p:nvSpPr>
        <p:spPr bwMode="auto">
          <a:xfrm>
            <a:off x="864870" y="1803559"/>
            <a:ext cx="8036719" cy="40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一块平平常常的糕，</a:t>
            </a: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经过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很多很多人的劳动，才能摆在我们面前。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1" name="线形标注 1(带边框和强调线) 10"/>
          <p:cNvSpPr/>
          <p:nvPr/>
        </p:nvSpPr>
        <p:spPr>
          <a:xfrm>
            <a:off x="4221129" y="1138206"/>
            <a:ext cx="1055846" cy="460058"/>
          </a:xfrm>
          <a:prstGeom prst="accentBorderCallout1">
            <a:avLst>
              <a:gd name="adj1" fmla="val 18750"/>
              <a:gd name="adj2" fmla="val -8333"/>
              <a:gd name="adj3" fmla="val 178260"/>
              <a:gd name="adj4" fmla="val -50202"/>
            </a:avLst>
          </a:prstGeom>
          <a:solidFill>
            <a:schemeClr val="bg1"/>
          </a:solidFill>
          <a:ln>
            <a:solidFill>
              <a:srgbClr val="2AB48A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通过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6821722" y="2718435"/>
            <a:ext cx="1247775" cy="547688"/>
          </a:xfrm>
          <a:prstGeom prst="cloudCallout">
            <a:avLst>
              <a:gd name="adj1" fmla="val -100690"/>
              <a:gd name="adj2" fmla="val -74199"/>
            </a:avLst>
          </a:prstGeom>
          <a:solidFill>
            <a:schemeClr val="bg1"/>
          </a:solidFill>
          <a:ln>
            <a:solidFill>
              <a:srgbClr val="2AB48A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路过。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261360" y="1949769"/>
            <a:ext cx="492919" cy="369570"/>
            <a:chOff x="9260" y="2862"/>
            <a:chExt cx="1035" cy="776"/>
          </a:xfrm>
        </p:grpSpPr>
        <p:sp>
          <p:nvSpPr>
            <p:cNvPr id="25" name="文本框 4"/>
            <p:cNvSpPr txBox="1"/>
            <p:nvPr/>
          </p:nvSpPr>
          <p:spPr>
            <a:xfrm>
              <a:off x="9260" y="2862"/>
              <a:ext cx="355" cy="776"/>
            </a:xfrm>
            <a:prstGeom prst="rect">
              <a:avLst/>
            </a:prstGeom>
            <a:noFill/>
          </p:spPr>
          <p:txBody>
            <a:bodyPr lIns="91440" tIns="45720" rIns="91440" bIns="45720">
              <a:spAutoFit/>
            </a:bodyPr>
            <a:lstStyle/>
            <a:p>
              <a:pPr>
                <a:defRPr/>
              </a:pPr>
              <a:r>
                <a:rPr lang="en-US" altLang="zh-CN" sz="1800" dirty="0">
                  <a:solidFill>
                    <a:srgbClr val="C0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.</a:t>
              </a:r>
              <a:endParaRPr lang="en-US" altLang="zh-CN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sp>
          <p:nvSpPr>
            <p:cNvPr id="28" name="文本框 5"/>
            <p:cNvSpPr txBox="1"/>
            <p:nvPr/>
          </p:nvSpPr>
          <p:spPr>
            <a:xfrm>
              <a:off x="9940" y="2862"/>
              <a:ext cx="355" cy="776"/>
            </a:xfrm>
            <a:prstGeom prst="rect">
              <a:avLst/>
            </a:prstGeom>
            <a:noFill/>
          </p:spPr>
          <p:txBody>
            <a:bodyPr lIns="91440" tIns="45720" rIns="91440" bIns="45720">
              <a:spAutoFit/>
            </a:bodyPr>
            <a:lstStyle/>
            <a:p>
              <a:pPr>
                <a:defRPr/>
              </a:pPr>
              <a:r>
                <a:rPr lang="en-US" altLang="zh-CN" sz="1800" dirty="0">
                  <a:solidFill>
                    <a:srgbClr val="C0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.</a:t>
              </a:r>
              <a:endParaRPr lang="en-US" altLang="zh-CN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64870" y="2591754"/>
            <a:ext cx="8036719" cy="510541"/>
            <a:chOff x="1951" y="4921"/>
            <a:chExt cx="16875" cy="1072"/>
          </a:xfrm>
        </p:grpSpPr>
        <p:sp>
          <p:nvSpPr>
            <p:cNvPr id="30" name="TextBox 2"/>
            <p:cNvSpPr txBox="1">
              <a:spLocks noChangeArrowheads="1"/>
            </p:cNvSpPr>
            <p:nvPr/>
          </p:nvSpPr>
          <p:spPr bwMode="auto">
            <a:xfrm>
              <a:off x="1951" y="4921"/>
              <a:ext cx="16875" cy="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>
              <a:lvl1pPr marL="4572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342900" indent="-342900">
                <a:lnSpc>
                  <a:spcPct val="120000"/>
                </a:lnSpc>
                <a:buFont typeface="Wingdings" panose="05000000000000000000" pitchFamily="2" charset="2"/>
                <a:buChar char="u"/>
                <a:defRPr/>
              </a:pPr>
              <a:r>
                <a:rPr lang="zh-CN" altLang="en-US" sz="18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鼹鼠先生</a:t>
              </a:r>
              <a:r>
                <a:rPr lang="zh-CN" altLang="en-US" sz="1800" dirty="0">
                  <a:solidFill>
                    <a:srgbClr val="C0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经过</a:t>
              </a:r>
              <a:r>
                <a:rPr lang="zh-CN" altLang="en-US" sz="1800" dirty="0">
                  <a:solidFill>
                    <a:prstClr val="black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rPr>
                <a:t>狐狸太太家，正巧，狐狸太太走出门。</a:t>
              </a:r>
              <a:endPara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826" y="5218"/>
              <a:ext cx="819" cy="775"/>
              <a:chOff x="5966" y="5129"/>
              <a:chExt cx="819" cy="775"/>
            </a:xfrm>
          </p:grpSpPr>
          <p:sp>
            <p:nvSpPr>
              <p:cNvPr id="32" name="文本框 6"/>
              <p:cNvSpPr txBox="1"/>
              <p:nvPr/>
            </p:nvSpPr>
            <p:spPr>
              <a:xfrm>
                <a:off x="5966" y="5129"/>
                <a:ext cx="355" cy="775"/>
              </a:xfrm>
              <a:prstGeom prst="rect">
                <a:avLst/>
              </a:prstGeom>
              <a:noFill/>
            </p:spPr>
            <p:txBody>
              <a:bodyPr lIns="91440" tIns="45720" rIns="91440" bIns="45720">
                <a:spAutoFit/>
              </a:bodyPr>
              <a:lstStyle/>
              <a:p>
                <a:pPr>
                  <a:defRPr/>
                </a:pPr>
                <a:r>
                  <a:rPr lang="en-US" altLang="zh-CN" sz="1800" dirty="0">
                    <a:solidFill>
                      <a:srgbClr val="C00000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rPr>
                  <a:t>.</a:t>
                </a:r>
                <a:endParaRPr lang="en-US" altLang="zh-CN" sz="1800" dirty="0">
                  <a:solidFill>
                    <a:srgbClr val="C0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endParaRPr>
              </a:p>
            </p:txBody>
          </p:sp>
          <p:sp>
            <p:nvSpPr>
              <p:cNvPr id="33" name="文本框 7"/>
              <p:cNvSpPr txBox="1"/>
              <p:nvPr/>
            </p:nvSpPr>
            <p:spPr>
              <a:xfrm>
                <a:off x="6430" y="5129"/>
                <a:ext cx="355" cy="775"/>
              </a:xfrm>
              <a:prstGeom prst="rect">
                <a:avLst/>
              </a:prstGeom>
              <a:noFill/>
            </p:spPr>
            <p:txBody>
              <a:bodyPr lIns="91440" tIns="45720" rIns="91440" bIns="45720">
                <a:spAutoFit/>
              </a:bodyPr>
              <a:lstStyle/>
              <a:p>
                <a:pPr>
                  <a:defRPr/>
                </a:pPr>
                <a:r>
                  <a:rPr lang="en-US" altLang="zh-CN" sz="1800" dirty="0">
                    <a:solidFill>
                      <a:srgbClr val="C00000"/>
                    </a:solidFill>
                    <a:latin typeface="思源黑体 CN Bold" panose="02010600030101010101" pitchFamily="34" charset="-122"/>
                    <a:ea typeface="思源黑体 CN Bold" panose="02010600030101010101" pitchFamily="34" charset="-122"/>
                  </a:rPr>
                  <a:t>.</a:t>
                </a:r>
                <a:endParaRPr lang="en-US" altLang="zh-CN" sz="1800" dirty="0">
                  <a:solidFill>
                    <a:srgbClr val="C00000"/>
                  </a:solidFill>
                  <a:latin typeface="思源黑体 CN Bold" panose="02010600030101010101" pitchFamily="34" charset="-122"/>
                  <a:ea typeface="思源黑体 CN Bold" panose="02010600030101010101" pitchFamily="34" charset="-122"/>
                </a:endParaRPr>
              </a:p>
            </p:txBody>
          </p:sp>
        </p:grpSp>
      </p:grp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1222679" y="3680865"/>
            <a:ext cx="6552206" cy="624985"/>
          </a:xfrm>
          <a:prstGeom prst="doubleWave">
            <a:avLst>
              <a:gd name="adj1" fmla="val 6250"/>
              <a:gd name="adj2" fmla="val 3"/>
            </a:avLst>
          </a:prstGeom>
          <a:solidFill>
            <a:schemeClr val="bg1"/>
          </a:solidFill>
          <a:ln w="38100">
            <a:solidFill>
              <a:srgbClr val="2AB48A"/>
            </a:solidFill>
            <a:round/>
          </a:ln>
          <a:effectLst/>
        </p:spPr>
        <p:txBody>
          <a:bodyPr lIns="68580" tIns="34290" rIns="68580" bIns="34290"/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我发现：相同的词语在不同的句子中用法不同，意思也不同。</a:t>
            </a:r>
            <a:endParaRPr lang="zh-CN" altLang="en-US" sz="18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54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02  </a:t>
            </a:r>
            <a:r>
              <a:rPr lang="zh-CN" altLang="en-US" dirty="0"/>
              <a:t>字词句运用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434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68051" y="1581938"/>
            <a:ext cx="6896286" cy="15234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选择朋友。回想朋友当中最想写谁。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抓住特点来写。可以抓住外貌、爱好来写。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想好了填写表格。按要求填写即可，也可以写成一段话。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8051" y="1190461"/>
            <a:ext cx="12039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习作构思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5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54364" y="198467"/>
            <a:ext cx="2071688" cy="373856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日积月累</a:t>
            </a:r>
            <a:endParaRPr lang="zh-CN" altLang="en-US" dirty="0"/>
          </a:p>
        </p:txBody>
      </p:sp>
      <p:graphicFrame>
        <p:nvGraphicFramePr>
          <p:cNvPr id="46" name="表格 45"/>
          <p:cNvGraphicFramePr/>
          <p:nvPr>
            <p:custDataLst>
              <p:tags r:id="rId1"/>
            </p:custDataLst>
          </p:nvPr>
        </p:nvGraphicFramePr>
        <p:xfrm>
          <a:off x="1102757" y="3211520"/>
          <a:ext cx="6938487" cy="12445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5829"/>
                <a:gridCol w="3044190"/>
                <a:gridCol w="2978468"/>
              </a:tblGrid>
              <a:tr h="33838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500" b="0" dirty="0">
                          <a:solidFill>
                            <a:schemeClr val="tx1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谁</a:t>
                      </a:r>
                      <a:endParaRPr lang="zh-CN" altLang="en-US" sz="1500" b="0" dirty="0">
                        <a:solidFill>
                          <a:schemeClr val="tx1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500" b="0" dirty="0">
                          <a:solidFill>
                            <a:schemeClr val="tx1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长什么样子</a:t>
                      </a:r>
                      <a:endParaRPr lang="zh-CN" altLang="en-US" sz="1500" b="0" dirty="0">
                        <a:solidFill>
                          <a:schemeClr val="tx1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500" b="0" dirty="0">
                          <a:solidFill>
                            <a:schemeClr val="tx1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我们经常做的事</a:t>
                      </a:r>
                      <a:endParaRPr lang="zh-CN" altLang="en-US" sz="1500" b="0" dirty="0">
                        <a:solidFill>
                          <a:schemeClr val="tx1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90611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500" b="0" dirty="0">
                        <a:solidFill>
                          <a:schemeClr val="tx1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500" b="0" dirty="0">
                          <a:solidFill>
                            <a:schemeClr val="tx1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张池</a:t>
                      </a:r>
                      <a:endParaRPr lang="zh-CN" altLang="en-US" sz="1500" b="0" dirty="0">
                        <a:solidFill>
                          <a:schemeClr val="tx1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500" b="0" dirty="0">
                          <a:solidFill>
                            <a:schemeClr val="tx1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他掉了一颗门牙</a:t>
                      </a:r>
                      <a:endParaRPr lang="zh-CN" altLang="en-US" sz="1500" b="0" dirty="0">
                        <a:solidFill>
                          <a:schemeClr val="tx1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500" b="0" dirty="0">
                          <a:solidFill>
                            <a:schemeClr val="tx1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他的脸圆圆的，笑起来有个酒窝</a:t>
                      </a:r>
                      <a:endParaRPr lang="zh-CN" altLang="en-US" sz="1500" b="0" dirty="0">
                        <a:solidFill>
                          <a:schemeClr val="tx1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500" b="0" dirty="0">
                          <a:solidFill>
                            <a:schemeClr val="tx1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我们天天一起上学</a:t>
                      </a:r>
                      <a:endParaRPr lang="zh-CN" altLang="en-US" sz="1500" b="0" dirty="0">
                        <a:solidFill>
                          <a:schemeClr val="tx1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500" b="0" dirty="0">
                          <a:solidFill>
                            <a:schemeClr val="tx1"/>
                          </a:solidFill>
                          <a:latin typeface="思源黑体 CN Bold" panose="02010600030101010101" pitchFamily="34" charset="-122"/>
                          <a:ea typeface="思源黑体 CN Bold" panose="02010600030101010101" pitchFamily="34" charset="-122"/>
                        </a:rPr>
                        <a:t>我们经常一起打乒乓球</a:t>
                      </a:r>
                      <a:endParaRPr lang="zh-CN" altLang="en-US" sz="1500" b="0" dirty="0">
                        <a:solidFill>
                          <a:schemeClr val="tx1"/>
                        </a:solidFill>
                        <a:latin typeface="思源黑体 CN Bold" panose="02010600030101010101" pitchFamily="34" charset="-122"/>
                        <a:ea typeface="思源黑体 CN Bold" panose="02010600030101010101" pitchFamily="34" charset="-122"/>
                      </a:endParaRPr>
                    </a:p>
                  </a:txBody>
                  <a:tcPr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7138" y="1555020"/>
            <a:ext cx="7729724" cy="2375118"/>
          </a:xfrm>
          <a:prstGeom prst="wedgeRoundRectCallout">
            <a:avLst>
              <a:gd name="adj1" fmla="val -42159"/>
              <a:gd name="adj2" fmla="val 64945"/>
              <a:gd name="adj3" fmla="val 16667"/>
            </a:avLst>
          </a:prstGeom>
          <a:noFill/>
          <a:ln w="57150">
            <a:solidFill>
              <a:srgbClr val="2AB48A"/>
            </a:solidFill>
            <a:prstDash val="lgDashDot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我的好朋友叫小芸，她有一头长长的头发，又黑又密，总是扎着一个马尾辫，走起路来，辫子一甩一甩的，像在荡秋千。她有一双又大又圆的眼睛，圆圆的脸蛋白里透红，她很活泼，一天到晚活蹦乱跳的，笑的时候两颗大门牙特别好看。我们天天一起上学，一起放学，我们就像彼此的影子。</a:t>
            </a:r>
            <a:endParaRPr lang="zh-CN" altLang="en-US" sz="18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47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/>
              <a:t>日积月累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35107" y="1713300"/>
            <a:ext cx="7853082" cy="2544928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7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教师     工</a:t>
            </a:r>
            <a:r>
              <a:rPr lang="zh-CN" altLang="en-US" sz="27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程</a:t>
            </a:r>
            <a:r>
              <a:rPr lang="zh-CN" altLang="en-US" sz="27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师   </a:t>
            </a:r>
            <a:r>
              <a:rPr lang="zh-CN" altLang="en-US" sz="2700" dirty="0" smtClean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魔</a:t>
            </a:r>
            <a:r>
              <a:rPr lang="zh-CN" altLang="en-US" sz="27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术</a:t>
            </a:r>
            <a:r>
              <a:rPr lang="zh-CN" altLang="en-US" sz="27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师  </a:t>
            </a:r>
            <a:r>
              <a:rPr lang="zh-CN" altLang="en-US" sz="2700" dirty="0" smtClean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建</a:t>
            </a:r>
            <a:r>
              <a:rPr lang="zh-CN" altLang="en-US" sz="27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筑</a:t>
            </a:r>
            <a:r>
              <a:rPr lang="zh-CN" altLang="en-US" sz="27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师      理发师    </a:t>
            </a:r>
            <a:endParaRPr lang="en-US" altLang="zh-CN" sz="27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700" dirty="0" err="1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7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                             </a:t>
            </a:r>
            <a:r>
              <a:rPr lang="en-US" altLang="zh-CN" sz="27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 </a:t>
            </a:r>
            <a:endParaRPr lang="en-US" altLang="zh-CN" sz="27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7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演</a:t>
            </a:r>
            <a:r>
              <a:rPr lang="zh-CN" altLang="en-US" sz="27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员 </a:t>
            </a:r>
            <a:r>
              <a:rPr lang="en-US" altLang="zh-CN" sz="27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2700" dirty="0" smtClean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营</a:t>
            </a:r>
            <a:r>
              <a:rPr lang="zh-CN" altLang="en-US" sz="27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业员    </a:t>
            </a:r>
            <a:r>
              <a:rPr lang="zh-CN" altLang="en-US" sz="27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服</a:t>
            </a:r>
            <a:r>
              <a:rPr lang="zh-CN" altLang="en-US" sz="27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务</a:t>
            </a:r>
            <a:r>
              <a:rPr lang="zh-CN" altLang="en-US" sz="27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员  </a:t>
            </a:r>
            <a:r>
              <a:rPr lang="zh-CN" altLang="en-US" sz="27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裁</a:t>
            </a:r>
            <a:r>
              <a:rPr lang="zh-CN" altLang="en-US" sz="27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判</a:t>
            </a:r>
            <a:r>
              <a:rPr lang="zh-CN" altLang="en-US" sz="27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员 </a:t>
            </a:r>
            <a:r>
              <a:rPr lang="zh-CN" altLang="en-US" sz="2700" dirty="0" smtClean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饲</a:t>
            </a:r>
            <a:r>
              <a:rPr lang="zh-CN" altLang="en-US" sz="27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养</a:t>
            </a:r>
            <a:r>
              <a:rPr lang="zh-CN" altLang="en-US" sz="27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员 </a:t>
            </a:r>
            <a:endParaRPr lang="zh-CN" altLang="en-US" sz="27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387860" y="1479937"/>
            <a:ext cx="1103909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1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chénɡ</a:t>
            </a:r>
            <a:r>
              <a:rPr lang="en-US" altLang="zh-CN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812801" y="1479937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mó</a:t>
            </a:r>
            <a:r>
              <a:rPr lang="en-US" altLang="zh-CN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1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shù</a:t>
            </a:r>
            <a:endParaRPr lang="en-US" altLang="zh-CN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238942" y="1479937"/>
            <a:ext cx="121571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jiàn</a:t>
            </a:r>
            <a:r>
              <a:rPr lang="en-US" altLang="zh-CN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1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zhù</a:t>
            </a:r>
            <a:endParaRPr lang="en-US" altLang="zh-CN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01225" y="3307785"/>
            <a:ext cx="542456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yǎn</a:t>
            </a:r>
            <a:endParaRPr lang="en-US" altLang="zh-CN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234621" y="3307785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yínɡ</a:t>
            </a:r>
            <a:endParaRPr lang="en-US" altLang="zh-CN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063470" y="3307785"/>
            <a:ext cx="542456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 wù</a:t>
            </a:r>
            <a:endParaRPr lang="en-US" altLang="zh-CN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531140" y="3307785"/>
            <a:ext cx="542456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pàn</a:t>
            </a:r>
            <a:endParaRPr lang="en-US" altLang="zh-CN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414986" y="3307785"/>
            <a:ext cx="1077459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sì yǎnɡ</a:t>
            </a:r>
            <a:endParaRPr lang="en-US" altLang="zh-CN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  </a:t>
            </a:r>
            <a:r>
              <a:rPr lang="zh-CN" altLang="en-US" dirty="0"/>
              <a:t>识字加油站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  <p:bldP spid="31" grpId="0"/>
      <p:bldP spid="32" grpId="0"/>
      <p:bldP spid="33" grpId="0"/>
      <p:bldP spid="59" grpId="0"/>
      <p:bldP spid="60" grpId="0"/>
      <p:bldP spid="6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16"/>
          <p:cNvSpPr txBox="1">
            <a:spLocks noChangeArrowheads="1"/>
          </p:cNvSpPr>
          <p:nvPr/>
        </p:nvSpPr>
        <p:spPr bwMode="auto">
          <a:xfrm>
            <a:off x="932291" y="1927239"/>
            <a:ext cx="3318986" cy="524867"/>
          </a:xfrm>
          <a:prstGeom prst="flowChartTerminator">
            <a:avLst/>
          </a:prstGeom>
          <a:solidFill>
            <a:schemeClr val="bg1"/>
          </a:solidFill>
          <a:ln w="9525">
            <a:solidFill>
              <a:srgbClr val="2AB48A"/>
            </a:solidFill>
            <a:miter lim="800000"/>
          </a:ln>
        </p:spPr>
        <p:txBody>
          <a:bodyPr wrap="square" lIns="91432" tIns="45716" rIns="91432" bIns="45716">
            <a:spAutoFit/>
          </a:bodyPr>
          <a:lstStyle/>
          <a:p>
            <a:pPr marL="288290" indent="-288290" algn="just">
              <a:defRPr/>
            </a:pPr>
            <a:r>
              <a:rPr lang="zh-CN" altLang="en-US" sz="1800" dirty="0"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  予人玫瑰，手有余香</a:t>
            </a:r>
            <a:r>
              <a:rPr lang="zh-CN" altLang="en-US" sz="1800" dirty="0"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800" dirty="0"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。</a:t>
            </a:r>
            <a:endParaRPr lang="zh-CN" altLang="en-US" sz="1800" dirty="0"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44" name="Text Box 16"/>
          <p:cNvSpPr txBox="1">
            <a:spLocks noChangeArrowheads="1"/>
          </p:cNvSpPr>
          <p:nvPr/>
        </p:nvSpPr>
        <p:spPr bwMode="auto">
          <a:xfrm>
            <a:off x="932291" y="2637328"/>
            <a:ext cx="3746659" cy="524870"/>
          </a:xfrm>
          <a:prstGeom prst="flowChartTerminator">
            <a:avLst/>
          </a:prstGeom>
          <a:solidFill>
            <a:schemeClr val="bg1"/>
          </a:solidFill>
          <a:ln w="9525">
            <a:solidFill>
              <a:srgbClr val="2AB48A"/>
            </a:solidFill>
            <a:miter lim="800000"/>
          </a:ln>
        </p:spPr>
        <p:txBody>
          <a:bodyPr wrap="square" lIns="91432" tIns="45716" rIns="91432" bIns="45716">
            <a:spAutoFit/>
          </a:bodyPr>
          <a:lstStyle/>
          <a:p>
            <a:pPr marL="288290" indent="-288290" algn="just">
              <a:defRPr/>
            </a:pPr>
            <a:r>
              <a:rPr lang="zh-CN" altLang="en-US" sz="1800" dirty="0"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  平时肯帮人，急时有人帮。</a:t>
            </a:r>
            <a:endParaRPr lang="zh-CN" altLang="en-US" sz="1800" dirty="0"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45" name="Text Box 16"/>
          <p:cNvSpPr txBox="1">
            <a:spLocks noChangeArrowheads="1"/>
          </p:cNvSpPr>
          <p:nvPr/>
        </p:nvSpPr>
        <p:spPr bwMode="auto">
          <a:xfrm>
            <a:off x="932291" y="3386469"/>
            <a:ext cx="4232434" cy="528235"/>
          </a:xfrm>
          <a:prstGeom prst="flowChartTerminator">
            <a:avLst/>
          </a:prstGeom>
          <a:solidFill>
            <a:schemeClr val="bg1"/>
          </a:solidFill>
          <a:ln w="9525">
            <a:solidFill>
              <a:srgbClr val="2AB48A"/>
            </a:solidFill>
            <a:miter lim="800000"/>
          </a:ln>
        </p:spPr>
        <p:txBody>
          <a:bodyPr wrap="square" lIns="91432" tIns="45716" rIns="91432" bIns="45716">
            <a:spAutoFit/>
          </a:bodyPr>
          <a:lstStyle/>
          <a:p>
            <a:pPr marL="288290" indent="-288290" algn="just">
              <a:defRPr/>
            </a:pPr>
            <a:r>
              <a:rPr lang="zh-CN" altLang="en-US" sz="1800" dirty="0"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与其锦上添花，不如雪中送炭。</a:t>
            </a:r>
            <a:endParaRPr lang="zh-CN" altLang="en-US" sz="1800" dirty="0"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 flipH="1">
            <a:off x="4756371" y="1478652"/>
            <a:ext cx="3644679" cy="887254"/>
          </a:xfrm>
          <a:prstGeom prst="cloudCallout">
            <a:avLst>
              <a:gd name="adj1" fmla="val 55330"/>
              <a:gd name="adj2" fmla="val 33606"/>
            </a:avLst>
          </a:prstGeom>
          <a:solidFill>
            <a:schemeClr val="bg1"/>
          </a:solidFill>
          <a:ln w="9525">
            <a:solidFill>
              <a:srgbClr val="2AB48A"/>
            </a:solidFill>
            <a:round/>
          </a:ln>
          <a:effectLst/>
        </p:spPr>
        <p:txBody>
          <a:bodyPr lIns="68580" tIns="34290" rIns="68580" bIns="34290"/>
          <a:lstStyle/>
          <a:p>
            <a:pPr>
              <a:lnSpc>
                <a:spcPct val="150000"/>
              </a:lnSpc>
              <a:defRPr/>
            </a:pPr>
            <a:r>
              <a:rPr lang="zh-CN" altLang="en-US" dirty="0"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 这些是关于帮助别人的谚语。</a:t>
            </a:r>
            <a:endParaRPr lang="zh-CN" altLang="en-US" dirty="0"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48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54364" y="198467"/>
            <a:ext cx="2071688" cy="373856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/>
              <a:t>日积月累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4824" y="1224771"/>
            <a:ext cx="7537712" cy="62245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“予人玫瑰，手有余香。”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意思是当我们赠送他人玫瑰的时候，我们的手上也一定还弥漫着爱的芳香。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08189" y="1955691"/>
            <a:ext cx="7327623" cy="2561972"/>
          </a:xfrm>
          <a:prstGeom prst="snip2DiagRect">
            <a:avLst/>
          </a:prstGeom>
          <a:solidFill>
            <a:schemeClr val="bg1"/>
          </a:solidFill>
          <a:ln w="9525">
            <a:solidFill>
              <a:srgbClr val="2AB48A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500" dirty="0"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1500" dirty="0"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有一个盲人住在一栋楼里。每天晚上他都会到楼下花园去散步。奇怪的是，不论是上楼还是下楼，他虽然只能顺着墙摸索，却一定要按亮楼道里的灯。一天，一个邻居忍不住，好奇地问道：“你的眼睛看不见，为何还要开灯呢？”。盲人回答道：“开灯能给别人上下楼带来方便，也会给我带来方便。”邻居疑惑地问道：“开灯能给你带来什么方便呢？”。盲人答道：“开灯后，上下楼的人都会看见东西，就不会把我撞倒了，这不就给我方便了吗。”邻居这才恍然大悟。</a:t>
            </a:r>
            <a:endParaRPr lang="zh-CN" altLang="en-US" sz="1500" dirty="0"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46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/>
              <a:t>日积月累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70880" y="2250468"/>
            <a:ext cx="7143274" cy="1196266"/>
          </a:xfrm>
          <a:prstGeom prst="bevel">
            <a:avLst/>
          </a:prstGeom>
          <a:solidFill>
            <a:schemeClr val="bg1"/>
          </a:solidFill>
          <a:ln w="9525">
            <a:solidFill>
              <a:srgbClr val="2AB48A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228600">
              <a:defRPr/>
            </a:pPr>
            <a:r>
              <a:rPr lang="en-US" altLang="zh-CN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母亲是一个勤快、热心的人，只要别人有事请她帮忙，她总会把自家的活放下，先帮别人。母亲也经常教育我说：“平时肯帮人，急时有人帮。”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0880" y="1285110"/>
            <a:ext cx="7143274" cy="743798"/>
          </a:xfrm>
          <a:prstGeom prst="snip2DiagRect">
            <a:avLst/>
          </a:prstGeom>
          <a:solidFill>
            <a:schemeClr val="bg1"/>
          </a:solidFill>
          <a:ln>
            <a:solidFill>
              <a:srgbClr val="2AB48A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“平时肯帮人，急时有人帮。”</a:t>
            </a:r>
            <a:r>
              <a:rPr lang="zh-CN" altLang="en-US" sz="18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意思是平时主动帮助别人，到自己有急难时也会有人相帮。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45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/>
              <a:t>日积月累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25138" y="2283561"/>
            <a:ext cx="7893725" cy="1974622"/>
          </a:xfrm>
          <a:prstGeom prst="bevel">
            <a:avLst>
              <a:gd name="adj" fmla="val 4823"/>
            </a:avLst>
          </a:prstGeom>
          <a:solidFill>
            <a:schemeClr val="bg1"/>
          </a:solidFill>
          <a:ln w="9525">
            <a:solidFill>
              <a:srgbClr val="2AB48A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228600">
              <a:lnSpc>
                <a:spcPct val="150000"/>
              </a:lnSpc>
              <a:defRPr/>
            </a:pPr>
            <a:r>
              <a:rPr lang="en-US" altLang="zh-CN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   </a:t>
            </a:r>
            <a:r>
              <a:rPr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孔子的学生公西赤到齐国出使，冉有替公西赤的母亲请求米粮。孔子说，“给她六斗四升”；冉有请求多一些，孔子说，“再给她两斗四升”。冉有不顾老师的意见，却足足给了八十石的安家口粮。孔子语重心长地说，“公西赤在齐国会过得很好，他完全有能力解决他母亲的生活。正所谓君子周济急需，而不给富人添富。”意思是没有必要为生活已足的人锦上添花，而要去周济那些穷困的人，为他们雪中送炭！</a:t>
            </a:r>
            <a:endParaRPr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5138" y="1082517"/>
            <a:ext cx="7893725" cy="810101"/>
          </a:xfrm>
          <a:prstGeom prst="plaque">
            <a:avLst/>
          </a:prstGeom>
          <a:solidFill>
            <a:schemeClr val="bg1"/>
          </a:solidFill>
          <a:ln>
            <a:solidFill>
              <a:srgbClr val="2AB48A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“与其锦上添花，不如雪中送炭。”</a:t>
            </a:r>
            <a:r>
              <a:rPr lang="zh-CN" altLang="en-US" sz="18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意思是与其在别人风光的时候跑去贺喜，不如在别人苦难的时候送去帮助。</a:t>
            </a:r>
            <a:endParaRPr lang="zh-CN" altLang="en-US" sz="18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/>
              <a:t>日积月累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908292" y="1269830"/>
            <a:ext cx="2332673" cy="48936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一株紫丁</a:t>
            </a:r>
            <a:r>
              <a:rPr lang="en-US" altLang="zh-CN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(</a:t>
            </a:r>
            <a:r>
              <a:rPr lang="en-US" altLang="zh-CN" sz="21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dīnɡ</a:t>
            </a:r>
            <a:r>
              <a:rPr lang="en-US" altLang="zh-CN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香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908292" y="1790120"/>
            <a:ext cx="2665095" cy="265366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踮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(</a:t>
            </a:r>
            <a:r>
              <a:rPr lang="en-US" altLang="zh-CN" sz="21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diǎn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起脚尖儿，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走进安静的小院，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我们把一株紫丁香，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栽在老师窗前，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  </a:t>
            </a:r>
            <a:r>
              <a:rPr lang="zh-CN" altLang="en-US" dirty="0"/>
              <a:t>我爱阅读</a:t>
            </a:r>
            <a:endParaRPr lang="zh-CN" altLang="en-US" dirty="0"/>
          </a:p>
        </p:txBody>
      </p:sp>
      <p:sp>
        <p:nvSpPr>
          <p:cNvPr id="46" name="TextBox 4"/>
          <p:cNvSpPr txBox="1"/>
          <p:nvPr/>
        </p:nvSpPr>
        <p:spPr>
          <a:xfrm>
            <a:off x="3431755" y="1790121"/>
            <a:ext cx="3835400" cy="265457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老师，老师，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就让它绿色的枝叶，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伸进您的窗口，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夜夜和您做伴。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50" name="TextBox 4"/>
          <p:cNvSpPr txBox="1"/>
          <p:nvPr/>
        </p:nvSpPr>
        <p:spPr>
          <a:xfrm>
            <a:off x="5899144" y="1790121"/>
            <a:ext cx="3835400" cy="265457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老师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——</a:t>
            </a:r>
            <a:endParaRPr lang="en-US" altLang="zh-CN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绿叶在风里沙沙，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那是我们给您唱歌，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帮您消除一天的疲倦。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6" grpId="0"/>
      <p:bldP spid="5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 dirty="0"/>
              <a:t>我爱阅读</a:t>
            </a:r>
            <a:endParaRPr lang="zh-CN" altLang="en-US" dirty="0"/>
          </a:p>
        </p:txBody>
      </p:sp>
      <p:sp>
        <p:nvSpPr>
          <p:cNvPr id="45" name="TextBox 4"/>
          <p:cNvSpPr txBox="1">
            <a:spLocks noChangeArrowheads="1"/>
          </p:cNvSpPr>
          <p:nvPr/>
        </p:nvSpPr>
        <p:spPr bwMode="auto">
          <a:xfrm>
            <a:off x="908292" y="1269830"/>
            <a:ext cx="2332673" cy="48936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一株紫丁</a:t>
            </a:r>
            <a:r>
              <a:rPr lang="en-US" altLang="zh-CN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(</a:t>
            </a:r>
            <a:r>
              <a:rPr lang="en-US" altLang="zh-CN" sz="2100" dirty="0" err="1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dīnɡ</a:t>
            </a:r>
            <a:r>
              <a:rPr lang="en-US" altLang="zh-CN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香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47" name="TextBox 4"/>
          <p:cNvSpPr txBox="1">
            <a:spLocks noChangeArrowheads="1"/>
          </p:cNvSpPr>
          <p:nvPr/>
        </p:nvSpPr>
        <p:spPr bwMode="auto">
          <a:xfrm>
            <a:off x="908292" y="1790121"/>
            <a:ext cx="2900880" cy="2654573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老师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——</a:t>
            </a:r>
            <a:endParaRPr lang="en-US" altLang="zh-CN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 lvl="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满树盛开的花儿，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 lvl="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那是我们的笑脸，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 lvl="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感谢您时时把我们挂牵。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48" name="TextBox 4"/>
          <p:cNvSpPr txBox="1">
            <a:spLocks noChangeArrowheads="1"/>
          </p:cNvSpPr>
          <p:nvPr/>
        </p:nvSpPr>
        <p:spPr bwMode="auto">
          <a:xfrm>
            <a:off x="4031664" y="1790121"/>
            <a:ext cx="4265026" cy="2654573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夜深了，星星困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(</a:t>
            </a:r>
            <a:r>
              <a:rPr lang="en-US" altLang="zh-CN" sz="21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kùn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得眨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(</a:t>
            </a:r>
            <a:r>
              <a:rPr lang="en-US" altLang="zh-CN" sz="21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zhǎ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眼，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 lvl="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老师，休息吧，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 lvl="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让花香飘进您的梦里，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 lvl="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那梦啊，准是又香又甜。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7" grpId="0"/>
      <p:bldP spid="4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66916" y="1365026"/>
            <a:ext cx="7432868" cy="295465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250000"/>
              </a:lnSpc>
              <a:defRPr/>
            </a:pPr>
            <a:r>
              <a:rPr lang="en-US" altLang="zh-CN"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滕毓旭</a:t>
            </a:r>
            <a:r>
              <a:rPr lang="zh-CN" altLang="en-US"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，大连人。系中国作家协会会员、中国儿童文学研究会会员、辽宁省儿童文学学会常务理事、大连市儿童文学学会名誉会长、高级讲师。</a:t>
            </a:r>
            <a:endParaRPr lang="zh-CN" altLang="en-US" sz="15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250000"/>
              </a:lnSpc>
              <a:defRPr/>
            </a:pPr>
            <a:r>
              <a:rPr lang="zh-CN" altLang="en-US" sz="15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       作品：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儿童诗集</a:t>
            </a:r>
            <a:r>
              <a:rPr lang="en-US" altLang="zh-CN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有趣的动物</a:t>
            </a:r>
            <a:r>
              <a:rPr lang="en-US" altLang="zh-CN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》《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绿色的梦</a:t>
            </a:r>
            <a:r>
              <a:rPr lang="en-US" altLang="zh-CN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》《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我是小乖乖</a:t>
            </a:r>
            <a:r>
              <a:rPr lang="en-US" altLang="zh-CN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，科学文艺</a:t>
            </a:r>
            <a:r>
              <a:rPr lang="en-US" altLang="zh-CN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水族魔术师</a:t>
            </a:r>
            <a:r>
              <a:rPr lang="en-US" altLang="zh-CN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》《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兽国大力士</a:t>
            </a:r>
            <a:r>
              <a:rPr lang="en-US" altLang="zh-CN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》《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植物七彩城</a:t>
            </a:r>
            <a:r>
              <a:rPr lang="en-US" altLang="zh-CN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，长篇科学童话</a:t>
            </a:r>
            <a:r>
              <a:rPr lang="en-US" altLang="zh-CN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瘸腿狮子阿古</a:t>
            </a:r>
            <a:r>
              <a:rPr lang="en-US" altLang="zh-CN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，长篇报告文学</a:t>
            </a:r>
            <a:r>
              <a:rPr lang="en-US" altLang="zh-CN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神奇的永恒</a:t>
            </a:r>
            <a:r>
              <a:rPr lang="en-US" altLang="zh-CN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15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等。</a:t>
            </a:r>
            <a:endParaRPr lang="zh-CN" altLang="en-US" sz="15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47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 dirty="0"/>
              <a:t>我爱阅读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占位符 2"/>
          <p:cNvSpPr txBox="1"/>
          <p:nvPr/>
        </p:nvSpPr>
        <p:spPr>
          <a:xfrm>
            <a:off x="254364" y="198467"/>
            <a:ext cx="2071688" cy="373856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2AB48A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04  </a:t>
            </a:r>
            <a:r>
              <a:rPr lang="zh-CN" altLang="en-US"/>
              <a:t>我爱阅读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572000" y="1868578"/>
            <a:ext cx="4572000" cy="2659702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sz="15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安静：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没有声音；没有吵闹和喧哗。</a:t>
            </a:r>
            <a:endParaRPr lang="zh-CN" altLang="en-US"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zh-CN" altLang="en-US" sz="15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做伴：</a:t>
            </a:r>
            <a:r>
              <a:rPr lang="zh-CN" altLang="en-US" sz="1500" dirty="0">
                <a:solidFill>
                  <a:srgbClr val="2AB48A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当陪伴的人。</a:t>
            </a:r>
            <a:endParaRPr lang="zh-CN" altLang="en-US" sz="1500" dirty="0">
              <a:solidFill>
                <a:srgbClr val="2AB48A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zh-CN" altLang="en-US" sz="15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消除：</a:t>
            </a:r>
            <a:r>
              <a:rPr lang="zh-CN" altLang="en-US" sz="1500" dirty="0">
                <a:solidFill>
                  <a:srgbClr val="2AB48A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使不存在；除去(不利的事物)。</a:t>
            </a:r>
            <a:endParaRPr lang="zh-CN" altLang="en-US" sz="1500" dirty="0">
              <a:solidFill>
                <a:srgbClr val="2AB48A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zh-CN" altLang="en-US" sz="15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疲倦：</a:t>
            </a:r>
            <a:r>
              <a:rPr lang="zh-CN" altLang="en-US" sz="1500" dirty="0">
                <a:solidFill>
                  <a:srgbClr val="2AB48A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疲乏；困倦。</a:t>
            </a:r>
            <a:endParaRPr lang="zh-CN" altLang="en-US" sz="1500" dirty="0">
              <a:solidFill>
                <a:srgbClr val="2AB48A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zh-CN" altLang="en-US" sz="15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挂牵：</a:t>
            </a:r>
            <a:r>
              <a:rPr lang="zh-CN" altLang="en-US" sz="1500" dirty="0">
                <a:solidFill>
                  <a:srgbClr val="2AB48A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挂念；牵挂。</a:t>
            </a:r>
            <a:endParaRPr lang="zh-CN" altLang="en-US" sz="1500" dirty="0">
              <a:solidFill>
                <a:srgbClr val="2AB48A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750"/>
              </a:spcBef>
            </a:pPr>
            <a:r>
              <a:rPr lang="zh-CN" altLang="en-US" sz="1500" b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困：</a:t>
            </a:r>
            <a:r>
              <a:rPr lang="zh-CN" altLang="en-US" sz="1500" dirty="0">
                <a:solidFill>
                  <a:srgbClr val="2AB48A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疲乏想睡。</a:t>
            </a:r>
            <a:endParaRPr lang="zh-CN" altLang="en-US" sz="1500" dirty="0">
              <a:solidFill>
                <a:srgbClr val="2AB48A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36341" y="1793095"/>
            <a:ext cx="3018824" cy="237757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200000"/>
              </a:lnSpc>
              <a:spcBef>
                <a:spcPct val="0"/>
              </a:spcBef>
              <a:defRPr/>
            </a:pPr>
            <a:r>
              <a:rPr lang="en-US" altLang="zh-CN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一株紫丁香</a:t>
            </a:r>
            <a:r>
              <a:rPr lang="en-US" altLang="zh-CN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en-US" sz="15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  <a:sym typeface="+mn-ea"/>
              </a:rPr>
              <a:t>是一首儿童诗，写一群活泼可爱的孩子，在老师的窗前栽下一株紫丁香，让绿叶和花香送去他们对老师的问候，表达他们对老师无限的感激和深情。</a:t>
            </a:r>
            <a:endParaRPr lang="zh-CN" altLang="en-US" sz="15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084794" y="1235304"/>
            <a:ext cx="1457325" cy="39147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中心主旨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3"/>
          <p:cNvSpPr>
            <a:spLocks noChangeArrowheads="1"/>
          </p:cNvSpPr>
          <p:nvPr/>
        </p:nvSpPr>
        <p:spPr bwMode="auto">
          <a:xfrm>
            <a:off x="931794" y="1170146"/>
            <a:ext cx="5699035" cy="440760"/>
          </a:xfrm>
          <a:prstGeom prst="snip2DiagRect">
            <a:avLst/>
          </a:prstGeom>
          <a:noFill/>
          <a:ln w="38100">
            <a:solidFill>
              <a:srgbClr val="2AB48A"/>
            </a:solidFill>
            <a:prstDash val="dash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7030A0"/>
                </a:solidFill>
              </a14:hiddenFill>
            </a:ext>
          </a:extLst>
        </p:spPr>
        <p:txBody>
          <a:bodyPr wrap="square" lIns="91432" tIns="45716" rIns="91432" bIns="45716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朗读儿童诗歌《一株紫丁香》，再选出答案</a:t>
            </a:r>
            <a:r>
              <a:rPr lang="zh-CN" altLang="en-US" sz="1800" i="1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。</a:t>
            </a:r>
            <a:endParaRPr lang="zh-CN" altLang="en-US" sz="1800" i="1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460" name="Text Box 184"/>
          <p:cNvSpPr txBox="1">
            <a:spLocks noChangeArrowheads="1"/>
          </p:cNvSpPr>
          <p:nvPr/>
        </p:nvSpPr>
        <p:spPr bwMode="auto">
          <a:xfrm>
            <a:off x="931794" y="1669029"/>
            <a:ext cx="6565106" cy="29989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2" tIns="45716" rIns="91432" bIns="45716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⑴我们把丁香花栽种在（      ）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小院里    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B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学校里   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C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老师窗前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⑵绿叶在风里沙沙是我们给您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(       )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   A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说话　 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B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唱歌　　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C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讲故事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⑶满树盛开的花儿，使我们（        ）。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　 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笑脸   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B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笑声   </a:t>
            </a:r>
            <a:r>
              <a:rPr lang="en-US" altLang="zh-CN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C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礼物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4673372" y="2771876"/>
            <a:ext cx="476250" cy="413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2" tIns="45716" rIns="91432" bIns="45716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B</a:t>
            </a:r>
            <a:endParaRPr lang="en-US" altLang="zh-CN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4061868" y="1818608"/>
            <a:ext cx="319302" cy="4154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2" tIns="45716" rIns="91432" bIns="45716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C</a:t>
            </a:r>
            <a:endParaRPr lang="en-US" altLang="zh-CN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4606857" y="3687520"/>
            <a:ext cx="319302" cy="4154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2" tIns="45716" rIns="91432" bIns="45716">
            <a:spAutoFit/>
          </a:bodyPr>
          <a:lstStyle/>
          <a:p>
            <a:pPr>
              <a:defRPr/>
            </a:pPr>
            <a:r>
              <a:rPr lang="en-US" altLang="zh-CN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A</a:t>
            </a:r>
            <a:endParaRPr lang="en-US" altLang="zh-CN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8" name="文本占位符 2"/>
          <p:cNvSpPr txBox="1"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2AB48A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04  </a:t>
            </a:r>
            <a:r>
              <a:rPr lang="zh-CN" altLang="en-US"/>
              <a:t>我爱阅读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86278" y="1630680"/>
            <a:ext cx="7571444" cy="222188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2AB48A"/>
            </a:solidFill>
            <a:prstDash val="lgDashDot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   </a:t>
            </a:r>
            <a:r>
              <a:rPr lang="zh-CN" altLang="en-US" sz="2100" dirty="0" smtClean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同</a:t>
            </a:r>
            <a:r>
              <a:rPr lang="zh-CN" altLang="en-US" sz="2100" dirty="0">
                <a:solidFill>
                  <a:srgbClr val="0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学们，这节课我们学习了句子的综合运用，学习了如何用比喻的方法将所看到的景物描写下来，还学会了写话。希望同学们在课外的时候养成观察的习惯，勤观察、勤动笔，这样可以迅速提高你的写作能力。</a:t>
            </a:r>
            <a:endParaRPr lang="zh-CN" altLang="en-US" sz="2100" dirty="0">
              <a:solidFill>
                <a:srgbClr val="0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05  </a:t>
            </a:r>
            <a:r>
              <a:rPr lang="zh-CN" altLang="en-US" dirty="0"/>
              <a:t>课堂小结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47279" y="2387174"/>
            <a:ext cx="1158183" cy="1071201"/>
            <a:chOff x="-2214610" y="714356"/>
            <a:chExt cx="1785950" cy="1643868"/>
          </a:xfrm>
          <a:noFill/>
        </p:grpSpPr>
        <p:sp>
          <p:nvSpPr>
            <p:cNvPr id="4" name="矩形 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cxnSp>
          <p:nvCxnSpPr>
            <p:cNvPr id="7" name="直接连接符 6"/>
            <p:cNvCxnSpPr>
              <a:stCxn id="4" idx="1"/>
              <a:endCxn id="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4" idx="0"/>
              <a:endCxn id="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465892" y="2426998"/>
            <a:ext cx="920957" cy="991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6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程</a:t>
            </a:r>
            <a:endParaRPr lang="zh-CN" altLang="en-US" sz="60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8141" name="Text Box 13"/>
          <p:cNvSpPr txBox="1"/>
          <p:nvPr/>
        </p:nvSpPr>
        <p:spPr>
          <a:xfrm>
            <a:off x="3307785" y="2980877"/>
            <a:ext cx="294751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组词： 启程  程序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Text Box 13"/>
          <p:cNvSpPr txBox="1"/>
          <p:nvPr/>
        </p:nvSpPr>
        <p:spPr>
          <a:xfrm>
            <a:off x="3307785" y="3709936"/>
            <a:ext cx="447455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造句</a:t>
            </a:r>
            <a:r>
              <a:rPr lang="zh-CN" altLang="en-US" sz="2400" b="1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坐车需要两小时的路程。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75"/>
          <p:cNvSpPr txBox="1"/>
          <p:nvPr/>
        </p:nvSpPr>
        <p:spPr>
          <a:xfrm>
            <a:off x="3307784" y="1557048"/>
            <a:ext cx="2830737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部首：禾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75"/>
          <p:cNvSpPr txBox="1"/>
          <p:nvPr/>
        </p:nvSpPr>
        <p:spPr>
          <a:xfrm>
            <a:off x="3307784" y="2268963"/>
            <a:ext cx="2570798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结构：左右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56192" y="1853868"/>
            <a:ext cx="1205389" cy="437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chénɡ</a:t>
            </a:r>
            <a:endParaRPr lang="en-US" altLang="zh-CN" sz="2400" dirty="0" err="1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53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01  </a:t>
            </a:r>
            <a:r>
              <a:rPr lang="zh-CN" altLang="en-US"/>
              <a:t>识字加油站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141" grpId="0"/>
      <p:bldP spid="12" grpId="0"/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17"/>
          <p:cNvSpPr/>
          <p:nvPr/>
        </p:nvSpPr>
        <p:spPr>
          <a:xfrm>
            <a:off x="842682" y="1464945"/>
            <a:ext cx="7566212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sz="21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一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、填上适当的词语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sz="21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（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　    　）的笑脸　　  </a:t>
            </a:r>
            <a:r>
              <a:rPr lang="zh-CN" altLang="en-US" sz="21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 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（　   　）的老师　  　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sz="21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（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　     　）的梦          </a:t>
            </a:r>
            <a:r>
              <a:rPr lang="zh-CN" altLang="en-US" sz="21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安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静的（　    　）　  　  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sz="21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绿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色的（　   　）　  　    </a:t>
            </a:r>
            <a:r>
              <a:rPr lang="zh-CN" altLang="en-US" sz="2100" dirty="0" smtClean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盛</a:t>
            </a: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开的（　       ）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　　　　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62381" y="2336648"/>
            <a:ext cx="9372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美丽的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27043" y="2336648"/>
            <a:ext cx="9372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敬爱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的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62381" y="2970576"/>
            <a:ext cx="9372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甜蜜的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97653" y="2970576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小院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99220" y="3599829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帐篷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76822" y="3613294"/>
            <a:ext cx="67056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花朵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06  </a:t>
            </a:r>
            <a:r>
              <a:rPr lang="zh-CN" altLang="en-US" dirty="0"/>
              <a:t>课堂练习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17"/>
          <p:cNvSpPr/>
          <p:nvPr/>
        </p:nvSpPr>
        <p:spPr>
          <a:xfrm>
            <a:off x="938564" y="1145030"/>
            <a:ext cx="7538085" cy="346186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defTabSz="342900" eaLnBrk="1" hangingPunct="1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二、选择合适的词语填入括号内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defTabSz="342900" eaLnBrk="1" hangingPunct="1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1.伸　深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defTabSz="342900" eaLnBrk="1" hangingPunct="1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弟弟（  　）着舌头，做了个怪脸就跑了。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defTabSz="342900" eaLnBrk="1" hangingPunct="1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张老师常常备课到（   　）夜。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defTabSz="342900" eaLnBrk="1" hangingPunct="1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2.安静　安全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　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defTabSz="342900" eaLnBrk="1" hangingPunct="1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我们每时每刻都要注意（　   　）。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  <a:p>
            <a:pPr defTabSz="342900" eaLnBrk="1" hangingPunct="1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考试的时候教室里非常（　   　）。</a:t>
            </a:r>
            <a:r>
              <a:rPr lang="zh-CN" altLang="en-US"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             </a:t>
            </a:r>
            <a:endParaRPr lang="zh-CN" altLang="en-US" sz="2100" dirty="0">
              <a:solidFill>
                <a:srgbClr val="C00000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09025" y="2210089"/>
            <a:ext cx="4038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伸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19847" y="2680221"/>
            <a:ext cx="4038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深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46166" y="3629356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安全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46166" y="4134306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sym typeface="+mn-ea"/>
              </a:rPr>
              <a:t>安静</a:t>
            </a:r>
            <a:endParaRPr lang="zh-CN" altLang="en-US" sz="21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6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06  </a:t>
            </a:r>
            <a:r>
              <a:rPr lang="zh-CN" altLang="en-US"/>
              <a:t>课堂练习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1537133"/>
            <a:ext cx="9144000" cy="2069235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10600030101010101" pitchFamily="34" charset="-122"/>
              <a:ea typeface="思源黑体 CN Bold" panose="02010600030101010101" pitchFamily="34" charset="-122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V="1">
            <a:off x="451196" y="1218391"/>
            <a:ext cx="4976320" cy="2757791"/>
          </a:xfrm>
          <a:custGeom>
            <a:avLst/>
            <a:gdLst>
              <a:gd name="connsiteX0" fmla="*/ 128585 w 6635093"/>
              <a:gd name="connsiteY0" fmla="*/ 5026479 h 5026479"/>
              <a:gd name="connsiteX1" fmla="*/ 0 w 6635093"/>
              <a:gd name="connsiteY1" fmla="*/ 5026479 h 5026479"/>
              <a:gd name="connsiteX2" fmla="*/ 0 w 6635093"/>
              <a:gd name="connsiteY2" fmla="*/ 0 h 5026479"/>
              <a:gd name="connsiteX3" fmla="*/ 128585 w 6635093"/>
              <a:gd name="connsiteY3" fmla="*/ 0 h 5026479"/>
              <a:gd name="connsiteX4" fmla="*/ 128585 w 6635093"/>
              <a:gd name="connsiteY4" fmla="*/ 4891494 h 5026479"/>
              <a:gd name="connsiteX5" fmla="*/ 6506501 w 6635093"/>
              <a:gd name="connsiteY5" fmla="*/ 4891494 h 5026479"/>
              <a:gd name="connsiteX6" fmla="*/ 6506501 w 6635093"/>
              <a:gd name="connsiteY6" fmla="*/ 4527223 h 5026479"/>
              <a:gd name="connsiteX7" fmla="*/ 6635089 w 6635093"/>
              <a:gd name="connsiteY7" fmla="*/ 4527223 h 5026479"/>
              <a:gd name="connsiteX8" fmla="*/ 6635089 w 6635093"/>
              <a:gd name="connsiteY8" fmla="*/ 4891494 h 5026479"/>
              <a:gd name="connsiteX9" fmla="*/ 6635093 w 6635093"/>
              <a:gd name="connsiteY9" fmla="*/ 4891494 h 5026479"/>
              <a:gd name="connsiteX10" fmla="*/ 6635093 w 6635093"/>
              <a:gd name="connsiteY10" fmla="*/ 5026477 h 5026479"/>
              <a:gd name="connsiteX11" fmla="*/ 128585 w 6635093"/>
              <a:gd name="connsiteY11" fmla="*/ 5026477 h 5026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35093" h="5026479">
                <a:moveTo>
                  <a:pt x="128585" y="5026479"/>
                </a:moveTo>
                <a:lnTo>
                  <a:pt x="0" y="5026479"/>
                </a:lnTo>
                <a:lnTo>
                  <a:pt x="0" y="0"/>
                </a:lnTo>
                <a:lnTo>
                  <a:pt x="128585" y="0"/>
                </a:lnTo>
                <a:lnTo>
                  <a:pt x="128585" y="4891494"/>
                </a:lnTo>
                <a:lnTo>
                  <a:pt x="6506501" y="4891494"/>
                </a:lnTo>
                <a:lnTo>
                  <a:pt x="6506501" y="4527223"/>
                </a:lnTo>
                <a:lnTo>
                  <a:pt x="6635089" y="4527223"/>
                </a:lnTo>
                <a:lnTo>
                  <a:pt x="6635089" y="4891494"/>
                </a:lnTo>
                <a:lnTo>
                  <a:pt x="6635093" y="4891494"/>
                </a:lnTo>
                <a:lnTo>
                  <a:pt x="6635093" y="5026477"/>
                </a:lnTo>
                <a:lnTo>
                  <a:pt x="128585" y="5026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10600030101010101" pitchFamily="34" charset="-122"/>
              <a:ea typeface="思源黑体 CN Bold" panose="02010600030101010101" pitchFamily="34" charset="-122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5400000" flipH="1">
            <a:off x="5244205" y="476510"/>
            <a:ext cx="2653810" cy="4243388"/>
          </a:xfrm>
          <a:custGeom>
            <a:avLst/>
            <a:gdLst>
              <a:gd name="connsiteX0" fmla="*/ 4244211 w 4244211"/>
              <a:gd name="connsiteY0" fmla="*/ 1 h 5657851"/>
              <a:gd name="connsiteX1" fmla="*/ 4244211 w 4244211"/>
              <a:gd name="connsiteY1" fmla="*/ 128587 h 5657851"/>
              <a:gd name="connsiteX2" fmla="*/ 126206 w 4244211"/>
              <a:gd name="connsiteY2" fmla="*/ 128587 h 5657851"/>
              <a:gd name="connsiteX3" fmla="*/ 126206 w 4244211"/>
              <a:gd name="connsiteY3" fmla="*/ 5657851 h 5657851"/>
              <a:gd name="connsiteX4" fmla="*/ 0 w 4244211"/>
              <a:gd name="connsiteY4" fmla="*/ 5657851 h 5657851"/>
              <a:gd name="connsiteX5" fmla="*/ 0 w 4244211"/>
              <a:gd name="connsiteY5" fmla="*/ 0 h 5657851"/>
              <a:gd name="connsiteX6" fmla="*/ 126206 w 4244211"/>
              <a:gd name="connsiteY6" fmla="*/ 0 h 5657851"/>
              <a:gd name="connsiteX7" fmla="*/ 126206 w 4244211"/>
              <a:gd name="connsiteY7" fmla="*/ 1 h 565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4211" h="5657851">
                <a:moveTo>
                  <a:pt x="4244211" y="1"/>
                </a:moveTo>
                <a:lnTo>
                  <a:pt x="4244211" y="128587"/>
                </a:lnTo>
                <a:lnTo>
                  <a:pt x="126206" y="128587"/>
                </a:lnTo>
                <a:lnTo>
                  <a:pt x="126206" y="5657851"/>
                </a:lnTo>
                <a:lnTo>
                  <a:pt x="0" y="5657851"/>
                </a:lnTo>
                <a:lnTo>
                  <a:pt x="0" y="0"/>
                </a:lnTo>
                <a:lnTo>
                  <a:pt x="126206" y="0"/>
                </a:lnTo>
                <a:lnTo>
                  <a:pt x="126206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思源黑体 CN Light" panose="02010600030101010101" pitchFamily="34" charset="-122"/>
              <a:ea typeface="思源黑体 CN Bold" panose="02010600030101010101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8503526" y="986291"/>
            <a:ext cx="292605" cy="362054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10600030101010101" pitchFamily="34" charset="-122"/>
              <a:ea typeface="思源黑体 CN Bold" panose="02010600030101010101" pitchFamily="34" charset="-122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 flipH="1">
            <a:off x="532307" y="4297050"/>
            <a:ext cx="499986" cy="36205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思源黑体 CN Light" panose="02010600030101010101" pitchFamily="34" charset="-122"/>
              <a:ea typeface="思源黑体 CN Bold" panose="02010600030101010101" pitchFamily="3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0"/>
            <a:ext cx="346061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10600030101010101" pitchFamily="34" charset="-122"/>
              <a:ea typeface="思源黑体 CN Bold" panose="02010600030101010101" pitchFamily="34" charset="-122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-1" y="228600"/>
            <a:ext cx="2631332" cy="175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思源黑体 CN Light" panose="02010600030101010101" pitchFamily="34" charset="-122"/>
              <a:ea typeface="思源黑体 CN Bold" panose="02010600030101010101" pitchFamily="34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5427516" y="4968402"/>
            <a:ext cx="371648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10600030101010101" pitchFamily="34" charset="-122"/>
              <a:ea typeface="思源黑体 CN Bold" panose="02010600030101010101" pitchFamily="34" charset="-122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71222" y="1991427"/>
            <a:ext cx="4547396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10600030101010101" pitchFamily="34" charset="-122"/>
                <a:ea typeface="思源黑体 CN Bold" panose="02010600030101010101" pitchFamily="34" charset="-122"/>
                <a:cs typeface="+mn-ea"/>
                <a:sym typeface="+mn-lt"/>
              </a:rPr>
              <a:t>谢谢各位倾听！</a:t>
            </a:r>
            <a:endParaRPr lang="zh-CN" altLang="en-US" sz="5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10600030101010101" pitchFamily="34" charset="-122"/>
              <a:ea typeface="思源黑体 CN Bold" panose="02010600030101010101" pitchFamily="34" charset="-122"/>
              <a:cs typeface="+mn-ea"/>
              <a:sym typeface="+mn-lt"/>
            </a:endParaRPr>
          </a:p>
        </p:txBody>
      </p:sp>
      <p:sp>
        <p:nvSpPr>
          <p:cNvPr id="4" name="文本框 3" hidden="1"/>
          <p:cNvSpPr txBox="1"/>
          <p:nvPr/>
        </p:nvSpPr>
        <p:spPr>
          <a:xfrm>
            <a:off x="0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>
                <a:noFill/>
                <a:latin typeface="思源黑体 CN Light" panose="02010600030101010101" pitchFamily="34" charset="-122"/>
                <a:ea typeface="思源黑体 CN Light" panose="02010600030101010101" pitchFamily="34" charset="-122"/>
              </a:rPr>
              <a:t>BY YUSHEN</a:t>
            </a:r>
            <a:endParaRPr lang="zh-CN" altLang="en-US" dirty="0">
              <a:noFill/>
              <a:latin typeface="思源黑体 CN Light" panose="02010600030101010101" pitchFamily="34" charset="-122"/>
              <a:ea typeface="思源黑体 CN Light" panose="02010600030101010101" pitchFamily="34" charset="-122"/>
            </a:endParaRPr>
          </a:p>
        </p:txBody>
      </p:sp>
      <p:pic>
        <p:nvPicPr>
          <p:cNvPr id="3" name="图片 2" descr="图片包含 草, 户外, 建筑, 房子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2819" y="386804"/>
            <a:ext cx="2917136" cy="4369892"/>
          </a:xfrm>
          <a:prstGeom prst="rect">
            <a:avLst/>
          </a:prstGeom>
          <a:ln w="22225">
            <a:solidFill>
              <a:schemeClr val="bg1"/>
            </a:solidFill>
          </a:ln>
          <a:effectLst>
            <a:outerShdw blurRad="114300" sx="101000" sy="1010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483176" y="2415324"/>
            <a:ext cx="1158183" cy="1071201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23"/>
          <p:cNvSpPr txBox="1">
            <a:spLocks noChangeArrowheads="1"/>
          </p:cNvSpPr>
          <p:nvPr/>
        </p:nvSpPr>
        <p:spPr bwMode="auto">
          <a:xfrm>
            <a:off x="1601789" y="2415441"/>
            <a:ext cx="920957" cy="991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6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魔</a:t>
            </a:r>
            <a:endParaRPr lang="zh-CN" altLang="en-US" sz="60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8" name="Text Box 13"/>
          <p:cNvSpPr txBox="1"/>
          <p:nvPr/>
        </p:nvSpPr>
        <p:spPr>
          <a:xfrm>
            <a:off x="3391501" y="3078669"/>
            <a:ext cx="294751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组词：魔鬼  魔法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Text Box 13"/>
          <p:cNvSpPr txBox="1"/>
          <p:nvPr/>
        </p:nvSpPr>
        <p:spPr>
          <a:xfrm>
            <a:off x="3391500" y="3874738"/>
            <a:ext cx="420448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造句：这个人好像有魔法。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75"/>
          <p:cNvSpPr txBox="1"/>
          <p:nvPr/>
        </p:nvSpPr>
        <p:spPr>
          <a:xfrm>
            <a:off x="3391500" y="1520822"/>
            <a:ext cx="2830737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部首：广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文本框 75"/>
          <p:cNvSpPr txBox="1"/>
          <p:nvPr/>
        </p:nvSpPr>
        <p:spPr>
          <a:xfrm>
            <a:off x="3391500" y="2299746"/>
            <a:ext cx="2570798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结构：半包围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819894" y="1831060"/>
            <a:ext cx="484748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mó</a:t>
            </a:r>
            <a:endParaRPr lang="en-US" altLang="zh-CN" sz="2700" dirty="0" err="1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54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01  </a:t>
            </a:r>
            <a:r>
              <a:rPr lang="zh-CN" altLang="en-US"/>
              <a:t>识字加油站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24" grpId="0"/>
      <p:bldP spid="9" grpId="0"/>
      <p:bldP spid="25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24602" y="2323082"/>
            <a:ext cx="1158183" cy="1071201"/>
            <a:chOff x="-2214610" y="714356"/>
            <a:chExt cx="1785950" cy="1643868"/>
          </a:xfrm>
          <a:noFill/>
        </p:grpSpPr>
        <p:sp>
          <p:nvSpPr>
            <p:cNvPr id="4" name="矩形 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cxnSp>
          <p:nvCxnSpPr>
            <p:cNvPr id="7" name="直接连接符 6"/>
            <p:cNvCxnSpPr>
              <a:stCxn id="4" idx="1"/>
              <a:endCxn id="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4" idx="0"/>
              <a:endCxn id="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743215" y="2323199"/>
            <a:ext cx="920957" cy="991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6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术</a:t>
            </a:r>
            <a:endParaRPr lang="zh-CN" altLang="en-US" sz="60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8141" name="Text Box 13"/>
          <p:cNvSpPr txBox="1"/>
          <p:nvPr/>
        </p:nvSpPr>
        <p:spPr>
          <a:xfrm>
            <a:off x="3680646" y="2973130"/>
            <a:ext cx="294751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组词：美术   算术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Text Box 13"/>
          <p:cNvSpPr txBox="1"/>
          <p:nvPr/>
        </p:nvSpPr>
        <p:spPr>
          <a:xfrm>
            <a:off x="3680645" y="3640205"/>
            <a:ext cx="390394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造句：小丽很喜欢美术。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75"/>
          <p:cNvSpPr txBox="1"/>
          <p:nvPr/>
        </p:nvSpPr>
        <p:spPr>
          <a:xfrm>
            <a:off x="3680645" y="1673269"/>
            <a:ext cx="2830737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部首：木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75"/>
          <p:cNvSpPr txBox="1"/>
          <p:nvPr/>
        </p:nvSpPr>
        <p:spPr>
          <a:xfrm>
            <a:off x="3680645" y="2323200"/>
            <a:ext cx="2570798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结构：独体字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74758" y="1788777"/>
            <a:ext cx="657872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shù</a:t>
            </a:r>
            <a:endParaRPr lang="zh-CN" altLang="en-US" sz="27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53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01  </a:t>
            </a:r>
            <a:r>
              <a:rPr lang="zh-CN" altLang="en-US"/>
              <a:t>识字加油站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14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411449" y="2485829"/>
            <a:ext cx="1158183" cy="1071201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530062" y="2523094"/>
            <a:ext cx="920957" cy="991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6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建</a:t>
            </a:r>
            <a:endParaRPr lang="zh-CN" altLang="en-US" sz="60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8141" name="Text Box 13"/>
          <p:cNvSpPr txBox="1"/>
          <p:nvPr/>
        </p:nvSpPr>
        <p:spPr>
          <a:xfrm>
            <a:off x="3230321" y="3076973"/>
            <a:ext cx="294751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组词： 建立  建筑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Text Box 13"/>
          <p:cNvSpPr txBox="1"/>
          <p:nvPr/>
        </p:nvSpPr>
        <p:spPr>
          <a:xfrm>
            <a:off x="3230321" y="3771963"/>
            <a:ext cx="7050405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造句：友谊是建立在信任的基础之上的。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75"/>
          <p:cNvSpPr txBox="1"/>
          <p:nvPr/>
        </p:nvSpPr>
        <p:spPr>
          <a:xfrm>
            <a:off x="3230321" y="1721283"/>
            <a:ext cx="2830737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部首：廴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75"/>
          <p:cNvSpPr txBox="1"/>
          <p:nvPr/>
        </p:nvSpPr>
        <p:spPr>
          <a:xfrm>
            <a:off x="3230320" y="2399128"/>
            <a:ext cx="2570798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结构：半包围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27625" y="1839743"/>
            <a:ext cx="725831" cy="421264"/>
          </a:xfrm>
          <a:prstGeom prst="rect">
            <a:avLst/>
          </a:prstGeom>
          <a:noFill/>
        </p:spPr>
        <p:txBody>
          <a:bodyPr wrap="none" lIns="51430" tIns="25715" rIns="51430" bIns="25715">
            <a:spAutoFit/>
          </a:bodyPr>
          <a:lstStyle/>
          <a:p>
            <a:pPr algn="ctr">
              <a:defRPr/>
            </a:pPr>
            <a:r>
              <a:rPr lang="en-US" altLang="zh-CN" sz="2400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10600030101010101" pitchFamily="34" charset="0"/>
              </a:rPr>
              <a:t>jiàn</a:t>
            </a:r>
            <a:endParaRPr lang="en-US" altLang="zh-CN" sz="2400" b="1" dirty="0" err="1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10600030101010101" pitchFamily="34" charset="0"/>
            </a:endParaRPr>
          </a:p>
        </p:txBody>
      </p:sp>
      <p:sp>
        <p:nvSpPr>
          <p:cNvPr id="54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01  </a:t>
            </a:r>
            <a:r>
              <a:rPr lang="zh-CN" altLang="en-US"/>
              <a:t>识字加油站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141" grpId="0"/>
      <p:bldP spid="24" grpId="0"/>
      <p:bldP spid="2" grpId="0"/>
      <p:bldP spid="4" grpId="0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602239" y="2396727"/>
            <a:ext cx="1158183" cy="1071201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720852" y="2433991"/>
            <a:ext cx="920957" cy="991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6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筑</a:t>
            </a:r>
            <a:endParaRPr lang="zh-CN" altLang="en-US" sz="60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8141" name="Text Box 13"/>
          <p:cNvSpPr txBox="1"/>
          <p:nvPr/>
        </p:nvSpPr>
        <p:spPr>
          <a:xfrm>
            <a:off x="3510564" y="2929768"/>
            <a:ext cx="294751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组词：建筑  筑路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Text Box 13"/>
          <p:cNvSpPr txBox="1"/>
          <p:nvPr/>
        </p:nvSpPr>
        <p:spPr>
          <a:xfrm>
            <a:off x="3510563" y="3568109"/>
            <a:ext cx="4450680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造句：这是本市最有名的建筑。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75"/>
          <p:cNvSpPr txBox="1"/>
          <p:nvPr/>
        </p:nvSpPr>
        <p:spPr>
          <a:xfrm>
            <a:off x="3510563" y="1687375"/>
            <a:ext cx="2830737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部首：竹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75"/>
          <p:cNvSpPr txBox="1"/>
          <p:nvPr/>
        </p:nvSpPr>
        <p:spPr>
          <a:xfrm>
            <a:off x="3510563" y="2308572"/>
            <a:ext cx="2570798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结构：</a:t>
            </a:r>
            <a:r>
              <a:rPr lang="en-US" altLang="zh-CN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上下</a:t>
            </a:r>
            <a:endParaRPr lang="en-US" altLang="zh-CN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1896161" y="1856981"/>
            <a:ext cx="570339" cy="421264"/>
          </a:xfrm>
          <a:prstGeom prst="rect">
            <a:avLst/>
          </a:prstGeom>
          <a:noFill/>
        </p:spPr>
        <p:txBody>
          <a:bodyPr wrap="none" lIns="51430" tIns="25715" rIns="51430" bIns="25715">
            <a:spAutoFit/>
          </a:bodyPr>
          <a:lstStyle/>
          <a:p>
            <a:pPr algn="ctr">
              <a:defRPr/>
            </a:pPr>
            <a:r>
              <a:rPr lang="en-US" altLang="zh-CN" sz="2400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10600030101010101" pitchFamily="34" charset="0"/>
              </a:rPr>
              <a:t>zhù</a:t>
            </a:r>
            <a:endParaRPr lang="en-US" altLang="zh-CN" sz="2400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10600030101010101" pitchFamily="34" charset="0"/>
            </a:endParaRPr>
          </a:p>
        </p:txBody>
      </p:sp>
      <p:sp>
        <p:nvSpPr>
          <p:cNvPr id="53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01  </a:t>
            </a:r>
            <a:r>
              <a:rPr lang="zh-CN" altLang="en-US"/>
              <a:t>识字加油站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141" grpId="0"/>
      <p:bldP spid="24" grpId="0"/>
      <p:bldP spid="2" grpId="0"/>
      <p:bldP spid="4" grpId="0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747390" y="2416342"/>
            <a:ext cx="1158183" cy="1071201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866003" y="2456464"/>
            <a:ext cx="920957" cy="991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6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+mn-ea"/>
                <a:sym typeface="+mn-ea"/>
              </a:rPr>
              <a:t>演</a:t>
            </a:r>
            <a:endParaRPr lang="zh-CN" altLang="en-US" sz="60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+mn-ea"/>
              <a:sym typeface="+mn-ea"/>
            </a:endParaRPr>
          </a:p>
        </p:txBody>
      </p:sp>
      <p:sp>
        <p:nvSpPr>
          <p:cNvPr id="48141" name="Text Box 13"/>
          <p:cNvSpPr txBox="1"/>
          <p:nvPr/>
        </p:nvSpPr>
        <p:spPr>
          <a:xfrm>
            <a:off x="3706198" y="2885354"/>
            <a:ext cx="294751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组词：表演  演示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Text Box 13"/>
          <p:cNvSpPr txBox="1"/>
          <p:nvPr/>
        </p:nvSpPr>
        <p:spPr>
          <a:xfrm>
            <a:off x="3706198" y="3533061"/>
            <a:ext cx="4016507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造句：孩子们的表演很精彩。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75"/>
          <p:cNvSpPr txBox="1"/>
          <p:nvPr/>
        </p:nvSpPr>
        <p:spPr>
          <a:xfrm>
            <a:off x="3706198" y="1624227"/>
            <a:ext cx="2830737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部首：氵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75"/>
          <p:cNvSpPr txBox="1"/>
          <p:nvPr/>
        </p:nvSpPr>
        <p:spPr>
          <a:xfrm>
            <a:off x="3706198" y="2254791"/>
            <a:ext cx="2570798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结构：</a:t>
            </a:r>
            <a:r>
              <a:rPr lang="en-US" altLang="zh-CN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左右</a:t>
            </a:r>
            <a:endParaRPr lang="en-US" altLang="zh-CN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41313" y="1771891"/>
            <a:ext cx="570338" cy="421264"/>
          </a:xfrm>
          <a:prstGeom prst="rect">
            <a:avLst/>
          </a:prstGeom>
          <a:noFill/>
        </p:spPr>
        <p:txBody>
          <a:bodyPr wrap="none" lIns="51430" tIns="25715" rIns="51430" bIns="25715">
            <a:spAutoFit/>
          </a:bodyPr>
          <a:lstStyle/>
          <a:p>
            <a:pPr algn="ctr">
              <a:defRPr/>
            </a:pPr>
            <a:r>
              <a:rPr lang="en-US" altLang="zh-CN" sz="2400" b="1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10600030101010101" pitchFamily="34" charset="0"/>
              </a:rPr>
              <a:t>yǎn</a:t>
            </a:r>
            <a:endParaRPr lang="en-US" altLang="zh-CN" sz="2400" b="1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10600030101010101" pitchFamily="34" charset="0"/>
            </a:endParaRPr>
          </a:p>
        </p:txBody>
      </p:sp>
      <p:sp>
        <p:nvSpPr>
          <p:cNvPr id="53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01  </a:t>
            </a:r>
            <a:r>
              <a:rPr lang="zh-CN" altLang="en-US"/>
              <a:t>识字加油站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141" grpId="0"/>
      <p:bldP spid="24" grpId="0"/>
      <p:bldP spid="2" grpId="0"/>
      <p:bldP spid="4" grpId="0"/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499411" y="2355956"/>
            <a:ext cx="1158183" cy="1071201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endParaRPr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618024" y="2356072"/>
            <a:ext cx="920957" cy="991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60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</a:rPr>
              <a:t>营</a:t>
            </a:r>
            <a:endParaRPr lang="zh-CN" altLang="en-US" sz="60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</a:endParaRPr>
          </a:p>
        </p:txBody>
      </p:sp>
      <p:sp>
        <p:nvSpPr>
          <p:cNvPr id="48141" name="Text Box 13"/>
          <p:cNvSpPr txBox="1"/>
          <p:nvPr/>
        </p:nvSpPr>
        <p:spPr>
          <a:xfrm>
            <a:off x="3348100" y="2909952"/>
            <a:ext cx="294751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组词： 经营  宿营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Text Box 13"/>
          <p:cNvSpPr txBox="1"/>
          <p:nvPr/>
        </p:nvSpPr>
        <p:spPr>
          <a:xfrm>
            <a:off x="3348100" y="3587739"/>
            <a:ext cx="4926227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造句：我们一家人今天在外面宿营。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75"/>
          <p:cNvSpPr txBox="1"/>
          <p:nvPr/>
        </p:nvSpPr>
        <p:spPr>
          <a:xfrm>
            <a:off x="3348100" y="1588669"/>
            <a:ext cx="2830737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部首： 艹 </a:t>
            </a:r>
            <a:endParaRPr lang="zh-CN" altLang="en-US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75"/>
          <p:cNvSpPr txBox="1"/>
          <p:nvPr/>
        </p:nvSpPr>
        <p:spPr>
          <a:xfrm>
            <a:off x="3348100" y="2249310"/>
            <a:ext cx="2570798" cy="420529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结构：</a:t>
            </a:r>
            <a:r>
              <a:rPr lang="en-US" altLang="zh-CN" sz="2400" dirty="0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微软雅黑" panose="020B0503020204020204" pitchFamily="34" charset="-122"/>
              </a:rPr>
              <a:t>上下</a:t>
            </a:r>
            <a:endParaRPr lang="en-US" altLang="zh-CN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18793" y="1788732"/>
            <a:ext cx="719418" cy="421264"/>
          </a:xfrm>
          <a:prstGeom prst="rect">
            <a:avLst/>
          </a:prstGeom>
          <a:noFill/>
        </p:spPr>
        <p:txBody>
          <a:bodyPr wrap="none" lIns="51430" tIns="25715" rIns="51430" bIns="25715">
            <a:spAutoFit/>
          </a:bodyPr>
          <a:lstStyle/>
          <a:p>
            <a:pPr algn="ctr"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思源黑体 CN Bold" panose="02010600030101010101" pitchFamily="34" charset="-122"/>
                <a:ea typeface="思源黑体 CN Bold" panose="02010600030101010101" pitchFamily="34" charset="-122"/>
                <a:cs typeface="汉语拼音" panose="02010600030101010101" pitchFamily="34" charset="0"/>
              </a:rPr>
              <a:t>yíng</a:t>
            </a:r>
            <a:endParaRPr lang="en-US" altLang="zh-CN" sz="2400" dirty="0">
              <a:solidFill>
                <a:prstClr val="black"/>
              </a:solidFill>
              <a:latin typeface="思源黑体 CN Bold" panose="02010600030101010101" pitchFamily="34" charset="-122"/>
              <a:ea typeface="思源黑体 CN Bold" panose="02010600030101010101" pitchFamily="34" charset="-122"/>
              <a:cs typeface="汉语拼音" panose="02010600030101010101" pitchFamily="34" charset="0"/>
            </a:endParaRPr>
          </a:p>
        </p:txBody>
      </p:sp>
      <p:sp>
        <p:nvSpPr>
          <p:cNvPr id="53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4794" y="198835"/>
            <a:ext cx="2071688" cy="373856"/>
          </a:xfrm>
        </p:spPr>
        <p:txBody>
          <a:bodyPr/>
          <a:lstStyle/>
          <a:p>
            <a:r>
              <a:rPr lang="en-US" altLang="zh-CN" dirty="0"/>
              <a:t>01  </a:t>
            </a:r>
            <a:r>
              <a:rPr lang="zh-CN" altLang="en-US"/>
              <a:t>识字加油站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141" grpId="0"/>
      <p:bldP spid="24" grpId="0"/>
      <p:bldP spid="2" grpId="0"/>
      <p:bldP spid="4" grpId="0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TABLE_BEAUTIFY" val="smartTable{db4e424e-80f9-4f72-97fc-bd163179ca90}"/>
</p:tagLst>
</file>

<file path=ppt/tags/tag2.xml><?xml version="1.0" encoding="utf-8"?>
<p:tagLst xmlns:p="http://schemas.openxmlformats.org/presentationml/2006/main">
  <p:tag name="KSO_WPP_MARK_KEY" val="5c284d4c-7e8b-4197-81a6-91309fced35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3083</Words>
  <Application>WPS 演示</Application>
  <PresentationFormat>全屏显示(16:9)</PresentationFormat>
  <Paragraphs>413</Paragraphs>
  <Slides>32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Arial</vt:lpstr>
      <vt:lpstr>宋体</vt:lpstr>
      <vt:lpstr>Wingdings</vt:lpstr>
      <vt:lpstr>思源黑体 CN Light</vt:lpstr>
      <vt:lpstr>思源黑体 CN Bold</vt:lpstr>
      <vt:lpstr>微软雅黑</vt:lpstr>
      <vt:lpstr>汉语拼音</vt:lpstr>
      <vt:lpstr>Verdana</vt:lpstr>
      <vt:lpstr>等线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2020-06-05T01:58:00Z</dcterms:created>
  <dcterms:modified xsi:type="dcterms:W3CDTF">2023-01-16T01:25:01Z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9B79C9C2363D470DA37BD00EFC8A81AE</vt:lpwstr>
  </property>
</Properties>
</file>