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56" r:id="rId3"/>
    <p:sldId id="479" r:id="rId4"/>
    <p:sldId id="599" r:id="rId6"/>
    <p:sldId id="705" r:id="rId7"/>
    <p:sldId id="823" r:id="rId8"/>
    <p:sldId id="824" r:id="rId9"/>
    <p:sldId id="410" r:id="rId10"/>
    <p:sldId id="825" r:id="rId11"/>
    <p:sldId id="765" r:id="rId12"/>
    <p:sldId id="766" r:id="rId13"/>
    <p:sldId id="767" r:id="rId14"/>
    <p:sldId id="768" r:id="rId15"/>
    <p:sldId id="769" r:id="rId16"/>
    <p:sldId id="770" r:id="rId17"/>
    <p:sldId id="771" r:id="rId18"/>
    <p:sldId id="548" r:id="rId19"/>
    <p:sldId id="742" r:id="rId20"/>
    <p:sldId id="310" r:id="rId21"/>
    <p:sldId id="671" r:id="rId22"/>
    <p:sldId id="312" r:id="rId23"/>
    <p:sldId id="743" r:id="rId24"/>
    <p:sldId id="800" r:id="rId25"/>
    <p:sldId id="802" r:id="rId26"/>
    <p:sldId id="801" r:id="rId27"/>
    <p:sldId id="744" r:id="rId28"/>
    <p:sldId id="745" r:id="rId29"/>
    <p:sldId id="748" r:id="rId30"/>
    <p:sldId id="634" r:id="rId31"/>
    <p:sldId id="746" r:id="rId32"/>
    <p:sldId id="657" r:id="rId33"/>
    <p:sldId id="319" r:id="rId34"/>
    <p:sldId id="359" r:id="rId35"/>
    <p:sldId id="258" r:id="rId36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40"/>
    </p:embeddedFont>
    <p:embeddedFont>
      <p:font typeface="等线" panose="02010600030101010101" charset="-122"/>
      <p:regular r:id="rId41"/>
    </p:embeddedFont>
  </p:embeddedFontLst>
  <p:custDataLst>
    <p:tags r:id="rId4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B48A"/>
    <a:srgbClr val="129C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102" y="-6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2" Type="http://schemas.openxmlformats.org/officeDocument/2006/relationships/tags" Target="tags/tag1.xml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384D4971-EEA0-43C2-9182-D43410F72C2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flipH="1">
            <a:off x="-1" y="1"/>
            <a:ext cx="3460615" cy="74543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flipH="1">
            <a:off x="7528891" y="4968402"/>
            <a:ext cx="1615109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254364" y="198467"/>
            <a:ext cx="2071688" cy="373856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800">
                <a:solidFill>
                  <a:srgbClr val="2AB4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13" name="矩形: 圆角 12"/>
          <p:cNvSpPr/>
          <p:nvPr userDrawn="1"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2AB4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71222" y="1713522"/>
            <a:ext cx="4752665" cy="1397047"/>
            <a:chOff x="894963" y="2284695"/>
            <a:chExt cx="6336886" cy="1862728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语文园地（三）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6398" y="3470315"/>
              <a:ext cx="580881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rPr>
                <a:t>部编版语文课</a:t>
              </a: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rPr>
                <a:t>件 二年级下</a:t>
              </a: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rPr>
                <a:t>册</a:t>
              </a:r>
              <a:endParaRPr lang="en-US" altLang="zh-CN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BY YUSHEN</a:t>
            </a:r>
            <a:endParaRPr lang="zh-CN" altLang="en-US" dirty="0">
              <a:noFill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11130" y="2321387"/>
            <a:ext cx="1158183" cy="1071201"/>
            <a:chOff x="-2214610" y="714356"/>
            <a:chExt cx="1785950" cy="1643868"/>
          </a:xfrm>
          <a:noFill/>
        </p:grpSpPr>
        <p:sp>
          <p:nvSpPr>
            <p:cNvPr id="4" name="矩形 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7" name="直接连接符 6"/>
            <p:cNvCxnSpPr>
              <a:stCxn id="4" idx="1"/>
              <a:endCxn id="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4" idx="0"/>
              <a:endCxn id="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629743" y="2361211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乎</a:t>
            </a:r>
            <a:endParaRPr lang="zh-CN" altLang="en-US" sz="6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3410427" y="2945389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组词： 在乎    几乎   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Text Box 13"/>
          <p:cNvSpPr txBox="1"/>
          <p:nvPr/>
        </p:nvSpPr>
        <p:spPr>
          <a:xfrm>
            <a:off x="3410426" y="3626127"/>
            <a:ext cx="705040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造句：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我上学几乎没迟到过。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75"/>
          <p:cNvSpPr txBox="1"/>
          <p:nvPr/>
        </p:nvSpPr>
        <p:spPr>
          <a:xfrm>
            <a:off x="3410426" y="1618204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部首：丿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75"/>
          <p:cNvSpPr txBox="1"/>
          <p:nvPr/>
        </p:nvSpPr>
        <p:spPr>
          <a:xfrm>
            <a:off x="3410426" y="2281797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结构：独体字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TextBox 2"/>
          <p:cNvSpPr txBox="1"/>
          <p:nvPr/>
        </p:nvSpPr>
        <p:spPr>
          <a:xfrm>
            <a:off x="1841722" y="1881653"/>
            <a:ext cx="497000" cy="421263"/>
          </a:xfrm>
          <a:prstGeom prst="rect">
            <a:avLst/>
          </a:prstGeom>
          <a:noFill/>
        </p:spPr>
        <p:txBody>
          <a:bodyPr wrap="none" lIns="51430" tIns="25715" rIns="51430" bIns="25715">
            <a:spAutoFit/>
          </a:bodyPr>
          <a:lstStyle/>
          <a:p>
            <a:pPr algn="ctr">
              <a:defRPr/>
            </a:pPr>
            <a:r>
              <a:rPr lang="en-US" altLang="zh-CN" sz="2400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  <a:sym typeface="+mn-ea"/>
              </a:rPr>
              <a:t>hū</a:t>
            </a:r>
            <a:endParaRPr lang="zh-CN" altLang="en-US" sz="24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10600030101010101" pitchFamily="34" charset="0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12" grpId="0"/>
      <p:bldP spid="13" grpId="0"/>
      <p:bldP spid="14" grpId="0"/>
      <p:bldP spid="15" grpId="0"/>
      <p:bldP spid="1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616858" y="2404940"/>
            <a:ext cx="1158183" cy="1071201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735471" y="2444764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喷</a:t>
            </a:r>
            <a:endParaRPr lang="zh-CN" altLang="en-US" sz="6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3531394" y="2996084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组词： 喷泉   喷水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3531394" y="3707316"/>
            <a:ext cx="705040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造句：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公园的中心有个音乐喷泉</a:t>
            </a:r>
            <a:r>
              <a:rPr lang="zh-CN" altLang="en-US" sz="24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75"/>
          <p:cNvSpPr txBox="1"/>
          <p:nvPr/>
        </p:nvSpPr>
        <p:spPr>
          <a:xfrm>
            <a:off x="3531394" y="1607912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部首：口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75"/>
          <p:cNvSpPr txBox="1"/>
          <p:nvPr/>
        </p:nvSpPr>
        <p:spPr>
          <a:xfrm>
            <a:off x="3531394" y="2301998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结构：左右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52270" y="1758854"/>
            <a:ext cx="687359" cy="421264"/>
          </a:xfrm>
          <a:prstGeom prst="rect">
            <a:avLst/>
          </a:prstGeom>
          <a:noFill/>
        </p:spPr>
        <p:txBody>
          <a:bodyPr wrap="none" lIns="51430" tIns="25715" rIns="51430" bIns="25715">
            <a:spAutoFit/>
          </a:bodyPr>
          <a:lstStyle/>
          <a:p>
            <a:pPr algn="ctr"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  <a:sym typeface="+mn-ea"/>
              </a:rPr>
              <a:t>pēn</a:t>
            </a:r>
            <a:endParaRPr lang="en-US" altLang="zh-CN" sz="2400" b="1" dirty="0" err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10600030101010101" pitchFamily="34" charset="0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24" grpId="0"/>
      <p:bldP spid="2" grpId="0"/>
      <p:bldP spid="4" grpId="0"/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815930" y="2346390"/>
            <a:ext cx="1158183" cy="1071201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934543" y="2383654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腻</a:t>
            </a:r>
            <a:endParaRPr lang="zh-CN" altLang="en-US" sz="6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3587592" y="2952882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组词：细腻    油腻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3587591" y="3605058"/>
            <a:ext cx="705040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造句：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我不喜欢吃油腻的食物。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75"/>
          <p:cNvSpPr txBox="1"/>
          <p:nvPr/>
        </p:nvSpPr>
        <p:spPr>
          <a:xfrm>
            <a:off x="3587591" y="1682820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部首：月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75"/>
          <p:cNvSpPr txBox="1"/>
          <p:nvPr/>
        </p:nvSpPr>
        <p:spPr>
          <a:xfrm>
            <a:off x="3587591" y="2317851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结构：左右</a:t>
            </a:r>
            <a:endParaRPr lang="en-US" altLang="zh-CN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2197617" y="1806644"/>
            <a:ext cx="394809" cy="421263"/>
          </a:xfrm>
          <a:prstGeom prst="rect">
            <a:avLst/>
          </a:prstGeom>
          <a:noFill/>
        </p:spPr>
        <p:txBody>
          <a:bodyPr wrap="none" lIns="51430" tIns="25715" rIns="51430" bIns="25715">
            <a:spAutoFit/>
          </a:bodyPr>
          <a:lstStyle/>
          <a:p>
            <a:pPr algn="ctr"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  <a:sym typeface="+mn-ea"/>
              </a:rPr>
              <a:t>nì</a:t>
            </a:r>
            <a:endParaRPr lang="zh-CN" altLang="en-US" sz="2400" b="1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10600030101010101" pitchFamily="34" charset="0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24" grpId="0"/>
      <p:bldP spid="2" grpId="0"/>
      <p:bldP spid="4" grpId="0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747390" y="2346371"/>
            <a:ext cx="1158183" cy="1071201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866003" y="2386492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ea"/>
              </a:rPr>
              <a:t>绵</a:t>
            </a:r>
            <a:endParaRPr lang="zh-CN" altLang="en-US" sz="6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ea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3614262" y="2885700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组词：绵阳   绵羊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3614261" y="3563977"/>
            <a:ext cx="705040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造句：大山上有很多绵羊在吃草。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75"/>
          <p:cNvSpPr txBox="1"/>
          <p:nvPr/>
        </p:nvSpPr>
        <p:spPr>
          <a:xfrm>
            <a:off x="3614261" y="1563435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部首：纟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75"/>
          <p:cNvSpPr txBox="1"/>
          <p:nvPr/>
        </p:nvSpPr>
        <p:spPr>
          <a:xfrm>
            <a:off x="3614261" y="2224568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结构：</a:t>
            </a:r>
            <a:r>
              <a:rPr lang="en-US" altLang="zh-CN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左右</a:t>
            </a:r>
            <a:endParaRPr lang="en-US" altLang="zh-CN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44144" y="1797170"/>
            <a:ext cx="964676" cy="421263"/>
          </a:xfrm>
          <a:prstGeom prst="rect">
            <a:avLst/>
          </a:prstGeom>
          <a:noFill/>
        </p:spPr>
        <p:txBody>
          <a:bodyPr wrap="none" lIns="51430" tIns="25715" rIns="51430" bIns="25715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  <a:sym typeface="+mn-ea"/>
              </a:rPr>
              <a:t>mián</a:t>
            </a:r>
            <a:endParaRPr lang="en-US" altLang="zh-CN" sz="2400" b="1" dirty="0" err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10600030101010101" pitchFamily="34" charset="0"/>
              <a:sym typeface="+mn-ea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24" grpId="0"/>
      <p:bldP spid="2" grpId="0"/>
      <p:bldP spid="4" grpId="0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286912" y="2433919"/>
            <a:ext cx="1158183" cy="1071201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405525" y="2473743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脆</a:t>
            </a:r>
            <a:endParaRPr lang="zh-CN" altLang="en-US" sz="6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3081814" y="3027622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组词： 干脆   清脆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3081814" y="3711852"/>
            <a:ext cx="705040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造句：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走在森林里，耳边传来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清脆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的鸟叫声</a:t>
            </a:r>
            <a:r>
              <a:rPr lang="zh-CN" altLang="en-US" sz="2400" dirty="0">
                <a:solidFill>
                  <a:srgbClr val="21181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75"/>
          <p:cNvSpPr txBox="1"/>
          <p:nvPr/>
        </p:nvSpPr>
        <p:spPr>
          <a:xfrm>
            <a:off x="3081814" y="1693452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部首： 月 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75"/>
          <p:cNvSpPr txBox="1"/>
          <p:nvPr/>
        </p:nvSpPr>
        <p:spPr>
          <a:xfrm>
            <a:off x="3081814" y="2360537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结构：左右</a:t>
            </a:r>
            <a:endParaRPr lang="en-US" altLang="zh-CN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88048" y="1866695"/>
            <a:ext cx="555911" cy="421263"/>
          </a:xfrm>
          <a:prstGeom prst="rect">
            <a:avLst/>
          </a:prstGeom>
          <a:noFill/>
        </p:spPr>
        <p:txBody>
          <a:bodyPr wrap="none" lIns="51430" tIns="25715" rIns="51430" bIns="25715">
            <a:spAutoFit/>
          </a:bodyPr>
          <a:lstStyle/>
          <a:p>
            <a:pPr algn="ctr"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</a:rPr>
              <a:t>cuì</a:t>
            </a:r>
            <a:endParaRPr lang="en-US" altLang="zh-CN" sz="2400" b="1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10600030101010101" pitchFamily="34" charset="0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24" grpId="0"/>
      <p:bldP spid="2" grpId="0"/>
      <p:bldP spid="4" grpId="0"/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166325" y="2213993"/>
            <a:ext cx="1158183" cy="1071201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84830" y="2293643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ea"/>
              </a:rPr>
              <a:t>邦</a:t>
            </a:r>
            <a:endParaRPr lang="zh-CN" altLang="en-US" sz="6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ea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1483996" y="3654266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组词：友邦   邻邦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1383983" y="4169569"/>
            <a:ext cx="705040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造句：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这个美丽的国家是我们的友好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邻邦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75"/>
          <p:cNvSpPr txBox="1"/>
          <p:nvPr/>
        </p:nvSpPr>
        <p:spPr>
          <a:xfrm>
            <a:off x="2714591" y="2213993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部首：阝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75"/>
          <p:cNvSpPr txBox="1"/>
          <p:nvPr/>
        </p:nvSpPr>
        <p:spPr>
          <a:xfrm>
            <a:off x="2714625" y="3106579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结构：左右</a:t>
            </a:r>
            <a:endParaRPr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1483865" y="1639004"/>
            <a:ext cx="864890" cy="421263"/>
          </a:xfrm>
          <a:prstGeom prst="rect">
            <a:avLst/>
          </a:prstGeom>
          <a:noFill/>
        </p:spPr>
        <p:txBody>
          <a:bodyPr wrap="none" lIns="51430" tIns="25715" rIns="51430" bIns="25715">
            <a:spAutoFit/>
          </a:bodyPr>
          <a:lstStyle/>
          <a:p>
            <a:pPr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</a:rPr>
              <a:t>bāng</a:t>
            </a:r>
            <a:endParaRPr lang="en-US" altLang="zh-CN" sz="2400" dirty="0" err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10600030101010101" pitchFamily="34" charset="0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24" grpId="0"/>
      <p:bldP spid="2" grpId="0"/>
      <p:bldP spid="4" grpId="0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979716" y="1330987"/>
            <a:ext cx="554640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选一选，连一连。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298284" y="2332196"/>
            <a:ext cx="2921318" cy="1377315"/>
          </a:xfrm>
          <a:prstGeom prst="roundRect">
            <a:avLst/>
          </a:prstGeom>
          <a:ln>
            <a:solidFill>
              <a:srgbClr val="2AB48A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霄               元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____</a:t>
            </a:r>
            <a:endParaRPr lang="en-US" altLang="zh-CN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宵              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____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苹果</a:t>
            </a:r>
            <a:endParaRPr lang="en-US" altLang="zh-CN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削              九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___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云外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35482" y="2634851"/>
            <a:ext cx="778193" cy="810106"/>
            <a:chOff x="1578610" y="3619385"/>
            <a:chExt cx="1296716" cy="1080141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1578700" y="3694388"/>
              <a:ext cx="1296626" cy="51921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578610" y="4264551"/>
              <a:ext cx="1255395" cy="43497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578700" y="3619385"/>
              <a:ext cx="1296626" cy="108006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cxnSp>
      </p:grpSp>
      <p:sp>
        <p:nvSpPr>
          <p:cNvPr id="23" name="圆角矩形 22"/>
          <p:cNvSpPr/>
          <p:nvPr/>
        </p:nvSpPr>
        <p:spPr>
          <a:xfrm>
            <a:off x="5255816" y="2330768"/>
            <a:ext cx="2349629" cy="1377173"/>
          </a:xfrm>
          <a:prstGeom prst="roundRect">
            <a:avLst/>
          </a:prstGeom>
          <a:ln>
            <a:solidFill>
              <a:srgbClr val="2AB48A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赔             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____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土</a:t>
            </a:r>
            <a:endParaRPr lang="en-US" altLang="zh-CN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陪             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____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伴</a:t>
            </a:r>
            <a:endParaRPr lang="en-US" altLang="zh-CN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培             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____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钱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720772" y="2599813"/>
            <a:ext cx="613354" cy="931512"/>
            <a:chOff x="7627695" y="3466417"/>
            <a:chExt cx="1404003" cy="1242016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7735724" y="4024702"/>
              <a:ext cx="129597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7627695" y="3505490"/>
              <a:ext cx="1404003" cy="113484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735724" y="3466417"/>
              <a:ext cx="1295974" cy="124201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cxnSp>
      </p:grp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2014538" y="1517333"/>
            <a:ext cx="482203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下面这些字查什么部首？查一查，记一记。</a:t>
            </a:r>
            <a:endParaRPr lang="zh-CN" altLang="en-US" sz="2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107883" y="2273532"/>
            <a:ext cx="1045845" cy="445770"/>
          </a:xfrm>
          <a:prstGeom prst="roundRect">
            <a:avLst/>
          </a:prstGeom>
          <a:noFill/>
          <a:ln>
            <a:solidFill>
              <a:srgbClr val="2AB48A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鹿  麝</a:t>
            </a:r>
            <a:endParaRPr lang="zh-CN" altLang="en-US" sz="2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317082" y="2273532"/>
            <a:ext cx="1011079" cy="445770"/>
          </a:xfrm>
          <a:prstGeom prst="roundRect">
            <a:avLst/>
          </a:prstGeom>
          <a:noFill/>
          <a:ln>
            <a:solidFill>
              <a:srgbClr val="2AB48A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金  鉴</a:t>
            </a:r>
            <a:endParaRPr lang="zh-CN" altLang="en-US" sz="2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491514" y="2273532"/>
            <a:ext cx="1050608" cy="445770"/>
          </a:xfrm>
          <a:prstGeom prst="roundRect">
            <a:avLst/>
          </a:prstGeom>
          <a:noFill/>
          <a:ln>
            <a:solidFill>
              <a:srgbClr val="2AB48A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高  敲</a:t>
            </a:r>
            <a:endParaRPr lang="zh-CN" altLang="en-US" sz="2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705475" y="2273532"/>
            <a:ext cx="1023938" cy="445770"/>
          </a:xfrm>
          <a:prstGeom prst="roundRect">
            <a:avLst/>
          </a:prstGeom>
          <a:noFill/>
          <a:ln>
            <a:solidFill>
              <a:srgbClr val="2AB48A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音  章</a:t>
            </a:r>
            <a:endParaRPr lang="zh-CN" altLang="en-US" sz="2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107883" y="2922185"/>
            <a:ext cx="1045845" cy="445770"/>
          </a:xfrm>
          <a:prstGeom prst="roundRect">
            <a:avLst/>
          </a:prstGeom>
          <a:noFill/>
          <a:ln>
            <a:solidFill>
              <a:srgbClr val="2AB48A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黑</a:t>
            </a:r>
            <a:r>
              <a:rPr lang="en-US" altLang="zh-CN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默</a:t>
            </a:r>
            <a:endParaRPr lang="zh-CN" altLang="en-US" sz="2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317082" y="2922185"/>
            <a:ext cx="1011079" cy="445770"/>
          </a:xfrm>
          <a:prstGeom prst="roundRect">
            <a:avLst/>
          </a:prstGeom>
          <a:noFill/>
          <a:ln>
            <a:solidFill>
              <a:srgbClr val="2AB48A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衣</a:t>
            </a:r>
            <a:r>
              <a:rPr lang="en-US" altLang="zh-CN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装</a:t>
            </a:r>
            <a:endParaRPr lang="zh-CN" altLang="en-US" sz="2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491514" y="2922185"/>
            <a:ext cx="1050608" cy="445770"/>
          </a:xfrm>
          <a:prstGeom prst="roundRect">
            <a:avLst/>
          </a:prstGeom>
          <a:noFill/>
          <a:ln>
            <a:solidFill>
              <a:srgbClr val="2AB48A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辛</a:t>
            </a:r>
            <a:r>
              <a:rPr lang="en-US" altLang="zh-CN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辣</a:t>
            </a:r>
            <a:endParaRPr lang="zh-CN" altLang="en-US" sz="2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5705475" y="2922185"/>
            <a:ext cx="1023938" cy="445770"/>
          </a:xfrm>
          <a:prstGeom prst="roundRect">
            <a:avLst/>
          </a:prstGeom>
          <a:noFill/>
          <a:ln>
            <a:solidFill>
              <a:srgbClr val="2AB48A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鱼</a:t>
            </a:r>
            <a:r>
              <a:rPr lang="en-US" altLang="zh-CN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鲁</a:t>
            </a:r>
            <a:endParaRPr lang="zh-CN" altLang="en-US" sz="2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"/>
          <p:cNvSpPr/>
          <p:nvPr/>
        </p:nvSpPr>
        <p:spPr>
          <a:xfrm>
            <a:off x="1963103" y="3697520"/>
            <a:ext cx="492490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每组的前一个字是后一个字的部首。</a:t>
            </a:r>
            <a:endParaRPr lang="zh-CN" altLang="en-US" sz="24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2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/>
              <a:t>字词句运用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942737" y="1477090"/>
            <a:ext cx="2106930" cy="1181576"/>
          </a:xfrm>
          <a:prstGeom prst="roundRect">
            <a:avLst/>
          </a:prstGeom>
          <a:noFill/>
          <a:ln>
            <a:solidFill>
              <a:srgbClr val="2AB48A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炒   烤   烧</a:t>
            </a:r>
            <a:endParaRPr lang="en-US" altLang="zh-CN" sz="21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煎   蒸   煮</a:t>
            </a:r>
            <a:endParaRPr lang="zh-CN" altLang="en-US" sz="21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6779" y="1477328"/>
            <a:ext cx="2025491" cy="1181100"/>
          </a:xfrm>
          <a:prstGeom prst="roundRect">
            <a:avLst/>
          </a:prstGeom>
          <a:noFill/>
          <a:ln>
            <a:solidFill>
              <a:srgbClr val="2AB48A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怒   恋   感</a:t>
            </a:r>
            <a:endParaRPr lang="zh-CN" altLang="en-US" sz="21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慌   惊   怕</a:t>
            </a:r>
            <a:endParaRPr lang="zh-CN" altLang="en-US" sz="21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2056" y="1716287"/>
            <a:ext cx="996315" cy="703182"/>
          </a:xfrm>
          <a:prstGeom prst="leftArrow">
            <a:avLst>
              <a:gd name="adj1" fmla="val 50000"/>
              <a:gd name="adj2" fmla="val 34351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火字旁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23963" y="2932331"/>
            <a:ext cx="853916" cy="1055607"/>
          </a:xfrm>
          <a:prstGeom prst="upArrow">
            <a:avLst>
              <a:gd name="adj1" fmla="val 50000"/>
              <a:gd name="adj2" fmla="val 36642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四点底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80860" y="1722419"/>
            <a:ext cx="981075" cy="690919"/>
          </a:xfrm>
          <a:prstGeom prst="leftArrow">
            <a:avLst>
              <a:gd name="adj1" fmla="val 50000"/>
              <a:gd name="adj2" fmla="val 25991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心字底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74895" y="2932331"/>
            <a:ext cx="853916" cy="1055607"/>
          </a:xfrm>
          <a:prstGeom prst="upArrow">
            <a:avLst>
              <a:gd name="adj1" fmla="val 50000"/>
              <a:gd name="adj2" fmla="val 36642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四点底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843110" y="3295194"/>
            <a:ext cx="2538413" cy="692744"/>
          </a:xfrm>
          <a:prstGeom prst="wedgeRoundRectCallout">
            <a:avLst>
              <a:gd name="adj1" fmla="val -33226"/>
              <a:gd name="adj2" fmla="val -78274"/>
              <a:gd name="adj3" fmla="val 16667"/>
            </a:avLst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带“心”和“忄”的字多与心理活动有关。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135982" y="3295216"/>
            <a:ext cx="2369344" cy="692722"/>
          </a:xfrm>
          <a:prstGeom prst="wedgeRoundRectCallout">
            <a:avLst>
              <a:gd name="adj1" fmla="val -36273"/>
              <a:gd name="adj2" fmla="val -64910"/>
              <a:gd name="adj3" fmla="val 16667"/>
            </a:avLst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带“火”和“灬”的字多与“火”有关。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/>
              <a:t>字词句运用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4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996089" y="1742599"/>
            <a:ext cx="3805238" cy="877253"/>
          </a:xfrm>
          <a:prstGeom prst="roundRect">
            <a:avLst/>
          </a:prstGeom>
          <a:noFill/>
          <a:ln>
            <a:solidFill>
              <a:srgbClr val="2AB48A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刺剑割          分剪切</a:t>
            </a:r>
            <a:endParaRPr lang="zh-CN" altLang="en-US" sz="21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1339692" y="1783557"/>
            <a:ext cx="1491139" cy="687809"/>
          </a:xfrm>
          <a:prstGeom prst="leftArrow">
            <a:avLst>
              <a:gd name="adj1" fmla="val 50000"/>
              <a:gd name="adj2" fmla="val 34351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“立刀”旁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12607" y="2848451"/>
            <a:ext cx="853916" cy="1332783"/>
          </a:xfrm>
          <a:prstGeom prst="upArrow">
            <a:avLst>
              <a:gd name="adj1" fmla="val 50000"/>
              <a:gd name="adj2" fmla="val 36642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“刀”字旁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94648" y="3026569"/>
            <a:ext cx="2369344" cy="687161"/>
          </a:xfrm>
          <a:prstGeom prst="wedgeRoundRectCallout">
            <a:avLst>
              <a:gd name="adj1" fmla="val 15185"/>
              <a:gd name="adj2" fmla="val -79246"/>
              <a:gd name="adj3" fmla="val 16667"/>
            </a:avLst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带“刂”和“刀”的字多与刀有关。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/>
              <a:t>字词句运用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3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38676" y="3427095"/>
            <a:ext cx="746664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这些词由三个字组成，第一个字不同，后面两个字相同</a:t>
            </a:r>
            <a:endParaRPr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3262490" y="1611013"/>
            <a:ext cx="261902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读词语，知规律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33718" y="2495518"/>
            <a:ext cx="507656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7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绿油油 　亮晶晶 　 光闪闪 </a:t>
            </a:r>
            <a:endParaRPr lang="zh-CN" altLang="en-US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  </a:t>
            </a:r>
            <a:r>
              <a:rPr lang="zh-CN" altLang="en-US" dirty="0"/>
              <a:t>课前导读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683349" y="3022297"/>
            <a:ext cx="2025569" cy="972595"/>
          </a:xfrm>
          <a:prstGeom prst="round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裳   装   袋</a:t>
            </a:r>
            <a:endParaRPr lang="en-US" altLang="zh-CN" sz="2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袄   裙   裤</a:t>
            </a:r>
            <a:endParaRPr lang="zh-CN" altLang="en-US" sz="2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903855" y="3022743"/>
            <a:ext cx="2025569" cy="971702"/>
          </a:xfrm>
          <a:prstGeom prst="round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树   枝   杖</a:t>
            </a:r>
            <a:endParaRPr lang="en-US" altLang="zh-CN" sz="2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茎   菜   花</a:t>
            </a:r>
            <a:endParaRPr lang="zh-CN" altLang="en-US" sz="2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2326482" y="1596644"/>
            <a:ext cx="2471261" cy="1048226"/>
          </a:xfrm>
          <a:prstGeom prst="cloudCallout">
            <a:avLst>
              <a:gd name="adj1" fmla="val -48742"/>
              <a:gd name="adj2" fmla="val 65954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>
              <a:defRPr/>
            </a:pPr>
            <a:r>
              <a:rPr lang="zh-CN" altLang="en-US" sz="1600" dirty="0">
                <a:solidFill>
                  <a:srgbClr val="0000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我发现带“衤”和“衣”的字多与衣物有关。</a:t>
            </a:r>
            <a:endParaRPr lang="zh-CN" altLang="en-US" sz="1600" dirty="0">
              <a:solidFill>
                <a:srgbClr val="0000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5390198" y="1315656"/>
            <a:ext cx="2268379" cy="1335405"/>
          </a:xfrm>
          <a:prstGeom prst="cloudCallout">
            <a:avLst>
              <a:gd name="adj1" fmla="val -41287"/>
              <a:gd name="adj2" fmla="val 66726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>
              <a:defRPr/>
            </a:pPr>
            <a:endParaRPr lang="en-US" altLang="zh-CN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6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我发现带“艹”和“木”的字多与植物有关。</a:t>
            </a:r>
            <a:endParaRPr lang="zh-CN" altLang="en-US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9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/>
              <a:t>字词句运用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74859" y="1400414"/>
            <a:ext cx="7740491" cy="31846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老鼠和牛马羊等当选十二属相后，老鼠说:“我应该摆在第一位。”牛、马、羊它们不服气，说:“你凭什么排第一位呢？”鼠说:“我大，所以我要排在第一。”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       牛马等忍俊不禁笑了:“你有我们大吗？”老鼠说:“我们几个争了不算数，还是让人来说吧。”牛马羊等都同意让人来评议。于是它们商量了办法:由牛领头，马、羊、鼠先后一个接一个从大街上走过，看人们怎么评议。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       在大街上，牛走过来了，人们说:“这头牛很壮。”马过来了，人们说:“这匹马真高。”羊走过来的时候，人们说:“这只羊很肥。”最后，老鼠大摇大摆地挺着肚子走过来，人们看见大街上突然走出一只大老鼠，都追着它喊:“好大一只老鼠呀，好大的一只老鼠呀！”这样一来，牛马羊也无话可说了，让老鼠排在了第一位。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10590" y="657344"/>
            <a:ext cx="2204085" cy="810101"/>
            <a:chOff x="6512" y="1872"/>
            <a:chExt cx="4628" cy="1701"/>
          </a:xfrm>
        </p:grpSpPr>
        <p:pic>
          <p:nvPicPr>
            <p:cNvPr id="2" name="图片 1" descr="2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76" y="1872"/>
              <a:ext cx="4464" cy="1701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6512" y="2389"/>
              <a:ext cx="3521" cy="7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十二生肖排位</a:t>
              </a:r>
              <a:endParaRPr lang="zh-CN" altLang="en-US" sz="18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46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日积月累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3450" y="2058829"/>
            <a:ext cx="7277100" cy="21459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我国古籍中记载，我国古代的中原地区，最初使用的是“干支纪年法”，即用</a:t>
            </a:r>
            <a:r>
              <a:rPr lang="en-US" altLang="zh-CN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个天干符号（甲、乙、丙、丁、戊（</a:t>
            </a:r>
            <a:r>
              <a:rPr lang="en-US" altLang="zh-CN" sz="18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wù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）、己、庚（</a:t>
            </a:r>
            <a:r>
              <a:rPr lang="en-US" altLang="zh-CN" sz="18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gēng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）、辛、壬（</a:t>
            </a:r>
            <a:r>
              <a:rPr lang="en-US" altLang="zh-CN" sz="18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rén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）、癸（</a:t>
            </a:r>
            <a:r>
              <a:rPr lang="en-US" altLang="zh-CN" sz="18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guǐ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）和</a:t>
            </a:r>
            <a:r>
              <a:rPr lang="en-US" altLang="zh-CN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个地支符号（子 、丑、寅、卯、辰、巳（</a:t>
            </a:r>
            <a:r>
              <a:rPr lang="en-US" altLang="zh-CN" sz="18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sì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）、午、未、申、酉、戌、亥）相配合来纪年。在我国西北地区的少数游牧民族则以动物来纪年。</a:t>
            </a:r>
            <a:endParaRPr lang="zh-CN" altLang="en-US" sz="18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90208" y="1564481"/>
            <a:ext cx="236867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12</a:t>
            </a: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生肖的来历如何呢</a:t>
            </a:r>
            <a:r>
              <a:rPr lang="en-US" altLang="zh-CN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?</a:t>
            </a:r>
            <a:endParaRPr lang="en-US" altLang="zh-CN" sz="18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5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254364" y="198467"/>
            <a:ext cx="2071688" cy="373856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/>
              <a:t>日积月累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762251" y="1082993"/>
            <a:ext cx="3848100" cy="346248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十二生肖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小老鼠打头来，牛把蹄儿抬；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老虎回头一声吼，兔儿跳得快；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龙和蛇尾巴甩，马羊步儿迈；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小猴机灵蹦又跳，鸡唱天下白；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狗儿跳猪儿叫，老鼠又跟来。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十二动物转圈跑，请把顺序排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0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/>
              <a:t>日积月累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96516" y="1593532"/>
            <a:ext cx="4582001" cy="2838371"/>
          </a:xfrm>
          <a:prstGeom prst="wedgeRoundRectCallout">
            <a:avLst>
              <a:gd name="adj1" fmla="val -59325"/>
              <a:gd name="adj2" fmla="val 36432"/>
              <a:gd name="adj3" fmla="val 16667"/>
            </a:avLst>
          </a:prstGeom>
          <a:noFill/>
          <a:ln w="57150">
            <a:solidFill>
              <a:schemeClr val="accent1"/>
            </a:solidFill>
            <a:prstDash val="lgDashDot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7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小柳树和小枣树 </a:t>
            </a:r>
            <a:endParaRPr lang="zh-CN" altLang="en-US" sz="27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endParaRPr lang="zh-CN" altLang="en-US" sz="27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作者</a:t>
            </a:r>
            <a:r>
              <a:rPr lang="zh-CN" altLang="en-US" sz="27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孙幼军</a:t>
            </a:r>
            <a:endParaRPr lang="zh-CN" altLang="en-US" sz="27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原文见教材第40页 </a:t>
            </a:r>
            <a:endParaRPr lang="zh-CN" altLang="en-US" sz="27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4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 dirty="0"/>
              <a:t>我爱阅读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131094" y="1724502"/>
            <a:ext cx="6666548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弯弯曲曲：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曲折不直的。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得    意：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称心如意</a:t>
            </a:r>
            <a:r>
              <a:rPr lang="zh-CN" altLang="en-US" sz="18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；感到非常满意。</a:t>
            </a:r>
            <a:endParaRPr lang="zh-CN" altLang="en-US" sz="180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光 秃 秃：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形容没有草木、树叶、毛发等盖着的样子。</a:t>
            </a:r>
            <a:endParaRPr lang="en-US" altLang="zh-CN" sz="1800" dirty="0">
              <a:solidFill>
                <a:srgbClr val="0000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温    和：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（性情、态度、言语等）不严厉，不粗暴，      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   使人感到亲切。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乘    凉：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热天在阴凉通风的地方休息。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1094" y="1378253"/>
            <a:ext cx="116300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词语理解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6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/>
              <a:t>我爱阅读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16"/>
          <p:cNvSpPr txBox="1">
            <a:spLocks noChangeArrowheads="1"/>
          </p:cNvSpPr>
          <p:nvPr/>
        </p:nvSpPr>
        <p:spPr bwMode="auto">
          <a:xfrm>
            <a:off x="880110" y="2184724"/>
            <a:ext cx="7254240" cy="454421"/>
          </a:xfrm>
          <a:prstGeom prst="flowChartTerminator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 lIns="91432" tIns="45716" rIns="91432" bIns="45716">
            <a:spAutoFit/>
          </a:bodyPr>
          <a:lstStyle/>
          <a:p>
            <a:pPr marL="288290" indent="-288290">
              <a:defRPr/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第1 自然段：写院子里有一棵小柳树和一棵小枣树。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4" name="Text Box 16"/>
          <p:cNvSpPr txBox="1">
            <a:spLocks noChangeArrowheads="1"/>
          </p:cNvSpPr>
          <p:nvPr/>
        </p:nvSpPr>
        <p:spPr bwMode="auto">
          <a:xfrm>
            <a:off x="880110" y="2928626"/>
            <a:ext cx="7254240" cy="454421"/>
          </a:xfrm>
          <a:prstGeom prst="flowChartTerminator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 lIns="91432" tIns="45716" rIns="91432" bIns="45716">
            <a:spAutoFit/>
          </a:bodyPr>
          <a:lstStyle/>
          <a:p>
            <a:pPr marL="288290" indent="-288290">
              <a:defRPr/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第2-4 自然段：写小柳树嘲笑小枣树长得丑，发芽晚。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Text Box 16"/>
          <p:cNvSpPr txBox="1">
            <a:spLocks noChangeArrowheads="1"/>
          </p:cNvSpPr>
          <p:nvPr/>
        </p:nvSpPr>
        <p:spPr bwMode="auto">
          <a:xfrm>
            <a:off x="880110" y="3672529"/>
            <a:ext cx="7254240" cy="454421"/>
          </a:xfrm>
          <a:prstGeom prst="flowChartTerminator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 lIns="91432" tIns="45716" rIns="91432" bIns="45716">
            <a:spAutoFit/>
          </a:bodyPr>
          <a:lstStyle/>
          <a:p>
            <a:pPr marL="288290">
              <a:defRPr/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第5-8 自然段：写秋天小枣树结了很多枣子，小柳树认识到自己错了。 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880110" y="1346248"/>
            <a:ext cx="1965008" cy="519340"/>
          </a:xfrm>
          <a:prstGeom prst="cloudCallout">
            <a:avLst>
              <a:gd name="adj1" fmla="val 75188"/>
              <a:gd name="adj2" fmla="val 55893"/>
            </a:avLst>
          </a:prstGeom>
          <a:noFill/>
          <a:ln w="9525">
            <a:solidFill>
              <a:srgbClr val="2AB48A"/>
            </a:solidFill>
            <a:round/>
          </a:ln>
          <a:effectLst/>
        </p:spPr>
        <p:txBody>
          <a:bodyPr lIns="68580" tIns="34290" rIns="68580" bIns="34290"/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脉络梳理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/>
              <a:t>我爱阅读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44" grpId="0" animBg="1"/>
      <p:bldP spid="45" grpId="0" animBg="1"/>
      <p:bldP spid="1434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80812" y="1963103"/>
            <a:ext cx="7582376" cy="1570241"/>
          </a:xfrm>
          <a:prstGeom prst="snip2Diag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</a:t>
            </a:r>
            <a:r>
              <a:rPr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这篇童话通过小柳树和小枣树对待自己的长处和短处的不同态度，告诉我们：要正确看待每个人的长处和短处，用全面发展的眼光看问题，懂得“尺有所短，寸有所长”的道理。</a:t>
            </a:r>
            <a:endParaRPr sz="18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4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/>
              <a:t>我爱阅读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05803" y="816933"/>
            <a:ext cx="2536031" cy="1555909"/>
          </a:xfrm>
          <a:prstGeom prst="irregularSeal1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我的收获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8738" y="2365139"/>
            <a:ext cx="5872992" cy="413222"/>
          </a:xfrm>
          <a:prstGeom prst="snip2DiagRect">
            <a:avLst/>
          </a:prstGeom>
          <a:noFill/>
          <a:ln>
            <a:solidFill>
              <a:schemeClr val="tx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人都是有长处的，但每个人的长处可能或有所不同。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28738" y="3091897"/>
            <a:ext cx="5872992" cy="413222"/>
          </a:xfrm>
          <a:prstGeom prst="snip2Diag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取得一点成绩，不要认为自己了不起。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28738" y="3818654"/>
            <a:ext cx="5872992" cy="413222"/>
          </a:xfrm>
          <a:prstGeom prst="snip2Diag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要多看看别人的长处，努力学习，才能进步得更快。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/>
              <a:t>我爱阅读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3" grpId="0" bldLvl="0" animBg="1"/>
      <p:bldP spid="4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946309" y="1155382"/>
            <a:ext cx="3625691" cy="4293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说说你喜欢谁？为什么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？</a:t>
            </a:r>
            <a:endParaRPr lang="zh-CN" altLang="en-US" sz="18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946309" y="1709292"/>
            <a:ext cx="7089934" cy="90024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  </a:t>
            </a: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小柳树和小枣树都值得我们去喜欢，它们既有长处，也有短处，我们要善于发现别人的长处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。</a:t>
            </a:r>
            <a:endParaRPr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/>
              <a:t>我爱阅读</a:t>
            </a:r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946309" y="2926080"/>
            <a:ext cx="7197566" cy="1225868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</a:t>
            </a:r>
            <a:r>
              <a:rPr lang="zh-CN" altLang="en-US" sz="15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同学们，同学们，这节课我们学习了汉字的偏旁部首与意义的关系，还学习了</a:t>
            </a:r>
            <a:r>
              <a:rPr lang="en-US" altLang="zh-CN" sz="15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《</a:t>
            </a:r>
            <a:r>
              <a:rPr lang="zh-CN" altLang="en-US" sz="15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十二生肖</a:t>
            </a:r>
            <a:r>
              <a:rPr lang="en-US" altLang="zh-CN" sz="15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》</a:t>
            </a:r>
            <a:r>
              <a:rPr lang="zh-CN" altLang="en-US" sz="15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，希望同学们在学习中去探索发现，也注意日积月累，让自己变得更加聪明，知识更加丰富。</a:t>
            </a:r>
            <a:endParaRPr lang="zh-CN" altLang="en-US" sz="15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2160999" y="1298515"/>
            <a:ext cx="4822003" cy="457048"/>
          </a:xfrm>
          <a:prstGeom prst="rect">
            <a:avLst/>
          </a:prstGeom>
          <a:noFill/>
          <a:ln w="9525">
            <a:solidFill>
              <a:srgbClr val="2AB48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读下面的词语，你会想到什么食物。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709274" y="2191281"/>
            <a:ext cx="5273727" cy="1985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dist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甜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津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津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酸溜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溜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辣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乎乎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香喷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喷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 algn="dist">
              <a:lnSpc>
                <a:spcPct val="150000"/>
              </a:lnSpc>
              <a:spcBef>
                <a:spcPts val="1800"/>
              </a:spcBef>
              <a:defRPr/>
            </a:pP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 algn="dist">
              <a:lnSpc>
                <a:spcPct val="150000"/>
              </a:lnSpc>
              <a:spcBef>
                <a:spcPts val="180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油腻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腻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软绵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绵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  </a:t>
            </a:r>
            <a:r>
              <a:rPr lang="en-US" altLang="zh-CN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脆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生生      硬邦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邦</a:t>
            </a:r>
            <a:endParaRPr lang="zh-CN" altLang="en-US" sz="21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65906" y="1950933"/>
            <a:ext cx="47513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b="1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</a:rPr>
              <a:t>jīn</a:t>
            </a:r>
            <a:endParaRPr lang="en-US" altLang="zh-CN" sz="2100" b="1" dirty="0" err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10600030101010101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21272" y="1950923"/>
            <a:ext cx="47753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b="1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</a:rPr>
              <a:t>liū</a:t>
            </a:r>
            <a:endParaRPr lang="en-US" altLang="zh-CN" sz="2100" b="1" dirty="0" err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10600030101010101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49714" y="1950934"/>
            <a:ext cx="38255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b="1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</a:rPr>
              <a:t>là</a:t>
            </a:r>
            <a:endParaRPr lang="en-US" altLang="zh-CN" sz="2100" b="1" dirty="0" err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10600030101010101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02574" y="1950578"/>
            <a:ext cx="64985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b="1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</a:rPr>
              <a:t>pēn</a:t>
            </a:r>
            <a:endParaRPr lang="en-US" altLang="zh-CN" sz="2100" b="1" dirty="0" err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10600030101010101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66155" y="3274646"/>
            <a:ext cx="39337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b="1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</a:rPr>
              <a:t>nì</a:t>
            </a:r>
            <a:endParaRPr lang="en-US" altLang="zh-CN" sz="2100" b="1" dirty="0" err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10600030101010101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37794" y="3234246"/>
            <a:ext cx="81176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b="1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</a:rPr>
              <a:t>mián</a:t>
            </a:r>
            <a:endParaRPr lang="en-US" altLang="zh-CN" sz="2100" b="1" dirty="0" err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10600030101010101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589949" y="3234246"/>
            <a:ext cx="53404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b="1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</a:rPr>
              <a:t>cuì</a:t>
            </a:r>
            <a:endParaRPr lang="en-US" altLang="zh-CN" sz="2100" b="1" dirty="0" err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10600030101010101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302816" y="3216857"/>
            <a:ext cx="81897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b="1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</a:rPr>
              <a:t>bānɡ</a:t>
            </a:r>
            <a:endParaRPr lang="en-US" altLang="zh-CN" sz="2100" b="1" dirty="0" err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10600030101010101" pitchFamily="34" charset="0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3" grpId="0"/>
      <p:bldP spid="13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87279" y="1174433"/>
            <a:ext cx="5350193" cy="3299156"/>
          </a:xfrm>
          <a:prstGeom prst="round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28600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语文园地三</a:t>
            </a:r>
            <a:endParaRPr sz="21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 indent="228600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识字：从食物的味道中识字</a:t>
            </a:r>
            <a:endParaRPr sz="21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 indent="228600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字词句运用：同音字使用</a:t>
            </a:r>
            <a:r>
              <a:rPr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</a:t>
            </a:r>
            <a:r>
              <a:rPr sz="21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查字典</a:t>
            </a:r>
            <a:endParaRPr sz="21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 indent="228600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我的发现：偏旁部首与字义的关系</a:t>
            </a:r>
            <a:endParaRPr sz="21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 indent="228600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日积月累：十二生肖</a:t>
            </a:r>
            <a:endParaRPr sz="21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 indent="228600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我爱阅读：小柳树和小枣树</a:t>
            </a:r>
            <a:endParaRPr sz="21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3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06  </a:t>
            </a:r>
            <a:r>
              <a:rPr lang="zh-CN" altLang="en-US" dirty="0"/>
              <a:t>课堂小结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17"/>
          <p:cNvSpPr/>
          <p:nvPr/>
        </p:nvSpPr>
        <p:spPr>
          <a:xfrm>
            <a:off x="1436370" y="1082517"/>
            <a:ext cx="7032784" cy="29777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defTabSz="342900" eaLnBrk="1" hangingPunct="1">
              <a:lnSpc>
                <a:spcPct val="3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一、同音字组词。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defTabSz="342900" eaLnBrk="1" hangingPunct="1">
              <a:lnSpc>
                <a:spcPct val="30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dǔ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打（      ）      耳闻目（     ）       （    ）住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defTabSz="342900" eaLnBrk="1" hangingPunct="1">
              <a:lnSpc>
                <a:spcPct val="30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dīnɡ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钢（      ）     （      ） 咛             （    ）防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　　　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18911" y="2478405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赌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51070" y="2478405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睹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91225" y="2478405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堵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47486" y="3456618"/>
            <a:ext cx="48795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钉 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16204" y="3457087"/>
            <a:ext cx="48795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 叮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78843" y="3457087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盯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07  </a:t>
            </a:r>
            <a:r>
              <a:rPr lang="zh-CN" altLang="en-US" dirty="0"/>
              <a:t>课堂练习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14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17"/>
          <p:cNvSpPr/>
          <p:nvPr/>
        </p:nvSpPr>
        <p:spPr>
          <a:xfrm>
            <a:off x="1907086" y="1116807"/>
            <a:ext cx="5033106" cy="33009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二、连一连。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 丑                                    羊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 酉                                    猴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 申                                    鸡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 未                                    牛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792856" y="2268379"/>
            <a:ext cx="1682591" cy="1832134"/>
          </a:xfrm>
          <a:prstGeom prst="line">
            <a:avLst/>
          </a:prstGeom>
          <a:ln w="57150">
            <a:solidFill>
              <a:srgbClr val="F36D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792856" y="2857977"/>
            <a:ext cx="1705451" cy="643414"/>
          </a:xfrm>
          <a:prstGeom prst="line">
            <a:avLst/>
          </a:prstGeom>
          <a:ln w="57150">
            <a:solidFill>
              <a:srgbClr val="F36D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781425" y="2857976"/>
            <a:ext cx="1670685" cy="621983"/>
          </a:xfrm>
          <a:prstGeom prst="line">
            <a:avLst/>
          </a:prstGeom>
          <a:ln w="57150">
            <a:solidFill>
              <a:srgbClr val="F36D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781425" y="2199323"/>
            <a:ext cx="1659255" cy="1958816"/>
          </a:xfrm>
          <a:prstGeom prst="line">
            <a:avLst/>
          </a:prstGeom>
          <a:ln w="57150">
            <a:solidFill>
              <a:srgbClr val="F36D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07  </a:t>
            </a:r>
            <a:r>
              <a:rPr lang="zh-CN" altLang="en-US" dirty="0"/>
              <a:t>课堂练习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1222" y="2140863"/>
            <a:ext cx="4547396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谢谢各位倾听！</a:t>
            </a:r>
            <a:endParaRPr lang="zh-CN" altLang="en-US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BY YUSHEN</a:t>
            </a:r>
            <a:endParaRPr lang="zh-CN" altLang="en-US" dirty="0">
              <a:noFill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矩形 2"/>
          <p:cNvSpPr/>
          <p:nvPr/>
        </p:nvSpPr>
        <p:spPr>
          <a:xfrm>
            <a:off x="2138125" y="1721644"/>
            <a:ext cx="4644628" cy="22845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“甜津津”让我想到了</a:t>
            </a:r>
            <a:r>
              <a:rPr lang="en-US" altLang="zh-CN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______;</a:t>
            </a:r>
            <a:endParaRPr lang="en-US" altLang="zh-CN" sz="24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“酸溜溜”让我想到了</a:t>
            </a:r>
            <a:r>
              <a:rPr lang="en-US" altLang="zh-CN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______;</a:t>
            </a:r>
            <a:endParaRPr lang="en-US" altLang="zh-CN" sz="24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“辣乎乎”让我想到了</a:t>
            </a:r>
            <a:r>
              <a:rPr lang="en-US" altLang="zh-CN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______;</a:t>
            </a:r>
            <a:endParaRPr lang="en-US" altLang="zh-CN" sz="24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“香喷喷”让我想到了</a:t>
            </a:r>
            <a:r>
              <a:rPr lang="en-US" altLang="zh-CN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______;</a:t>
            </a:r>
            <a:endParaRPr lang="en-US" altLang="zh-CN" sz="24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1868" y="1778794"/>
            <a:ext cx="746760" cy="43767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西瓜</a:t>
            </a:r>
            <a:endParaRPr lang="zh-CN" altLang="en-US" sz="24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21868" y="2358629"/>
            <a:ext cx="746760" cy="43767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柠檬</a:t>
            </a:r>
            <a:endParaRPr lang="zh-CN" altLang="en-US" sz="24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21868" y="2947750"/>
            <a:ext cx="746760" cy="43767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辣椒</a:t>
            </a:r>
            <a:endParaRPr lang="zh-CN" altLang="en-US" sz="24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21868" y="3451860"/>
            <a:ext cx="746760" cy="43767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包子</a:t>
            </a:r>
            <a:endParaRPr lang="zh-CN" altLang="en-US" sz="24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9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2"/>
          <p:cNvSpPr/>
          <p:nvPr/>
        </p:nvSpPr>
        <p:spPr>
          <a:xfrm>
            <a:off x="2157413" y="1708072"/>
            <a:ext cx="4393406" cy="22845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“油腻腻”让我想到了</a:t>
            </a:r>
            <a:r>
              <a:rPr lang="en-US" altLang="zh-CN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______;</a:t>
            </a:r>
            <a:endParaRPr lang="en-US" altLang="zh-CN" sz="24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“软绵绵”让我想到了</a:t>
            </a:r>
            <a:r>
              <a:rPr lang="en-US" altLang="zh-CN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______;</a:t>
            </a:r>
            <a:endParaRPr lang="en-US" altLang="zh-CN" sz="24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“脆生生”让我想到了</a:t>
            </a:r>
            <a:r>
              <a:rPr lang="en-US" altLang="zh-CN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______;</a:t>
            </a:r>
            <a:endParaRPr lang="en-US" altLang="zh-CN" sz="24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“硬邦邦”让我想到了</a:t>
            </a:r>
            <a:r>
              <a:rPr lang="en-US" altLang="zh-CN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______</a:t>
            </a:r>
            <a:r>
              <a:rPr lang="zh-CN" altLang="en-US" sz="24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44966" y="1781175"/>
            <a:ext cx="746760" cy="43767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肥肉</a:t>
            </a:r>
            <a:endParaRPr lang="zh-CN" altLang="en-US" sz="24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44966" y="2326005"/>
            <a:ext cx="746760" cy="43767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蛋糕</a:t>
            </a:r>
            <a:endParaRPr lang="zh-CN" altLang="en-US" sz="24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97366" y="2860596"/>
            <a:ext cx="441960" cy="43767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枣</a:t>
            </a:r>
            <a:endParaRPr lang="zh-CN" altLang="en-US" sz="24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4966" y="3475435"/>
            <a:ext cx="746760" cy="43767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青豆</a:t>
            </a:r>
            <a:endParaRPr lang="zh-CN" altLang="en-US" sz="24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9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58788" y="1814989"/>
            <a:ext cx="7563775" cy="191590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dist">
              <a:defRPr/>
            </a:pPr>
            <a:r>
              <a:rPr lang="en-US" sz="2000" dirty="0" err="1">
                <a:solidFill>
                  <a:prstClr val="black"/>
                </a:solidFill>
                <a:latin typeface="思源黑体 CN Bold" panose="020B0800000000000000" pitchFamily="34" charset="-122"/>
              </a:rPr>
              <a:t>jīn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</a:rPr>
              <a:t>     </a:t>
            </a:r>
            <a:r>
              <a:rPr lang="en-US" sz="2000" dirty="0" err="1">
                <a:solidFill>
                  <a:prstClr val="black"/>
                </a:solidFill>
                <a:latin typeface="思源黑体 CN Bold" panose="020B0800000000000000" pitchFamily="34" charset="-122"/>
              </a:rPr>
              <a:t>liū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</a:rPr>
              <a:t>    </a:t>
            </a:r>
            <a:r>
              <a:rPr lang="en-US" sz="2000" dirty="0" err="1">
                <a:solidFill>
                  <a:prstClr val="black"/>
                </a:solidFill>
                <a:latin typeface="思源黑体 CN Bold" panose="020B0800000000000000" pitchFamily="34" charset="-122"/>
              </a:rPr>
              <a:t>là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</a:rPr>
              <a:t>      </a:t>
            </a:r>
            <a:r>
              <a:rPr lang="en-US" sz="2000" dirty="0" err="1">
                <a:solidFill>
                  <a:prstClr val="black"/>
                </a:solidFill>
                <a:latin typeface="思源黑体 CN Bold" panose="020B0800000000000000" pitchFamily="34" charset="-122"/>
              </a:rPr>
              <a:t>hū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</a:rPr>
              <a:t>    </a:t>
            </a:r>
            <a:r>
              <a:rPr lang="en-US" sz="2000" dirty="0" err="1">
                <a:solidFill>
                  <a:prstClr val="black"/>
                </a:solidFill>
                <a:latin typeface="思源黑体 CN Bold" panose="020B0800000000000000" pitchFamily="34" charset="-122"/>
              </a:rPr>
              <a:t>nì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</a:rPr>
              <a:t>      </a:t>
            </a:r>
            <a:r>
              <a:rPr lang="en-US" sz="2000" dirty="0" err="1">
                <a:solidFill>
                  <a:prstClr val="black"/>
                </a:solidFill>
                <a:latin typeface="思源黑体 CN Bold" panose="020B0800000000000000" pitchFamily="34" charset="-122"/>
              </a:rPr>
              <a:t>pēn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</a:rPr>
              <a:t>      </a:t>
            </a:r>
            <a:r>
              <a:rPr lang="en-US" sz="2000" dirty="0" err="1">
                <a:solidFill>
                  <a:prstClr val="black"/>
                </a:solidFill>
                <a:latin typeface="思源黑体 CN Bold" panose="020B0800000000000000" pitchFamily="34" charset="-122"/>
              </a:rPr>
              <a:t>yóu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</a:rPr>
              <a:t>     </a:t>
            </a:r>
            <a:r>
              <a:rPr lang="en-US" sz="2000" dirty="0" err="1">
                <a:solidFill>
                  <a:prstClr val="black"/>
                </a:solidFill>
                <a:latin typeface="思源黑体 CN Bold" panose="020B0800000000000000" pitchFamily="34" charset="-122"/>
              </a:rPr>
              <a:t>mián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</a:rPr>
              <a:t>    </a:t>
            </a:r>
            <a:r>
              <a:rPr lang="en-US" sz="2000" dirty="0" err="1">
                <a:solidFill>
                  <a:prstClr val="black"/>
                </a:solidFill>
                <a:latin typeface="思源黑体 CN Bold" panose="020B0800000000000000" pitchFamily="34" charset="-122"/>
              </a:rPr>
              <a:t>cuì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</a:rPr>
              <a:t>    </a:t>
            </a:r>
            <a:r>
              <a:rPr lang="en-US" sz="2000" dirty="0" err="1">
                <a:solidFill>
                  <a:prstClr val="black"/>
                </a:solidFill>
                <a:latin typeface="思源黑体 CN Bold" panose="020B0800000000000000" pitchFamily="34" charset="-122"/>
              </a:rPr>
              <a:t>bānɡ</a:t>
            </a:r>
            <a:endParaRPr lang="en-US" sz="2000" dirty="0">
              <a:solidFill>
                <a:prstClr val="black"/>
              </a:solidFill>
              <a:latin typeface="思源黑体 CN Bold" panose="020B0800000000000000" pitchFamily="34" charset="-122"/>
              <a:cs typeface="Arial" panose="020B0604020202020204" pitchFamily="34" charset="0"/>
            </a:endParaRPr>
          </a:p>
          <a:p>
            <a:pPr algn="dist">
              <a:defRPr/>
            </a:pP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  <a:cs typeface="Arial" panose="020B0604020202020204" pitchFamily="34" charset="0"/>
              </a:rPr>
              <a:t> </a:t>
            </a:r>
            <a:endParaRPr lang="en-US" sz="2000" dirty="0">
              <a:solidFill>
                <a:prstClr val="black"/>
              </a:solidFill>
              <a:latin typeface="思源黑体 CN Bold" panose="020B0800000000000000" pitchFamily="34" charset="-122"/>
              <a:cs typeface="Arial" panose="020B0604020202020204" pitchFamily="34" charset="0"/>
            </a:endParaRPr>
          </a:p>
          <a:p>
            <a:pPr algn="dist">
              <a:defRPr/>
            </a:pPr>
            <a:endParaRPr lang="en-US" sz="2000" dirty="0">
              <a:solidFill>
                <a:prstClr val="black"/>
              </a:solidFill>
              <a:latin typeface="思源黑体 CN Bold" panose="020B0800000000000000" pitchFamily="34" charset="-122"/>
              <a:cs typeface="Arial" panose="020B0604020202020204" pitchFamily="34" charset="0"/>
            </a:endParaRPr>
          </a:p>
          <a:p>
            <a:pPr algn="dist">
              <a:defRPr/>
            </a:pPr>
            <a:endParaRPr lang="en-US" sz="2000" dirty="0">
              <a:solidFill>
                <a:prstClr val="black"/>
              </a:solidFill>
              <a:latin typeface="思源黑体 CN Bold" panose="020B0800000000000000" pitchFamily="34" charset="-122"/>
            </a:endParaRPr>
          </a:p>
          <a:p>
            <a:pPr algn="dist">
              <a:defRPr/>
            </a:pPr>
            <a:endParaRPr lang="en-US" sz="2000" dirty="0">
              <a:solidFill>
                <a:prstClr val="black"/>
              </a:solidFill>
              <a:latin typeface="思源黑体 CN Bold" panose="020B0800000000000000" pitchFamily="34" charset="-122"/>
            </a:endParaRPr>
          </a:p>
          <a:p>
            <a:pPr algn="dist"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油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  <a:cs typeface="Arial" panose="020B0604020202020204" pitchFamily="34" charset="0"/>
              </a:rPr>
              <a:t>    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绵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  <a:cs typeface="Arial" panose="020B0604020202020204" pitchFamily="34" charset="0"/>
              </a:rPr>
              <a:t>    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乎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</a:rPr>
              <a:t>  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腻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</a:rPr>
              <a:t>     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脆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  <a:cs typeface="Arial" panose="020B0604020202020204" pitchFamily="34" charset="0"/>
              </a:rPr>
              <a:t>     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邦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</a:rPr>
              <a:t>   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津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  <a:cs typeface="Arial" panose="020B0604020202020204" pitchFamily="34" charset="0"/>
              </a:rPr>
              <a:t>       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溜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  <a:cs typeface="Arial" panose="020B0604020202020204" pitchFamily="34" charset="0"/>
              </a:rPr>
              <a:t>  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</a:rPr>
              <a:t>     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辣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</a:rPr>
              <a:t>  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  <a:cs typeface="Arial" panose="020B0604020202020204" pitchFamily="34" charset="0"/>
              </a:rPr>
              <a:t>    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喷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思源黑体 CN Bold" panose="020B0800000000000000" pitchFamily="34" charset="-122"/>
              </a:rPr>
              <a:t>  </a:t>
            </a:r>
            <a:endParaRPr lang="zh-CN" altLang="en-US" sz="2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279207" y="2114551"/>
            <a:ext cx="6621578" cy="1255871"/>
            <a:chOff x="1837055" y="2774950"/>
            <a:chExt cx="7924800" cy="1503045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837055" y="2880995"/>
              <a:ext cx="4838700" cy="1308100"/>
            </a:xfrm>
            <a:prstGeom prst="line">
              <a:avLst/>
            </a:prstGeom>
            <a:ln w="28575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637155" y="2880995"/>
              <a:ext cx="4838700" cy="1308100"/>
            </a:xfrm>
            <a:prstGeom prst="line">
              <a:avLst/>
            </a:prstGeom>
            <a:ln w="28575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310255" y="2774950"/>
              <a:ext cx="5334000" cy="1452245"/>
            </a:xfrm>
            <a:prstGeom prst="line">
              <a:avLst/>
            </a:prstGeom>
            <a:ln w="28575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3221355" y="2774950"/>
              <a:ext cx="942975" cy="1503045"/>
            </a:xfrm>
            <a:prstGeom prst="line">
              <a:avLst/>
            </a:prstGeom>
            <a:ln w="28575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3932555" y="2774950"/>
              <a:ext cx="799465" cy="1477645"/>
            </a:xfrm>
            <a:prstGeom prst="line">
              <a:avLst/>
            </a:prstGeom>
            <a:ln w="28575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5583555" y="2846705"/>
              <a:ext cx="4178300" cy="1393190"/>
            </a:xfrm>
            <a:prstGeom prst="line">
              <a:avLst/>
            </a:prstGeom>
            <a:ln w="28575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875155" y="2842895"/>
              <a:ext cx="4711700" cy="1384300"/>
            </a:xfrm>
            <a:prstGeom prst="line">
              <a:avLst/>
            </a:prstGeom>
            <a:ln w="28575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2662555" y="2855595"/>
              <a:ext cx="5270500" cy="1409700"/>
            </a:xfrm>
            <a:prstGeom prst="line">
              <a:avLst/>
            </a:prstGeom>
            <a:ln w="28575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4834255" y="2855595"/>
              <a:ext cx="3873500" cy="1384300"/>
            </a:xfrm>
            <a:prstGeom prst="line">
              <a:avLst/>
            </a:prstGeom>
            <a:ln w="28575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5755005" y="2830195"/>
              <a:ext cx="3873500" cy="1384300"/>
            </a:xfrm>
            <a:prstGeom prst="line">
              <a:avLst/>
            </a:prstGeom>
            <a:ln w="28575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2016" y="2097788"/>
            <a:ext cx="1158183" cy="1071201"/>
            <a:chOff x="-2214610" y="714356"/>
            <a:chExt cx="1785950" cy="1643868"/>
          </a:xfrm>
          <a:noFill/>
        </p:grpSpPr>
        <p:sp>
          <p:nvSpPr>
            <p:cNvPr id="4" name="矩形 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7" name="直接连接符 6"/>
            <p:cNvCxnSpPr>
              <a:stCxn id="4" idx="1"/>
              <a:endCxn id="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4" idx="0"/>
              <a:endCxn id="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00521" y="2097904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津</a:t>
            </a:r>
            <a:endParaRPr lang="zh-CN" altLang="en-US" sz="6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1088708" y="3582353"/>
            <a:ext cx="33666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组词： 天津   津津有味</a:t>
            </a:r>
            <a:endParaRPr lang="en-US" altLang="zh-CN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Text Box 13"/>
          <p:cNvSpPr txBox="1"/>
          <p:nvPr/>
        </p:nvSpPr>
        <p:spPr>
          <a:xfrm>
            <a:off x="982028" y="4202430"/>
            <a:ext cx="705040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造句</a:t>
            </a:r>
            <a:r>
              <a:rPr lang="zh-CN" altLang="en-US" sz="24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小狗啃骨头吃得津津有味。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75"/>
          <p:cNvSpPr txBox="1"/>
          <p:nvPr/>
        </p:nvSpPr>
        <p:spPr>
          <a:xfrm>
            <a:off x="2539465" y="2098305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部首：氵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75"/>
          <p:cNvSpPr txBox="1"/>
          <p:nvPr/>
        </p:nvSpPr>
        <p:spPr>
          <a:xfrm>
            <a:off x="2530316" y="2990374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结构：左右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85863" y="1554957"/>
            <a:ext cx="1205389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  <a:sym typeface="+mn-ea"/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  <a:sym typeface="+mn-ea"/>
              </a:rPr>
              <a:t>jīn</a:t>
            </a:r>
            <a:endParaRPr lang="en-US" altLang="zh-CN" sz="2400" b="1" dirty="0" err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55217" y="2551959"/>
            <a:ext cx="1158183" cy="1071201"/>
            <a:chOff x="-2214610" y="714356"/>
            <a:chExt cx="1785950" cy="1643868"/>
          </a:xfrm>
          <a:noFill/>
        </p:grpSpPr>
        <p:sp>
          <p:nvSpPr>
            <p:cNvPr id="4" name="矩形 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7" name="直接连接符 6"/>
            <p:cNvCxnSpPr>
              <a:stCxn id="4" idx="1"/>
              <a:endCxn id="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4" idx="0"/>
              <a:endCxn id="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673830" y="2591783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溜</a:t>
            </a:r>
            <a:endParaRPr lang="zh-CN" altLang="en-US" sz="6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3391853" y="3047853"/>
            <a:ext cx="33666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组词： 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溜冰   溜走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Text Box 13"/>
          <p:cNvSpPr txBox="1"/>
          <p:nvPr/>
        </p:nvSpPr>
        <p:spPr>
          <a:xfrm>
            <a:off x="3391853" y="3751365"/>
            <a:ext cx="705040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造句</a:t>
            </a:r>
            <a:r>
              <a:rPr lang="zh-CN" altLang="en-US" sz="24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冬天，爸爸带我去溜冰。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75"/>
          <p:cNvSpPr txBox="1"/>
          <p:nvPr/>
        </p:nvSpPr>
        <p:spPr>
          <a:xfrm>
            <a:off x="3391853" y="1675119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部首：氵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75"/>
          <p:cNvSpPr txBox="1"/>
          <p:nvPr/>
        </p:nvSpPr>
        <p:spPr>
          <a:xfrm>
            <a:off x="3391852" y="2361486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结构：左右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31615" y="2009128"/>
            <a:ext cx="1205389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  <a:sym typeface="+mn-ea"/>
              </a:rPr>
              <a:t>liū</a:t>
            </a:r>
            <a:endParaRPr lang="en-US" altLang="zh-CN" sz="24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296818" y="2038256"/>
            <a:ext cx="1158183" cy="1071201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23"/>
          <p:cNvSpPr txBox="1">
            <a:spLocks noChangeArrowheads="1"/>
          </p:cNvSpPr>
          <p:nvPr/>
        </p:nvSpPr>
        <p:spPr bwMode="auto">
          <a:xfrm>
            <a:off x="1393415" y="2038373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辣</a:t>
            </a:r>
            <a:endParaRPr lang="zh-CN" altLang="en-US" sz="6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Text Box 13"/>
          <p:cNvSpPr txBox="1"/>
          <p:nvPr/>
        </p:nvSpPr>
        <p:spPr>
          <a:xfrm>
            <a:off x="1425893" y="3500914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组词： 辣椒   毒辣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1296829" y="4052888"/>
            <a:ext cx="705040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造句：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妈妈特别喜欢吃辣椒。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75"/>
          <p:cNvSpPr txBox="1"/>
          <p:nvPr/>
        </p:nvSpPr>
        <p:spPr>
          <a:xfrm>
            <a:off x="2845118" y="2038773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部首：辛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文本框 75"/>
          <p:cNvSpPr txBox="1"/>
          <p:nvPr/>
        </p:nvSpPr>
        <p:spPr>
          <a:xfrm>
            <a:off x="2845117" y="2930843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结构：左右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65434" y="1453992"/>
            <a:ext cx="45228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700" b="1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10600030101010101" pitchFamily="34" charset="0"/>
                <a:sym typeface="+mn-ea"/>
              </a:rPr>
              <a:t>là</a:t>
            </a:r>
            <a:endParaRPr lang="en-US" altLang="zh-CN" sz="2700" b="1" dirty="0" err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4" grpId="0"/>
      <p:bldP spid="9" grpId="0"/>
      <p:bldP spid="25" grpId="0"/>
      <p:bldP spid="29" grpId="0"/>
    </p:bldLst>
  </p:timing>
</p:sld>
</file>

<file path=ppt/tags/tag1.xml><?xml version="1.0" encoding="utf-8"?>
<p:tagLst xmlns:p="http://schemas.openxmlformats.org/presentationml/2006/main">
  <p:tag name="KSO_WPP_MARK_KEY" val="d8b43d4d-d52e-472b-8c73-9c50b5e9afe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3072</Words>
  <Application>WPS 演示</Application>
  <PresentationFormat>全屏显示(16:9)</PresentationFormat>
  <Paragraphs>392</Paragraphs>
  <Slides>33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Arial</vt:lpstr>
      <vt:lpstr>宋体</vt:lpstr>
      <vt:lpstr>Wingdings</vt:lpstr>
      <vt:lpstr>思源黑体 CN Light</vt:lpstr>
      <vt:lpstr>思源黑体 CN Bold</vt:lpstr>
      <vt:lpstr>黑体</vt:lpstr>
      <vt:lpstr>微软雅黑</vt:lpstr>
      <vt:lpstr>Calibri</vt:lpstr>
      <vt:lpstr>汉语拼音</vt:lpstr>
      <vt:lpstr>等线</vt:lpstr>
      <vt:lpstr>Arial Unicode MS</vt:lpstr>
      <vt:lpstr>Arial</vt:lpstr>
      <vt:lpstr>Verdana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2020-06-05T01:58:00Z</dcterms:created>
  <dcterms:modified xsi:type="dcterms:W3CDTF">2023-01-16T01:25:33Z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C4B65A6E853E41D8845C921ACEE9EF7C</vt:lpwstr>
  </property>
</Properties>
</file>