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3"/>
    <p:sldId id="479" r:id="rId4"/>
    <p:sldId id="410" r:id="rId6"/>
    <p:sldId id="857" r:id="rId7"/>
    <p:sldId id="859" r:id="rId8"/>
    <p:sldId id="861" r:id="rId9"/>
    <p:sldId id="862" r:id="rId10"/>
    <p:sldId id="863" r:id="rId11"/>
    <p:sldId id="864" r:id="rId12"/>
    <p:sldId id="865" r:id="rId13"/>
    <p:sldId id="866" r:id="rId14"/>
    <p:sldId id="867" r:id="rId15"/>
    <p:sldId id="868" r:id="rId16"/>
    <p:sldId id="869" r:id="rId17"/>
    <p:sldId id="870" r:id="rId18"/>
    <p:sldId id="871" r:id="rId19"/>
    <p:sldId id="635" r:id="rId20"/>
    <p:sldId id="319" r:id="rId21"/>
    <p:sldId id="359" r:id="rId22"/>
    <p:sldId id="872" r:id="rId23"/>
    <p:sldId id="258" r:id="rId2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等线" panose="02010600030101010101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14" y="-5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713522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语文园地（四）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476435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件 二年级下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8220" y="2571750"/>
            <a:ext cx="7462465" cy="1404952"/>
          </a:xfrm>
          <a:prstGeom prst="snip2DiagRect">
            <a:avLst/>
          </a:prstGeom>
          <a:noFill/>
          <a:ln w="57150">
            <a:solidFill>
              <a:srgbClr val="2AB48A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意思是：</a:t>
            </a:r>
            <a:endParaRPr lang="zh-CN" altLang="en-US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人不讲信用便无法立于天地间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引申义为无法立足于社会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无法得到别人的认可。这句话说明了诚实守信不但是一个人处世之根本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也是一个国家安民治国之道。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98220" y="1279207"/>
            <a:ext cx="3348991" cy="881538"/>
            <a:chOff x="4804" y="1892"/>
            <a:chExt cx="7032" cy="1851"/>
          </a:xfrm>
        </p:grpSpPr>
        <p:sp>
          <p:nvSpPr>
            <p:cNvPr id="7" name="文本框 6"/>
            <p:cNvSpPr txBox="1"/>
            <p:nvPr/>
          </p:nvSpPr>
          <p:spPr>
            <a:xfrm>
              <a:off x="4804" y="2871"/>
              <a:ext cx="7032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失信不立。</a:t>
              </a:r>
              <a:r>
                <a:rPr lang="en-US" altLang="zh-CN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——《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左</a:t>
              </a:r>
              <a:r>
                <a:rPr lang="zh-CN" altLang="en-US" sz="2100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传</a:t>
              </a:r>
              <a:r>
                <a:rPr lang="en-US" altLang="zh-CN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》  </a:t>
              </a:r>
              <a:endPara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548" y="1892"/>
              <a:ext cx="2101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zhuàn</a:t>
              </a:r>
              <a:endParaRPr lang="zh-CN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8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6" y="2803684"/>
            <a:ext cx="7439501" cy="18359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9135" y="2189321"/>
            <a:ext cx="8202454" cy="2373420"/>
          </a:xfrm>
          <a:prstGeom prst="round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意思是：</a:t>
            </a:r>
            <a:endParaRPr lang="zh-CN" altLang="en-US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做小事情讲信用，就能够建立起很大的信用！大诚信是从日常生活的一点一滴体现出来的。在诚信问题上，我们绝不能抱侥幸心理，“勿以恶小而为之，勿以善小而不为”。我们只有把每件事情做好了，使诚信成了习惯、成了日常行为准则，这就是所谓的“小信成则大信立”。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4447" y="1478280"/>
            <a:ext cx="4180523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小信成寡大信立。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——《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韩非子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6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80962" y="1414876"/>
            <a:ext cx="4441261" cy="469583"/>
          </a:xfrm>
          <a:prstGeom prst="snip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人而无信，不知其可也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孔子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2402" y="2197355"/>
            <a:ext cx="3226871" cy="469583"/>
          </a:xfrm>
          <a:prstGeom prst="snip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诚信为人之本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鲁迅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0962" y="2890776"/>
            <a:ext cx="6879752" cy="661154"/>
          </a:xfrm>
          <a:prstGeom prst="snip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若有人兮天一方，忠为衣兮信为裳。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卢照龄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62402" y="3836608"/>
            <a:ext cx="4028599" cy="468154"/>
          </a:xfrm>
          <a:prstGeom prst="snip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言不信者，行不果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——《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墨子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4395" y="1782770"/>
            <a:ext cx="7392477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手影戏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是一种独特的艺术形式，它的表演全部靠手部动作投影的改变，幻化形成各种不同的形象（影像），而不靠任何另外的附加东西去修饰它。在外国人眼中，手影艺术是一门神秘而纯净的艺术。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43722" y="1232967"/>
            <a:ext cx="2664708" cy="332006"/>
          </a:xfrm>
          <a:prstGeom prst="roundRect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独自：自己一个人；单独地。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2481" y="1697135"/>
            <a:ext cx="2494151" cy="358125"/>
          </a:xfrm>
          <a:prstGeom prst="snip2Diag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霸道：强横不讲理；蛮横。</a:t>
            </a:r>
            <a:endParaRPr lang="zh-CN" altLang="en-US" sz="15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3722" y="2187422"/>
            <a:ext cx="3558123" cy="358125"/>
          </a:xfrm>
          <a:prstGeom prst="snip2DiagRect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厉害：难以对付或忍受；剧烈；凶猛。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2481" y="2677709"/>
            <a:ext cx="1726049" cy="358125"/>
          </a:xfrm>
          <a:prstGeom prst="snip2Diag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吵架：剧烈争吵。</a:t>
            </a:r>
            <a:endParaRPr lang="zh-CN" altLang="en-US" sz="15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3722" y="3167995"/>
            <a:ext cx="2356894" cy="358125"/>
          </a:xfrm>
          <a:prstGeom prst="snip2DiagRect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和好：恢复和睦的感情。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82480" y="3658283"/>
            <a:ext cx="2690232" cy="358125"/>
          </a:xfrm>
          <a:prstGeom prst="snip2Diag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偎依：亲热地靠着；紧挨着。</a:t>
            </a:r>
            <a:endParaRPr lang="zh-CN" altLang="en-US" sz="15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3723" y="4148570"/>
            <a:ext cx="1923991" cy="358125"/>
          </a:xfrm>
          <a:prstGeom prst="snip2DiagRect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亲热：亲密而热情。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0638" y="1876197"/>
            <a:ext cx="454715" cy="1731243"/>
          </a:xfrm>
          <a:prstGeom prst="rect">
            <a:avLst/>
          </a:prstGeom>
          <a:noFill/>
          <a:ln>
            <a:solidFill>
              <a:srgbClr val="2AB48A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词语理解</a:t>
            </a:r>
            <a:endParaRPr lang="zh-CN" altLang="en-US" sz="27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4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8465" y="3049057"/>
            <a:ext cx="6667071" cy="1239664"/>
          </a:xfrm>
          <a:prstGeom prst="snip2DiagRect">
            <a:avLst/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2-11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自然段：写宁宁和一个陌生的男孩玩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                     手影戏的过程。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8465" y="1456953"/>
            <a:ext cx="6529967" cy="1239664"/>
          </a:xfrm>
          <a:prstGeom prst="snip2DiagRect">
            <a:avLst/>
          </a:prstGeom>
          <a:noFill/>
          <a:ln w="38100">
            <a:solidFill>
              <a:srgbClr val="2AB48A"/>
            </a:solidFill>
            <a:prstDash val="dashDot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自然段：写宁宁在街灯下等妈妈，独自玩  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                       起了手影戏。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9422" y="1719615"/>
            <a:ext cx="6965156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整体感知：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本文讲的是宁宁一边等妈妈，一边和一个陌生的男孩在街灯下做手影戏，手影动物之间由互相攻击到友好相处，表现了少年儿童的淳朴、善良。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5523" y="1209575"/>
            <a:ext cx="7892954" cy="3294519"/>
          </a:xfrm>
          <a:prstGeom prst="roundRect">
            <a:avLst/>
          </a:prstGeom>
          <a:noFill/>
          <a:ln w="38100">
            <a:noFill/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同学们，这节课我们学习了识字加油站，从平时玩过的玩具里也学到了不少生字，学习汉字的机会无处不在啊。还积累了表示心情的词语，用“一会儿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……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一会儿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……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会儿”说话。同时，练习了书写三包围和全包围的汉字。还有写看图写话的时候，我们先要看懂图上画的内容，想象图画中没有画出来的内容，用什么时间、什么人（物）做了什么事的句式来写画的内容。我们还学习了关于诚信的三句名言，明白了做任何事情都要诚信为先的道理。希望同学们在以后的时间里，多积累和运用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4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714790" y="1271753"/>
            <a:ext cx="8106251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3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一、按课文内容填空。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3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他双手一屈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，在灯泡前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，墙壁上马上映出一个黑影来：走路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，尖嘴巴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，这是一只在找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的小鸡崽。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　　　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40698" y="2664144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一伸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9708" y="2664144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一照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7680" y="3661099"/>
            <a:ext cx="129586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 一顿一顿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1258" y="3661099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一张一合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67946" y="3661099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鸡妈妈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  </a:t>
            </a:r>
            <a:r>
              <a:rPr lang="zh-CN" altLang="en-US" dirty="0" smtClean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1013936" y="1799749"/>
            <a:ext cx="713613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二、请用“一会儿……一会儿……一会儿……”说一句话。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                                         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5107" y="2309149"/>
            <a:ext cx="4178067" cy="136191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放假了，我一会儿帮妈妈扫地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，</a:t>
            </a:r>
            <a:endParaRPr lang="en-US" altLang="zh-CN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  <a:p>
            <a:pPr>
              <a:lnSpc>
                <a:spcPct val="200000"/>
              </a:lnSpc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一会儿抹桌子，一会儿又去洗碗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05  </a:t>
            </a:r>
            <a:r>
              <a:rPr lang="zh-CN" altLang="en-US" dirty="0" smtClean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40644" y="1550980"/>
            <a:ext cx="1523524" cy="852963"/>
            <a:chOff x="7894" y="3101"/>
            <a:chExt cx="3199" cy="1791"/>
          </a:xfrm>
        </p:grpSpPr>
        <p:sp>
          <p:nvSpPr>
            <p:cNvPr id="100" name="文本框 99"/>
            <p:cNvSpPr txBox="1"/>
            <p:nvPr/>
          </p:nvSpPr>
          <p:spPr>
            <a:xfrm>
              <a:off x="8107" y="4020"/>
              <a:ext cx="2986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陀   螺</a:t>
              </a:r>
              <a:r>
                <a:rPr 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</a:t>
              </a:r>
              <a:endParaRPr lang="en-US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894" y="3101"/>
              <a:ext cx="2887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100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tuó</a:t>
              </a:r>
              <a:r>
                <a:rPr lang="en-US" sz="2100" dirty="0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  </a:t>
              </a:r>
              <a:r>
                <a:rPr lang="en-US" sz="2100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luó</a:t>
              </a:r>
              <a:r>
                <a:rPr lang="en-US" sz="2100" dirty="0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endParaRPr lang="en-US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09050" y="1550981"/>
            <a:ext cx="723424" cy="852963"/>
            <a:chOff x="12295" y="1615"/>
            <a:chExt cx="1519" cy="1791"/>
          </a:xfrm>
        </p:grpSpPr>
        <p:sp>
          <p:nvSpPr>
            <p:cNvPr id="15" name="文本框 14"/>
            <p:cNvSpPr txBox="1"/>
            <p:nvPr/>
          </p:nvSpPr>
          <p:spPr>
            <a:xfrm>
              <a:off x="12295" y="1615"/>
              <a:ext cx="1354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jiàn</a:t>
              </a:r>
              <a:endParaRPr lang="en-US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295" y="2534"/>
              <a:ext cx="1519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毽子</a:t>
              </a:r>
              <a:endPara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84082" y="1550980"/>
            <a:ext cx="2148364" cy="852963"/>
            <a:chOff x="12655" y="2585"/>
            <a:chExt cx="4511" cy="1791"/>
          </a:xfrm>
        </p:grpSpPr>
        <p:sp>
          <p:nvSpPr>
            <p:cNvPr id="28" name="文本框 27"/>
            <p:cNvSpPr txBox="1"/>
            <p:nvPr/>
          </p:nvSpPr>
          <p:spPr>
            <a:xfrm>
              <a:off x="13417" y="2585"/>
              <a:ext cx="3749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100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dǎo</a:t>
              </a:r>
              <a:r>
                <a:rPr lang="en-US" sz="2100" dirty="0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en-US" sz="2100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wēnɡ</a:t>
              </a:r>
              <a:r>
                <a:rPr lang="en-US" sz="2100" dirty="0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endParaRPr lang="en-US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655" y="3504"/>
              <a:ext cx="4105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不倒    翁</a:t>
              </a:r>
              <a:endPara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1532097" y="2483443"/>
            <a:ext cx="1675924" cy="899161"/>
            <a:chOff x="5600" y="4185"/>
            <a:chExt cx="3113" cy="1888"/>
          </a:xfrm>
        </p:grpSpPr>
        <p:sp>
          <p:nvSpPr>
            <p:cNvPr id="60" name="文本框 59"/>
            <p:cNvSpPr txBox="1"/>
            <p:nvPr/>
          </p:nvSpPr>
          <p:spPr>
            <a:xfrm>
              <a:off x="5600" y="5201"/>
              <a:ext cx="2882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玩具枪</a:t>
              </a:r>
              <a:r>
                <a:rPr 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</a:t>
              </a:r>
              <a:endParaRPr lang="en-US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63" y="4185"/>
              <a:ext cx="235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qiānɡ</a:t>
              </a:r>
              <a:r>
                <a:rPr lang="en-US" sz="2100" b="1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endParaRPr lang="en-US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772150" y="2483444"/>
            <a:ext cx="1173004" cy="899161"/>
            <a:chOff x="9297" y="6738"/>
            <a:chExt cx="2463" cy="1888"/>
          </a:xfrm>
        </p:grpSpPr>
        <p:sp>
          <p:nvSpPr>
            <p:cNvPr id="63" name="文本框 62"/>
            <p:cNvSpPr txBox="1"/>
            <p:nvPr/>
          </p:nvSpPr>
          <p:spPr>
            <a:xfrm>
              <a:off x="9297" y="6738"/>
              <a:ext cx="1956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xiànɡ</a:t>
              </a:r>
              <a:endParaRPr lang="en-US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676" y="7754"/>
              <a:ext cx="2084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橡皮泥</a:t>
              </a:r>
              <a:endPara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210175" y="3470673"/>
            <a:ext cx="2426970" cy="974408"/>
            <a:chOff x="5234" y="2891"/>
            <a:chExt cx="5096" cy="2046"/>
          </a:xfrm>
        </p:grpSpPr>
        <p:sp>
          <p:nvSpPr>
            <p:cNvPr id="66" name="文本框 65"/>
            <p:cNvSpPr txBox="1"/>
            <p:nvPr/>
          </p:nvSpPr>
          <p:spPr>
            <a:xfrm>
              <a:off x="5234" y="4065"/>
              <a:ext cx="5096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遥  控   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坦  克</a:t>
              </a:r>
              <a:endPara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791" y="2891"/>
              <a:ext cx="3576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kònɡ</a:t>
              </a:r>
              <a:r>
                <a:rPr lang="en-US" sz="2100" b="1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 </a:t>
              </a: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tǎn</a:t>
              </a:r>
              <a:endParaRPr lang="en-US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480662" y="4029790"/>
            <a:ext cx="1506379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溜溜球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4466" y="1125069"/>
            <a:ext cx="5656421" cy="34618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语文园地四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识字加油站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玩具中识字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字词句运用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表示心理活动的词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——(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生气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难过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高兴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) </a:t>
            </a:r>
            <a:endParaRPr lang="en-US" altLang="zh-CN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            一会儿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一会儿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一会儿</a:t>
            </a:r>
            <a:endParaRPr 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看图写话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按时间的先后顺序写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书写提示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三包围和全包围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日积月累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讲诚信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我爱阅读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手影戏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05  </a:t>
            </a:r>
            <a:r>
              <a:rPr lang="zh-CN" altLang="en-US" dirty="0" smtClean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5657" y="2044028"/>
            <a:ext cx="4547396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谢谢各位倾听！</a:t>
            </a:r>
            <a:endParaRPr lang="zh-CN" altLang="en-US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1112044" y="1880462"/>
            <a:ext cx="5483066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形容生气：愤怒、　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lang="en-US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040169" y="188046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勃然大怒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847499" y="1880462"/>
            <a:ext cx="523220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恼怒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052798" y="188046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怒发冲冠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027539" y="188046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怒目圆睁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450149" y="1880462"/>
            <a:ext cx="523220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瞪眼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171236" y="1012546"/>
            <a:ext cx="2870043" cy="722705"/>
            <a:chOff x="1090" y="881"/>
            <a:chExt cx="8427" cy="2122"/>
          </a:xfrm>
        </p:grpSpPr>
        <p:pic>
          <p:nvPicPr>
            <p:cNvPr id="60" name="图片 59" descr="4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90" y="881"/>
              <a:ext cx="8427" cy="2122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2838" y="1774"/>
              <a:ext cx="6220" cy="9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把你积累的词语写下来。</a:t>
              </a:r>
              <a:endPara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112044" y="2397477"/>
            <a:ext cx="2697480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形容高兴：兴高采烈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66694" y="2397477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欢天喜地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22268" y="2397477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喜气洋洋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77843" y="2397477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喜笑颜开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224987" y="2397477"/>
            <a:ext cx="523220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快乐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795840" y="2397477"/>
            <a:ext cx="523220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兴奋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112044" y="2914492"/>
            <a:ext cx="2160746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形容难过：悲伤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　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905304" y="2914492"/>
            <a:ext cx="523220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哀伤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570454" y="2914492"/>
            <a:ext cx="523220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悲泣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235603" y="291449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悲痛欲绝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85473" y="291449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心如刀绞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335342" y="291449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愁眉苦脸</a:t>
            </a:r>
            <a:endParaRPr lang="zh-CN" altLang="en-US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63" grpId="0"/>
      <p:bldP spid="64" grpId="0"/>
      <p:bldP spid="65" grpId="0"/>
      <p:bldP spid="66" grpId="0"/>
      <p:bldP spid="67" grpId="0"/>
      <p:bldP spid="69" grpId="0"/>
      <p:bldP spid="70" grpId="0"/>
      <p:bldP spid="71" grpId="0"/>
      <p:bldP spid="72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6289" y="1130000"/>
            <a:ext cx="7603808" cy="76174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夏天的天气是变幻莫测的，一会儿晴天，一会儿阴天，一会儿瓢泼大雨，真是变化无穷啊!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786289" y="1841029"/>
            <a:ext cx="7603808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看图，想一想：小虫子、蚂蚁和蝴蝶用鸡蛋壳做了哪些事情？它们有什么有趣的经历？把它们这一天的经历写下来吧！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717031" y="2838794"/>
            <a:ext cx="1673066" cy="1429226"/>
          </a:xfrm>
          <a:prstGeom prst="ellipse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41716" y="2838079"/>
            <a:ext cx="1577340" cy="1430655"/>
          </a:xfrm>
          <a:prstGeom prst="ellipse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email"/>
          <a:srcRect t="-1247"/>
          <a:stretch>
            <a:fillRect/>
          </a:stretch>
        </p:blipFill>
        <p:spPr>
          <a:xfrm>
            <a:off x="2654459" y="2850224"/>
            <a:ext cx="1889284" cy="1406366"/>
          </a:xfrm>
          <a:prstGeom prst="ellipse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59076" y="2803312"/>
            <a:ext cx="1797409" cy="1500188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109" y="1183337"/>
            <a:ext cx="4695349" cy="363929"/>
          </a:xfrm>
          <a:prstGeom prst="hexagon">
            <a:avLst/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用自己的话说说每幅图的意思。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lang="en-US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3049" y="1731298"/>
            <a:ext cx="7652178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</a:t>
            </a:r>
            <a:r>
              <a:rPr 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第一幅图：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小虫子、蚂蚁和蝴蝶一起来到草地上。它们用鸡蛋壳和一块木板做了一个跷跷板，蚂蚁和小虫子在上面玩得很开心。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050" y="2467389"/>
            <a:ext cx="7652178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第二幅图：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它们又用鸡蛋壳做成热气球的筐，蚂蚁和小虫子坐在鸡蛋壳做的筐里，和蝴蝶一起飞上了天空。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883049" y="3777268"/>
            <a:ext cx="7652177" cy="4154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</a:t>
            </a:r>
            <a:r>
              <a:rPr 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第四幅图：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它们三个躺在鸡蛋壳里，盖上一片叶子安稳地睡着了。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83050" y="3284272"/>
            <a:ext cx="7652177" cy="415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第三幅图：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忽然下起了大雨，蝴蝶、小虫子和蚂蚁一起钻进鸡蛋壳里避雨。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395" y="1183506"/>
            <a:ext cx="8167211" cy="4154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用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早上，过了一会儿，到了下午，天黑了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“”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等词语将这些图片连续起来写一段话。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lang="en-US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4350" y="1675013"/>
            <a:ext cx="8115300" cy="2857500"/>
            <a:chOff x="1882" y="2604"/>
            <a:chExt cx="17040" cy="6000"/>
          </a:xfrm>
        </p:grpSpPr>
        <p:pic>
          <p:nvPicPr>
            <p:cNvPr id="7" name="图片 6" descr="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82" y="2604"/>
              <a:ext cx="17040" cy="60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138" y="4060"/>
              <a:ext cx="16784" cy="4397"/>
            </a:xfrm>
            <a:prstGeom prst="round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     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早上，小虫子、蚂蚁和蝴蝶一起来到草地上。它们用鸡蛋壳和一块木板做了一个跷跷板，蚂蚁和小虫子在上面玩得很开心。过了一会儿，它们又用鸡蛋壳做成热气球的筐，蚂蚁和小虫子坐在鸡蛋壳做的筐里，和蝴蝶一起飞上了天空。到了下午，忽然下起了大雨，蝴蝶、小虫子和蚂蚁一起钻进鸡蛋壳里避雨。天黑了，它们三个躺在鸡蛋壳里，盖上一片叶子安稳地睡着了。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60207" y="1441112"/>
            <a:ext cx="2773680" cy="727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60207" y="2476832"/>
            <a:ext cx="2767489" cy="721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 r="-622"/>
          <a:stretch>
            <a:fillRect/>
          </a:stretch>
        </p:blipFill>
        <p:spPr>
          <a:xfrm>
            <a:off x="1160207" y="3532099"/>
            <a:ext cx="2773204" cy="7439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56320" y="3519467"/>
            <a:ext cx="4048601" cy="798894"/>
          </a:xfrm>
          <a:prstGeom prst="snip2DiagRect">
            <a:avLst/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三包围的字，包围部分与被包围部分的大小要写得协调。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6321" y="1614436"/>
            <a:ext cx="4048601" cy="408623"/>
          </a:xfrm>
          <a:prstGeom prst="wedgeRoundRectCallout">
            <a:avLst>
              <a:gd name="adj1" fmla="val -62052"/>
              <a:gd name="adj2" fmla="val 39650"/>
              <a:gd name="adj3" fmla="val 16667"/>
            </a:avLst>
          </a:prstGeom>
          <a:noFill/>
          <a:ln w="38100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匹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先写一横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再写里面的“儿”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最后写竖折。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56321" y="2481296"/>
            <a:ext cx="4048601" cy="740628"/>
          </a:xfrm>
          <a:prstGeom prst="wedgeRoundRectCallout">
            <a:avLst>
              <a:gd name="adj1" fmla="val -62386"/>
              <a:gd name="adj2" fmla="val -7175"/>
              <a:gd name="adj3" fmla="val 16667"/>
            </a:avLst>
          </a:prstGeom>
          <a:noFill/>
          <a:ln w="38100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巨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先写外面的一横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再写里面的竖折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接着写里面的一横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最后写外面的竖折。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8725" y="1365955"/>
            <a:ext cx="2629815" cy="6900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28726" y="2486102"/>
            <a:ext cx="2621756" cy="6900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28726" y="3629108"/>
            <a:ext cx="2621756" cy="70389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79119" y="1358675"/>
            <a:ext cx="3536156" cy="791706"/>
          </a:xfrm>
          <a:prstGeom prst="wedgeRoundRectCallout">
            <a:avLst>
              <a:gd name="adj1" fmla="val -62836"/>
              <a:gd name="adj2" fmla="val -4388"/>
              <a:gd name="adj3" fmla="val 16667"/>
            </a:avLst>
          </a:prstGeom>
          <a:noFill/>
          <a:ln w="38100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团</a:t>
            </a:r>
            <a:r>
              <a:rPr lang="en-US" altLang="zh-CN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先写竖</a:t>
            </a:r>
            <a:r>
              <a:rPr lang="en-US" altLang="zh-CN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再写横折</a:t>
            </a:r>
            <a:r>
              <a:rPr lang="en-US" altLang="zh-CN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将里面的“才”写完后</a:t>
            </a:r>
            <a:r>
              <a:rPr lang="en-US" altLang="zh-CN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再写最后一横。</a:t>
            </a:r>
            <a:endParaRPr lang="zh-CN" altLang="en-US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9119" y="3054201"/>
            <a:ext cx="3536156" cy="1322308"/>
          </a:xfrm>
          <a:prstGeom prst="snip2DiagRect">
            <a:avLst/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全包围的字要“先里头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后封口”，书写时要把国字框写得方正，框内部分的大小要合适。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1398" y="1604529"/>
            <a:ext cx="3742849" cy="806768"/>
            <a:chOff x="2936" y="1779"/>
            <a:chExt cx="7859" cy="1694"/>
          </a:xfrm>
        </p:grpSpPr>
        <p:sp>
          <p:nvSpPr>
            <p:cNvPr id="4" name="文本框 3"/>
            <p:cNvSpPr txBox="1"/>
            <p:nvPr/>
          </p:nvSpPr>
          <p:spPr>
            <a:xfrm>
              <a:off x="2936" y="2601"/>
              <a:ext cx="7859" cy="8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轻</a:t>
              </a:r>
              <a:r>
                <a:rPr lang="zh-CN" altLang="en-US" sz="2100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诺  必  寡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信。——《老子》 </a:t>
              </a:r>
              <a:endPara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17" y="1779"/>
              <a:ext cx="3444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nuò bì guǎ</a:t>
              </a:r>
              <a:endParaRPr lang="zh-CN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81398" y="2778961"/>
            <a:ext cx="7148202" cy="1353919"/>
          </a:xfrm>
          <a:prstGeom prst="round2DiagRect">
            <a:avLst>
              <a:gd name="adj1" fmla="val 5783"/>
              <a:gd name="adj2" fmla="val 0"/>
            </a:avLst>
          </a:prstGeom>
          <a:noFill/>
          <a:ln w="57150">
            <a:solidFill>
              <a:srgbClr val="2AB48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意思是：</a:t>
            </a:r>
            <a:endParaRPr lang="zh-CN" altLang="en-US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轻易许诺必定很少守信用。这句话教育我们不要轻易许诺，只要许了诺就要认真践行，不要失去了信义。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PP_MARK_KEY" val="f2d49bd7-ca1f-43c5-b829-57eb5f1ab4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2501</Words>
  <Application>WPS 演示</Application>
  <PresentationFormat>全屏显示(16:9)</PresentationFormat>
  <Paragraphs>225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等线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2023-01-16T01:25:58Z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49B0E8A5965E40D6851E0A9C264D43AD</vt:lpwstr>
  </property>
</Properties>
</file>