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05" r:id="rId5"/>
    <p:sldId id="311" r:id="rId6"/>
    <p:sldId id="291" r:id="rId7"/>
    <p:sldId id="283" r:id="rId8"/>
    <p:sldId id="290" r:id="rId9"/>
    <p:sldId id="312" r:id="rId10"/>
    <p:sldId id="288" r:id="rId11"/>
    <p:sldId id="287" r:id="rId12"/>
    <p:sldId id="308" r:id="rId13"/>
    <p:sldId id="313" r:id="rId14"/>
    <p:sldId id="294" r:id="rId15"/>
    <p:sldId id="314" r:id="rId16"/>
    <p:sldId id="286" r:id="rId17"/>
    <p:sldId id="315" r:id="rId18"/>
    <p:sldId id="295" r:id="rId19"/>
    <p:sldId id="2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E7D0"/>
    <a:srgbClr val="57D2E3"/>
    <a:srgbClr val="F6D6F4"/>
    <a:srgbClr val="B5F5E7"/>
    <a:srgbClr val="E6FBFE"/>
    <a:srgbClr val="21B1C5"/>
    <a:srgbClr val="B2F3FC"/>
    <a:srgbClr val="4BC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70224E7-E1D8-425B-A76D-B394925EEA2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6048B44-184B-4388-B214-0B2CEE6D25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E422D29A-8CCB-4C2D-ABB1-6E2824CAE43A}" type="slidenum">
              <a:rPr altLang="en-US" noProof="1"/>
            </a:fld>
            <a:endParaRPr lang="zh-CN" altLang="en-US" noProof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048B44-184B-4388-B214-0B2CEE6D25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单击此处添加标题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单击此处添加副标题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EB9F2-C4CE-4CBE-BD50-5C86DA10E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6C05521-B408-4299-B46F-00F6323D31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59DFA-7CDE-4E0E-A324-63604C3F45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1C261D-3FC3-4023-962B-7B04391402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57522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A09B8-785D-4516-90AC-7CD8B8DCF2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01C47-3617-45FF-8E5E-9DEE142357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073DC-9B36-44BA-9E11-73D3FFE0F0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5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5A26E-0A56-4D29-8EDA-EF3369586A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B64A6-0397-4FF2-949F-485DC0A861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 hidden="1"/>
          <p:cNvCxnSpPr/>
          <p:nvPr userDrawn="1"/>
        </p:nvCxnSpPr>
        <p:spPr>
          <a:xfrm>
            <a:off x="557213" y="326231"/>
            <a:ext cx="0" cy="10429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1" y="574765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94B63-5322-49F4-9669-D5679C6351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937A4-999F-4958-A03C-61B11F226A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BADECD9D-B44F-46E9-8E84-513A02DA733A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29810"/>
            <a:ext cx="9144000" cy="2175029"/>
          </a:xfrm>
          <a:prstGeom prst="rect">
            <a:avLst/>
          </a:prstGeom>
          <a:solidFill>
            <a:srgbClr val="FCE7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22" name="组合 8"/>
          <p:cNvGrpSpPr/>
          <p:nvPr/>
        </p:nvGrpSpPr>
        <p:grpSpPr bwMode="auto">
          <a:xfrm>
            <a:off x="0" y="1198462"/>
            <a:ext cx="9143999" cy="1805430"/>
            <a:chOff x="-2296104" y="2193164"/>
            <a:chExt cx="10012032" cy="2410880"/>
          </a:xfrm>
        </p:grpSpPr>
        <p:sp>
          <p:nvSpPr>
            <p:cNvPr id="5123" name="矩形 16"/>
            <p:cNvSpPr>
              <a:spLocks noChangeArrowheads="1"/>
            </p:cNvSpPr>
            <p:nvPr/>
          </p:nvSpPr>
          <p:spPr bwMode="auto">
            <a:xfrm>
              <a:off x="-2296104" y="2193164"/>
              <a:ext cx="10012032" cy="104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第一单</a:t>
              </a:r>
              <a:r>
                <a:rPr lang="zh-CN" altLang="en-US" sz="3000" b="1" dirty="0" smtClean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元</a:t>
              </a:r>
              <a:r>
                <a:rPr lang="en-US" altLang="zh-CN" sz="3000" b="1" dirty="0" smtClean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3000" b="1" dirty="0" smtClean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古</a:t>
              </a:r>
              <a:r>
                <a:rPr lang="zh-CN" altLang="en-US" sz="3000" b="1" dirty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诗三首</a:t>
              </a:r>
              <a:endParaRPr lang="zh-CN" altLang="en-US" sz="30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24" name="TextBox 2"/>
            <p:cNvSpPr txBox="1">
              <a:spLocks noChangeArrowheads="1"/>
            </p:cNvSpPr>
            <p:nvPr/>
          </p:nvSpPr>
          <p:spPr bwMode="auto">
            <a:xfrm>
              <a:off x="234483" y="3247779"/>
              <a:ext cx="4792219" cy="135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6000" b="1" dirty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绝句</a:t>
              </a:r>
              <a:endParaRPr lang="zh-CN" altLang="en-US" sz="60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120593" y="330249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杜甫</a:t>
            </a:r>
            <a:endParaRPr lang="zh-CN" altLang="en-US" sz="2800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理解诗意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533400" y="1478756"/>
            <a:ext cx="2290763" cy="6917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泥融飞燕子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34176" y="1109715"/>
            <a:ext cx="4303205" cy="3227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267891" y="3152775"/>
            <a:ext cx="4304109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燕子衔着湿润的春泥忙着筑巢。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理解诗意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775096" y="1508523"/>
            <a:ext cx="2290763" cy="6929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沙暖睡鸳鸯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94060" y="2738437"/>
            <a:ext cx="4304109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暖和的沙子上睡着成双成对的鸳鸯。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69688" y="1339721"/>
            <a:ext cx="4122136" cy="3091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557213" y="1245394"/>
            <a:ext cx="8029575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你们看，迟日、江山、春风、花草、燕子、鸳鸯，这么多景物融汇在一起，让我们感受到了浓浓的春意。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小结全诗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57213" y="2824163"/>
            <a:ext cx="802957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想一想，诗人笔下的景物是随意选取的吗？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小结全诗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8650" y="902494"/>
            <a:ext cx="7992666" cy="403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511969" y="1157288"/>
            <a:ext cx="3113485" cy="33920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春 游 湖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徐 俯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双飞燕子几时回，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夹岸桃花蘸水开。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春雨断桥人不渡，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小舟撑出柳荫来。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拓展阅读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181887" y="1568896"/>
            <a:ext cx="4477280" cy="254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327422" y="1102519"/>
            <a:ext cx="2943225" cy="3462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绝 句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两个黄鹂鸣翠柳，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一行白鹭上青天。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门泊东吴万里船。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拓展延伸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048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18323" y="909638"/>
            <a:ext cx="2340769" cy="175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2447" y="909638"/>
            <a:ext cx="2340769" cy="175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8323" y="2809876"/>
            <a:ext cx="2340769" cy="175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2447" y="2809876"/>
            <a:ext cx="2340769" cy="175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1084660" y="1076325"/>
            <a:ext cx="2463403" cy="34623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        </a:t>
            </a:r>
            <a:r>
              <a:rPr lang="zh-CN" alt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绝 句 </a:t>
            </a:r>
            <a:endParaRPr lang="en-US" altLang="zh-CN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江碧鸟逾白，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山青花欲燃。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今春看又过，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何日是归年。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拓展延伸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150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4541" y="1197769"/>
            <a:ext cx="4292203" cy="322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839392" y="1649016"/>
            <a:ext cx="329803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背诵《绝句》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抄写你喜欢的诗句。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布置作业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94377" y="1041875"/>
            <a:ext cx="4947689" cy="37767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情境导入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264" y="942267"/>
            <a:ext cx="5910551" cy="3575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65" y="942265"/>
            <a:ext cx="6173221" cy="3725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99734" y="942266"/>
            <a:ext cx="6088280" cy="3754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3" name="文本框 5"/>
          <p:cNvSpPr txBox="1">
            <a:spLocks noChangeArrowheads="1"/>
          </p:cNvSpPr>
          <p:nvPr/>
        </p:nvSpPr>
        <p:spPr bwMode="auto">
          <a:xfrm>
            <a:off x="341710" y="2080022"/>
            <a:ext cx="22955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感受春天之美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情境导入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4" name="文本框 5"/>
          <p:cNvSpPr txBox="1">
            <a:spLocks noChangeArrowheads="1"/>
          </p:cNvSpPr>
          <p:nvPr/>
        </p:nvSpPr>
        <p:spPr bwMode="auto">
          <a:xfrm>
            <a:off x="522685" y="2340769"/>
            <a:ext cx="22955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背背春天的诗句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5656" y="901303"/>
            <a:ext cx="5410200" cy="375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【素材】《古诗二首》课文插图1（语文）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8675" y="2614612"/>
            <a:ext cx="217646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【素材】《古诗二首》课文插图（语文）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1935" y="804863"/>
            <a:ext cx="2649140" cy="281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矩形 6147"/>
          <p:cNvSpPr>
            <a:spLocks noChangeArrowheads="1"/>
          </p:cNvSpPr>
          <p:nvPr/>
        </p:nvSpPr>
        <p:spPr bwMode="auto">
          <a:xfrm>
            <a:off x="3430191" y="1137048"/>
            <a:ext cx="2418159" cy="339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996600"/>
                </a:solidFill>
              </a:rPr>
              <a:t>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迟日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江山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花草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泥融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燕子，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沙暖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|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鸳鸯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朗读课文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8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了解作者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0242" name="组合 4"/>
          <p:cNvGrpSpPr/>
          <p:nvPr/>
        </p:nvGrpSpPr>
        <p:grpSpPr bwMode="auto">
          <a:xfrm>
            <a:off x="67866" y="760810"/>
            <a:ext cx="8696325" cy="4288631"/>
            <a:chOff x="90435" y="1014884"/>
            <a:chExt cx="11595798" cy="5717512"/>
          </a:xfrm>
        </p:grpSpPr>
        <p:pic>
          <p:nvPicPr>
            <p:cNvPr id="1024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0435" y="1014884"/>
              <a:ext cx="11595798" cy="571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文本框 3"/>
            <p:cNvSpPr txBox="1">
              <a:spLocks noChangeArrowheads="1"/>
            </p:cNvSpPr>
            <p:nvPr/>
          </p:nvSpPr>
          <p:spPr bwMode="auto">
            <a:xfrm rot="287058">
              <a:off x="9867484" y="3565899"/>
              <a:ext cx="1034980" cy="6154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2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1200" b="1">
                  <a:latin typeface="黑体" panose="02010609060101010101" pitchFamily="49" charset="-122"/>
                  <a:ea typeface="黑体" panose="02010609060101010101" pitchFamily="49" charset="-122"/>
                </a:rPr>
                <a:t>绝句</a:t>
              </a:r>
              <a:r>
                <a:rPr lang="en-US" altLang="zh-CN" sz="12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1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了解诗题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126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788" y="783432"/>
            <a:ext cx="8734425" cy="416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99"/>
          <p:cNvSpPr txBox="1">
            <a:spLocks noChangeArrowheads="1"/>
          </p:cNvSpPr>
          <p:nvPr/>
        </p:nvSpPr>
        <p:spPr bwMode="auto">
          <a:xfrm>
            <a:off x="270273" y="1378744"/>
            <a:ext cx="873168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《绝句》描写的是春天的景色，你是从哪句诗、哪个词看出来的？ 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50131" y="2313385"/>
            <a:ext cx="6643688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迟日、江山、春风、花草、燕子、鸳鸯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自读感知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1950" y="3532585"/>
            <a:ext cx="1804988" cy="13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5329" y="3532585"/>
            <a:ext cx="1806178" cy="13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5604" y="3532585"/>
            <a:ext cx="1806178" cy="13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25879" y="3520678"/>
            <a:ext cx="1821656" cy="136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1"/>
          <p:cNvSpPr txBox="1">
            <a:spLocks noChangeArrowheads="1"/>
          </p:cNvSpPr>
          <p:nvPr/>
        </p:nvSpPr>
        <p:spPr bwMode="auto">
          <a:xfrm>
            <a:off x="760810" y="1483519"/>
            <a:ext cx="2238375" cy="6917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迟日江山丽 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90588" y="2596754"/>
            <a:ext cx="348972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迟日：春天的太阳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4560" y="3042047"/>
            <a:ext cx="377428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在春天阳光的照耀下，山河多么美丽！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理解诗意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51735" y="1167154"/>
            <a:ext cx="4395788" cy="3296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文本框 99"/>
          <p:cNvSpPr txBox="1">
            <a:spLocks noChangeArrowheads="1"/>
          </p:cNvSpPr>
          <p:nvPr/>
        </p:nvSpPr>
        <p:spPr bwMode="auto">
          <a:xfrm>
            <a:off x="567928" y="3070622"/>
            <a:ext cx="3184922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春风送来花草的香气。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6744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理解诗意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71500" y="1553766"/>
            <a:ext cx="2290763" cy="6929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春风花草香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2684" y="1143779"/>
            <a:ext cx="4436774" cy="3327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tags/tag1.xml><?xml version="1.0" encoding="utf-8"?>
<p:tagLst xmlns:p="http://schemas.openxmlformats.org/presentationml/2006/main">
  <p:tag name="KSO_WPP_MARK_KEY" val="e6c4924b-954e-4c01-a87e-cd4cbcd7818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WPS 演示</Application>
  <PresentationFormat>全屏显示(16:9)</PresentationFormat>
  <Paragraphs>104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Arial Black</vt:lpstr>
      <vt:lpstr>微软雅黑</vt:lpstr>
      <vt:lpstr>Calibri</vt:lpstr>
      <vt:lpstr>楷体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情境导入</vt:lpstr>
      <vt:lpstr>情境导入</vt:lpstr>
      <vt:lpstr>朗读课文</vt:lpstr>
      <vt:lpstr>了解作者</vt:lpstr>
      <vt:lpstr>了解诗题</vt:lpstr>
      <vt:lpstr>自读感知</vt:lpstr>
      <vt:lpstr>理解诗意</vt:lpstr>
      <vt:lpstr>理解诗意</vt:lpstr>
      <vt:lpstr>理解诗意</vt:lpstr>
      <vt:lpstr>理解诗意</vt:lpstr>
      <vt:lpstr>小结全诗</vt:lpstr>
      <vt:lpstr>小结全诗</vt:lpstr>
      <vt:lpstr>拓展阅读</vt:lpstr>
      <vt:lpstr>拓展延伸</vt:lpstr>
      <vt:lpstr>拓展延伸</vt:lpstr>
      <vt:lpstr>布置作业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50</cp:revision>
  <dcterms:created xsi:type="dcterms:W3CDTF">2013-07-01T03:05:00Z</dcterms:created>
  <dcterms:modified xsi:type="dcterms:W3CDTF">2023-01-16T01:52:19Z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0520DDB48BF949299FD9706E762B5BC9</vt:lpwstr>
  </property>
</Properties>
</file>