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1316" r:id="rId3"/>
    <p:sldId id="1268" r:id="rId4"/>
    <p:sldId id="1317" r:id="rId5"/>
    <p:sldId id="1293" r:id="rId6"/>
    <p:sldId id="1318" r:id="rId7"/>
    <p:sldId id="1319" r:id="rId8"/>
    <p:sldId id="1320" r:id="rId9"/>
    <p:sldId id="1298" r:id="rId10"/>
    <p:sldId id="1321" r:id="rId11"/>
    <p:sldId id="1322" r:id="rId12"/>
    <p:sldId id="1323" r:id="rId13"/>
    <p:sldId id="1324" r:id="rId14"/>
    <p:sldId id="1325" r:id="rId15"/>
    <p:sldId id="1326" r:id="rId16"/>
    <p:sldId id="1327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  <p:cmAuthor id="3" name="DELL" initials="D" lastIdx="0" clrIdx="2"/>
  <p:cmAuthor id="4" name="wang" initials="w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>
        <p:scale>
          <a:sx n="100" d="100"/>
          <a:sy n="100" d="100"/>
        </p:scale>
        <p:origin x="-198" y="-294"/>
      </p:cViewPr>
      <p:guideLst>
        <p:guide orient="horz" pos="2160"/>
        <p:guide pos="391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fld id="{BB962C8B-B14F-4D97-AF65-F5344CB8AC3E}" type="datetimeFigureOut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en-US" altLang="x-none" sz="1200" strike="noStrike" noProof="1"/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2284" y="2133600"/>
            <a:ext cx="10363200" cy="12239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buClrTx/>
              <a:buSzTx/>
              <a:buFontTx/>
              <a:defRPr sz="4000" b="1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71133" y="3502025"/>
            <a:ext cx="8534400" cy="1054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Tx/>
              <a:buSzTx/>
              <a:buFontTx/>
              <a:buNone/>
              <a:defRPr sz="3200"/>
            </a:lvl1pPr>
            <a:lvl2pPr marL="457200" lvl="1" indent="0" algn="ctr">
              <a:buClrTx/>
              <a:buSzTx/>
              <a:buFontTx/>
              <a:buNone/>
              <a:defRPr sz="2000"/>
            </a:lvl2pPr>
            <a:lvl3pPr marL="914400" lvl="2" indent="0" algn="ctr">
              <a:buClrTx/>
              <a:buSzTx/>
              <a:buFontTx/>
              <a:buNone/>
              <a:defRPr sz="2000"/>
            </a:lvl3pPr>
            <a:lvl4pPr marL="1371600" lvl="3" indent="0" algn="ctr">
              <a:buClrTx/>
              <a:buSzTx/>
              <a:buFontTx/>
              <a:buNone/>
              <a:defRPr sz="2000"/>
            </a:lvl4pPr>
            <a:lvl5pPr marL="1828800" lvl="4" indent="0" algn="ctr">
              <a:buClrTx/>
              <a:buSzTx/>
              <a:buFontTx/>
              <a:buNone/>
              <a:defRPr sz="20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pPr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pPr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pPr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file:///D:\qq&#25991;&#20214;\712321467\Image\C2C\Image2\%7b75232B38-A165-1FB7-499C-2E1C792CACB5%7d.png" TargetMode="External"/><Relationship Id="rId23" Type="http://schemas.openxmlformats.org/officeDocument/2006/relationships/image" Target="../media/image2.png"/><Relationship Id="rId22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23" r:link="rId2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>
    <p:wipe dir="r"/>
  </p:transition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/>
        </p:nvGrpSpPr>
        <p:grpSpPr>
          <a:xfrm>
            <a:off x="3647728" y="1772816"/>
            <a:ext cx="4067819" cy="1035051"/>
            <a:chOff x="3457" y="3558"/>
            <a:chExt cx="4803" cy="1224"/>
          </a:xfrm>
        </p:grpSpPr>
        <p:sp>
          <p:nvSpPr>
            <p:cNvPr id="8" name="椭圆 7"/>
            <p:cNvSpPr/>
            <p:nvPr/>
          </p:nvSpPr>
          <p:spPr>
            <a:xfrm>
              <a:off x="3457" y="3718"/>
              <a:ext cx="1180" cy="94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标题 1"/>
            <p:cNvSpPr txBox="1"/>
            <p:nvPr/>
          </p:nvSpPr>
          <p:spPr>
            <a:xfrm>
              <a:off x="3542" y="3558"/>
              <a:ext cx="4718" cy="1224"/>
            </a:xfrm>
            <a:prstGeom prst="rect">
              <a:avLst/>
            </a:prstGeom>
            <a:noFill/>
            <a:ln w="12700">
              <a:noFill/>
            </a:ln>
          </p:spPr>
          <p:txBody>
            <a:bodyPr/>
            <a:lstStyle/>
            <a:p>
              <a:pPr eaLnBrk="1" hangingPunct="1"/>
              <a:r>
                <a:rPr lang="en-US" altLang="zh-CN" sz="5865" b="1" dirty="0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r>
                <a:rPr lang="en-US" altLang="zh-CN" sz="5865" b="1" baseline="30000" dirty="0">
                  <a:solidFill>
                    <a:srgbClr val="00B0F0"/>
                  </a:solidFill>
                  <a:latin typeface="楷体" panose="02010609060101010101" charset="-122"/>
                  <a:ea typeface="楷体" panose="02010609060101010101" charset="-122"/>
                </a:rPr>
                <a:t>*</a:t>
              </a:r>
              <a:r>
                <a:rPr lang="en-US" altLang="zh-CN" sz="5865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en-US" altLang="zh-CN" sz="5865" b="1" dirty="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5865" b="1" dirty="0" smtClean="0">
                  <a:latin typeface="楷体" panose="02010609060101010101" charset="-122"/>
                  <a:ea typeface="楷体" panose="02010609060101010101" charset="-122"/>
                </a:rPr>
                <a:t>繁 </a:t>
              </a:r>
              <a:r>
                <a:rPr lang="zh-CN" altLang="en-US" sz="5865" b="1" dirty="0">
                  <a:latin typeface="楷体" panose="02010609060101010101" charset="-122"/>
                  <a:ea typeface="楷体" panose="02010609060101010101" charset="-122"/>
                </a:rPr>
                <a:t>星</a:t>
              </a:r>
              <a:endParaRPr lang="zh-CN" altLang="en-US" sz="5865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5123" name="图片 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479376" y="454488"/>
            <a:ext cx="3061125" cy="518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9688" y="202883"/>
            <a:ext cx="12072312" cy="83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为什么说星星“微小”，而“光明无处不在”？</a:t>
            </a:r>
            <a:endParaRPr lang="zh-CN" altLang="en-US" sz="373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725" y="1581150"/>
            <a:ext cx="99764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en-US" sz="4000" b="1" dirty="0" err="1">
                <a:latin typeface="楷体" panose="02010609060101010101" charset="-122"/>
                <a:ea typeface="楷体" panose="02010609060101010101" charset="-122"/>
              </a:rPr>
              <a:t>星光在我们的肉眼里虽然微小，然而它使我们觉得光明无处不在</a:t>
            </a:r>
            <a:r>
              <a:rPr lang="en-US" altLang="en-US" sz="40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393190" y="3429000"/>
            <a:ext cx="917765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indent="1016000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虽然星星的光亮很“微小”，但因为星星很多，一群一群的，分布很广，所以“光明无处不在”，柔和清亮的光在夜空中一闪一闪的，宁静又温馨。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0"/>
            <a:ext cx="12231037" cy="689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: 圆角 17"/>
          <p:cNvSpPr/>
          <p:nvPr/>
        </p:nvSpPr>
        <p:spPr>
          <a:xfrm>
            <a:off x="-349249" y="4377267"/>
            <a:ext cx="12928600" cy="1991784"/>
          </a:xfrm>
          <a:prstGeom prst="roundRect">
            <a:avLst>
              <a:gd name="adj" fmla="val 6052"/>
            </a:avLst>
          </a:prstGeom>
          <a:solidFill>
            <a:schemeClr val="bg1">
              <a:alpha val="55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2500" y="1066800"/>
            <a:ext cx="10502900" cy="157927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4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如今在海上，每晚和繁星相对，我把它们认得很熟了。</a:t>
            </a:r>
            <a:endParaRPr lang="zh-CN" altLang="en-US" sz="40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8267" y="2599267"/>
            <a:ext cx="10502900" cy="157927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0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如今在海上，每晚观看繁星，我把它们认得很熟了。</a:t>
            </a:r>
            <a:endParaRPr lang="zh-CN" altLang="en-US" sz="40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772833" y="4497917"/>
            <a:ext cx="1206500" cy="6661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2" charset="0"/>
                <a:ea typeface="宋体" panose="02010600030101010101" pitchFamily="2" charset="-122"/>
                <a:cs typeface="+mn-cs"/>
              </a:rPr>
              <a:t>相对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722033" y="5585884"/>
            <a:ext cx="1257300" cy="6661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2" charset="0"/>
                <a:ea typeface="宋体" panose="02010600030101010101" pitchFamily="2" charset="-122"/>
                <a:cs typeface="+mn-cs"/>
              </a:rPr>
              <a:t>观看</a:t>
            </a: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18767" y="4565651"/>
            <a:ext cx="5441951" cy="1667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4265" b="1">
                <a:solidFill>
                  <a:srgbClr val="C00000"/>
                </a:solidFill>
                <a:latin typeface="宋体" panose="02010600030101010101" pitchFamily="2" charset="-122"/>
              </a:rPr>
              <a:t>    有生命、有感情，朋友般熟悉亲近。</a:t>
            </a:r>
            <a:endParaRPr lang="zh-CN" altLang="en-US" sz="4265" b="1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59884" y="5014384"/>
            <a:ext cx="5509683" cy="749577"/>
            <a:chOff x="564204" y="3798807"/>
            <a:chExt cx="4132332" cy="561772"/>
          </a:xfrm>
        </p:grpSpPr>
        <p:sp>
          <p:nvSpPr>
            <p:cNvPr id="15378" name="文本框 10"/>
            <p:cNvSpPr txBox="1"/>
            <p:nvPr/>
          </p:nvSpPr>
          <p:spPr>
            <a:xfrm>
              <a:off x="564204" y="3798807"/>
              <a:ext cx="1508125" cy="5606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265" b="1">
                  <a:solidFill>
                    <a:srgbClr val="0000FF"/>
                  </a:solidFill>
                  <a:latin typeface="Calibri" panose="020F0502020204030204" pitchFamily="2" charset="0"/>
                </a:rPr>
                <a:t>“我”</a:t>
              </a:r>
              <a:endParaRPr lang="zh-CN" altLang="en-US" sz="4265" b="1">
                <a:solidFill>
                  <a:srgbClr val="0000FF"/>
                </a:solidFill>
                <a:latin typeface="Calibri" panose="020F0502020204030204" pitchFamily="2" charset="0"/>
              </a:endParaRPr>
            </a:p>
          </p:txBody>
        </p:sp>
        <p:sp>
          <p:nvSpPr>
            <p:cNvPr id="15379" name="文本框 11"/>
            <p:cNvSpPr txBox="1"/>
            <p:nvPr/>
          </p:nvSpPr>
          <p:spPr>
            <a:xfrm>
              <a:off x="3188411" y="3799966"/>
              <a:ext cx="1508125" cy="5606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265" b="1">
                  <a:solidFill>
                    <a:srgbClr val="0000FF"/>
                  </a:solidFill>
                  <a:latin typeface="Calibri" panose="020F0502020204030204" pitchFamily="2" charset="0"/>
                </a:rPr>
                <a:t>繁星</a:t>
              </a:r>
              <a:endParaRPr lang="zh-CN" altLang="en-US" sz="4265" b="1">
                <a:solidFill>
                  <a:srgbClr val="0000FF"/>
                </a:solidFill>
                <a:latin typeface="Calibri" panose="020F0502020204030204" pitchFamily="2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891376" y="3993926"/>
              <a:ext cx="1201757" cy="0"/>
            </a:xfrm>
            <a:prstGeom prst="line">
              <a:avLst/>
            </a:prstGeom>
            <a:ln w="28575">
              <a:solidFill>
                <a:srgbClr val="FFFF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接连接符 19"/>
          <p:cNvCxnSpPr/>
          <p:nvPr/>
        </p:nvCxnSpPr>
        <p:spPr>
          <a:xfrm>
            <a:off x="2550584" y="5516033"/>
            <a:ext cx="1602317" cy="0"/>
          </a:xfrm>
          <a:prstGeom prst="line">
            <a:avLst/>
          </a:prstGeom>
          <a:ln w="28575" cap="rnd">
            <a:solidFill>
              <a:srgbClr val="FFC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7979833" y="3475567"/>
            <a:ext cx="2711451" cy="748031"/>
            <a:chOff x="3093483" y="2667089"/>
            <a:chExt cx="2033916" cy="561023"/>
          </a:xfrm>
        </p:grpSpPr>
        <p:sp>
          <p:nvSpPr>
            <p:cNvPr id="15375" name="文本框 9"/>
            <p:cNvSpPr txBox="1"/>
            <p:nvPr/>
          </p:nvSpPr>
          <p:spPr>
            <a:xfrm>
              <a:off x="3388517" y="2667089"/>
              <a:ext cx="1508125" cy="5610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4265" b="1">
                  <a:solidFill>
                    <a:srgbClr val="9BFFA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比一比</a:t>
              </a:r>
              <a:endParaRPr lang="zh-CN" altLang="en-US" sz="4265" b="1">
                <a:solidFill>
                  <a:srgbClr val="9BFFA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376" name="图片 2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822088" y="2820916"/>
              <a:ext cx="305311" cy="3053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7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093483" y="2809087"/>
              <a:ext cx="305311" cy="305311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33" name="直接连接符 32"/>
          <p:cNvCxnSpPr/>
          <p:nvPr/>
        </p:nvCxnSpPr>
        <p:spPr>
          <a:xfrm>
            <a:off x="5139267" y="1862667"/>
            <a:ext cx="3640667" cy="0"/>
          </a:xfrm>
          <a:prstGeom prst="line">
            <a:avLst/>
          </a:prstGeom>
          <a:ln w="190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139267" y="3429000"/>
            <a:ext cx="3115733" cy="0"/>
          </a:xfrm>
          <a:prstGeom prst="line">
            <a:avLst/>
          </a:prstGeom>
          <a:ln w="190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" grpId="0"/>
      <p:bldP spid="9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4"/>
          <p:cNvSpPr>
            <a:spLocks noChangeArrowheads="1"/>
          </p:cNvSpPr>
          <p:nvPr/>
        </p:nvSpPr>
        <p:spPr bwMode="auto">
          <a:xfrm>
            <a:off x="734484" y="1316567"/>
            <a:ext cx="11006667" cy="2455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深蓝色的天空里，悬着无数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半明半昧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的星。船在动，星也在动，它们是这样低，真是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摇摇欲坠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呢！</a:t>
            </a:r>
            <a:endParaRPr lang="zh-CN" altLang="en-US" sz="426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90500" y="260351"/>
            <a:ext cx="11918951" cy="78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“半明半昧”“摇摇欲坠”的星星是什么样子的呢？</a:t>
            </a:r>
            <a:endParaRPr lang="zh-CN" altLang="en-US" sz="373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734484" y="3989917"/>
            <a:ext cx="10888133" cy="2473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4265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3735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星星闪闪烁烁，一会儿亮一会儿暗，让人感觉它在不停地动；海面很宽广，海天一色，显得星星很低。星星那么低，又不停地动，就给人一种摇摇欲坠的感觉。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7933" y="-100012"/>
            <a:ext cx="12072312" cy="225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刚才的句子，都是写作者的亲眼所见，在课文的第3自然段，还写了作者的联想。请同学们默读第3自然段，画出相关的句子。</a:t>
            </a:r>
            <a:endParaRPr lang="zh-CN" altLang="en-US" sz="36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570" y="2175137"/>
            <a:ext cx="10873030" cy="40811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en-US" sz="28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en-US" sz="3600" b="1" dirty="0" smtClean="0">
                <a:latin typeface="楷体" panose="02010609060101010101" charset="-122"/>
                <a:ea typeface="楷体" panose="02010609060101010101" charset="-122"/>
              </a:rPr>
              <a:t>渐渐地我的眼睛模糊了</a:t>
            </a:r>
            <a:r>
              <a:rPr lang="en-US" altLang="en-US" sz="3600" b="1" dirty="0">
                <a:latin typeface="楷体" panose="02010609060101010101" charset="-122"/>
                <a:ea typeface="楷体" panose="02010609060101010101" charset="-122"/>
              </a:rPr>
              <a:t>，我好像看见无数萤火虫在我的周围飞舞。我望着那许多认识的星，我仿佛看见它们在对我眨眼，我仿佛听见它们在小声说话。这时候我忘记了一切。在星的怀抱中我微笑着，我沉睡着。我觉得自己是一个小孩子，现在睡在母亲的怀里了。</a:t>
            </a:r>
            <a:endParaRPr lang="en-US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2331" y="-23812"/>
            <a:ext cx="1207231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在作者的笔下，繁星点点，如梦似幻。文章之所以有如此美妙的意境，是作者既有对星空的真实描写，又有自己丰富的联想。请你模仿课文的写法，按照下面的句式也来写一段话。</a:t>
            </a:r>
            <a:endParaRPr lang="zh-CN" altLang="en-US" sz="36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570" y="3068955"/>
            <a:ext cx="10729014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en-US" sz="4000" b="1" dirty="0" err="1">
                <a:latin typeface="楷体" panose="02010609060101010101" charset="-122"/>
                <a:ea typeface="楷体" panose="02010609060101010101" charset="-122"/>
              </a:rPr>
              <a:t>看着布满天空的繁星，渐渐地</a:t>
            </a:r>
            <a:r>
              <a:rPr lang="en-US" altLang="en-US" sz="4000" b="1" dirty="0">
                <a:latin typeface="楷体" panose="02010609060101010101" charset="-122"/>
                <a:ea typeface="楷体" panose="02010609060101010101" charset="-122"/>
              </a:rPr>
              <a:t>，(     ) ，</a:t>
            </a:r>
            <a:r>
              <a:rPr lang="en-US" altLang="en-US" sz="4000" b="1" dirty="0" err="1">
                <a:latin typeface="楷体" panose="02010609060101010101" charset="-122"/>
                <a:ea typeface="楷体" panose="02010609060101010101" charset="-122"/>
              </a:rPr>
              <a:t>我仿佛看见了</a:t>
            </a:r>
            <a:r>
              <a:rPr lang="en-US" altLang="en-US" sz="4000" b="1" dirty="0">
                <a:latin typeface="楷体" panose="02010609060101010101" charset="-122"/>
                <a:ea typeface="楷体" panose="02010609060101010101" charset="-122"/>
              </a:rPr>
              <a:t>(    ) ，</a:t>
            </a:r>
            <a:r>
              <a:rPr lang="en-US" altLang="en-US" sz="4000" b="1" dirty="0" err="1">
                <a:latin typeface="楷体" panose="02010609060101010101" charset="-122"/>
                <a:ea typeface="楷体" panose="02010609060101010101" charset="-122"/>
              </a:rPr>
              <a:t>我仿佛听见了</a:t>
            </a:r>
            <a:r>
              <a:rPr lang="en-US" altLang="en-US" sz="4000" b="1" dirty="0">
                <a:latin typeface="楷体" panose="02010609060101010101" charset="-122"/>
                <a:ea typeface="楷体" panose="02010609060101010101" charset="-122"/>
              </a:rPr>
              <a:t>(    )，</a:t>
            </a:r>
            <a:r>
              <a:rPr lang="en-US" altLang="en-US" sz="4000" b="1" dirty="0" err="1">
                <a:latin typeface="楷体" panose="02010609060101010101" charset="-122"/>
                <a:ea typeface="楷体" panose="02010609060101010101" charset="-122"/>
              </a:rPr>
              <a:t>我感觉到</a:t>
            </a:r>
            <a:r>
              <a:rPr lang="en-US" altLang="en-US" sz="4000" b="1" dirty="0">
                <a:latin typeface="楷体" panose="02010609060101010101" charset="-122"/>
                <a:ea typeface="楷体" panose="02010609060101010101" charset="-122"/>
              </a:rPr>
              <a:t> 了(    )。</a:t>
            </a:r>
            <a:endParaRPr lang="en-US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6884" y="670984"/>
            <a:ext cx="9804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作者三次看繁星的感受有何不同？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6884" y="1562100"/>
            <a:ext cx="10263717" cy="45580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作者在不同的境况中三次观看繁星，感受越来越深，越来越细致，</a:t>
            </a:r>
            <a:r>
              <a:rPr kumimoji="0" lang="zh-CN" altLang="en-US" sz="386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对大自然的热爱</a:t>
            </a:r>
            <a:r>
              <a:rPr kumimoji="0" lang="zh-CN" altLang="en-US" sz="3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zh-CN" altLang="en-US" sz="386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对美好生活的向往之情</a:t>
            </a:r>
            <a:r>
              <a:rPr kumimoji="0" lang="zh-CN" altLang="en-US" sz="3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越来越强烈，甚至还融入了</a:t>
            </a:r>
            <a:r>
              <a:rPr kumimoji="0" lang="zh-CN" altLang="en-US" sz="386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对祖国的眷念之情</a:t>
            </a:r>
            <a:r>
              <a:rPr kumimoji="0" lang="zh-CN" altLang="en-US" sz="38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。这不仅是因为随着年龄和阅历的增长，作者对星空的观察和感知逐步深入精细了，还因为他远走他乡特定的心境。</a:t>
            </a:r>
            <a:endParaRPr kumimoji="0" lang="zh-CN" altLang="en-US" sz="38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344400" y="10337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808345" y="2816860"/>
            <a:ext cx="5800090" cy="1224280"/>
          </a:xfrm>
        </p:spPr>
        <p:txBody>
          <a:bodyPr/>
          <a:lstStyle/>
          <a:p>
            <a:pPr indent="812800" algn="l"/>
            <a:r>
              <a:rPr lang="zh-CN" altLang="en-US" sz="3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同学们，你们观察过夜空中的星星吗？它们是夜晚的精灵，它们在无边的夜空闪烁着光芒。今天我们来共同学习巴金的《繁星》</a:t>
            </a:r>
            <a:endParaRPr lang="zh-CN" altLang="en-US" sz="3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0" name="Picture 1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23570" y="1412875"/>
            <a:ext cx="5151120" cy="422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65033" y="982133"/>
            <a:ext cx="7679267" cy="4946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巴金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（1904—2005），原名李尧棠。现代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小说家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散文家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，杰出的语言大师。著名作品有：长篇小说《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爱情三部曲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》（《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雾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雨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电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》）、《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激流三部曲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》（《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家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春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4000" b="1" dirty="0">
                <a:solidFill>
                  <a:srgbClr val="FF00FF"/>
                </a:solidFill>
                <a:latin typeface="楷体" panose="02010609060101010101" charset="-122"/>
                <a:ea typeface="楷体" panose="02010609060101010101" charset="-122"/>
              </a:rPr>
              <a:t>秋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》）。</a:t>
            </a:r>
            <a:endParaRPr lang="zh-CN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41" y="1490132"/>
            <a:ext cx="2830607" cy="4091111"/>
          </a:xfrm>
          <a:prstGeom prst="ellipse">
            <a:avLst/>
          </a:prstGeom>
          <a:effectLst>
            <a:softEdge rad="63500"/>
          </a:effectLst>
        </p:spPr>
      </p:pic>
      <p:grpSp>
        <p:nvGrpSpPr>
          <p:cNvPr id="6148" name="组合 1"/>
          <p:cNvGrpSpPr/>
          <p:nvPr/>
        </p:nvGrpSpPr>
        <p:grpSpPr>
          <a:xfrm>
            <a:off x="50800" y="-8467"/>
            <a:ext cx="2620433" cy="1299633"/>
            <a:chOff x="38467" y="-6350"/>
            <a:chExt cx="1964958" cy="974725"/>
          </a:xfrm>
        </p:grpSpPr>
        <p:grpSp>
          <p:nvGrpSpPr>
            <p:cNvPr id="6149" name="组合 9"/>
            <p:cNvGrpSpPr/>
            <p:nvPr/>
          </p:nvGrpSpPr>
          <p:grpSpPr>
            <a:xfrm>
              <a:off x="38467" y="-6350"/>
              <a:ext cx="1964958" cy="974725"/>
              <a:chOff x="38931" y="-6488"/>
              <a:chExt cx="1965129" cy="974228"/>
            </a:xfrm>
          </p:grpSpPr>
          <p:pic>
            <p:nvPicPr>
              <p:cNvPr id="6151" name="图片 2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8966" y="0"/>
                <a:ext cx="1895094" cy="9677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52" name="图片 4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1492131" y="-6488"/>
                <a:ext cx="401956" cy="40143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153" name="图片 8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 rot="-1341128">
                <a:off x="38931" y="594328"/>
                <a:ext cx="455482" cy="32176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6150" name="文本框 6"/>
            <p:cNvSpPr txBox="1"/>
            <p:nvPr/>
          </p:nvSpPr>
          <p:spPr>
            <a:xfrm>
              <a:off x="271463" y="207963"/>
              <a:ext cx="1567522" cy="4995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735" b="1" dirty="0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作者简介</a:t>
              </a:r>
              <a:endParaRPr lang="zh-CN" altLang="en-US" sz="3735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78215" y="1553613"/>
            <a:ext cx="7688971" cy="26803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735" b="1">
                <a:solidFill>
                  <a:srgbClr val="032AB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自由读课文，把字音读准，把句子读通。想一想：巴金分别是在什么时候，在哪里，看到了繁星？</a:t>
            </a:r>
            <a:endParaRPr lang="zh-CN" altLang="en-US" sz="3735" b="1">
              <a:solidFill>
                <a:srgbClr val="032AB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0285577" y="4697211"/>
            <a:ext cx="1161872" cy="170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可选过程 3"/>
          <p:cNvSpPr/>
          <p:nvPr/>
        </p:nvSpPr>
        <p:spPr bwMode="auto">
          <a:xfrm>
            <a:off x="581237" y="2876127"/>
            <a:ext cx="10411883" cy="1608667"/>
          </a:xfrm>
          <a:prstGeom prst="flowChartAlternateProcess">
            <a:avLst/>
          </a:prstGeom>
          <a:noFill/>
          <a:ln w="28575" cmpd="thickThin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8000"/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581237" y="3005244"/>
            <a:ext cx="10703983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60000"/>
              </a:lnSpc>
            </a:pPr>
            <a:r>
              <a:rPr lang="zh-CN" altLang="en-US" sz="5865" b="1">
                <a:latin typeface="楷体" panose="02010609060101010101" charset="-122"/>
                <a:ea typeface="楷体" panose="02010609060101010101" charset="-122"/>
              </a:rPr>
              <a:t>半明半</a:t>
            </a:r>
            <a:r>
              <a:rPr lang="zh-CN" altLang="en-US" sz="58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昧</a:t>
            </a:r>
            <a:r>
              <a:rPr lang="zh-CN" altLang="en-US" sz="5865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5865" b="1">
                <a:latin typeface="楷体" panose="02010609060101010101" charset="-122"/>
                <a:ea typeface="楷体" panose="02010609060101010101" charset="-122"/>
              </a:rPr>
              <a:t>摇摇欲</a:t>
            </a:r>
            <a:r>
              <a:rPr lang="zh-CN" altLang="en-US" sz="58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坠</a:t>
            </a:r>
            <a:r>
              <a:rPr lang="zh-CN" altLang="en-US" sz="5865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586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怀</a:t>
            </a:r>
            <a:r>
              <a:rPr lang="zh-CN" altLang="en-US" sz="5865" b="1">
                <a:latin typeface="楷体" panose="02010609060101010101" charset="-122"/>
                <a:ea typeface="楷体" panose="02010609060101010101" charset="-122"/>
              </a:rPr>
              <a:t>抱</a:t>
            </a:r>
            <a:endParaRPr lang="zh-CN" altLang="en-US" sz="586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928620" y="2660227"/>
            <a:ext cx="11049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mèi</a:t>
            </a:r>
            <a:endParaRPr lang="en-US" altLang="zh-CN" sz="4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768253" y="2742777"/>
            <a:ext cx="141224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zhuì</a:t>
            </a:r>
            <a:endParaRPr lang="en-US" altLang="zh-CN" sz="4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643620" y="2742777"/>
            <a:ext cx="141224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huái</a:t>
            </a:r>
            <a:endParaRPr lang="en-US" altLang="zh-CN" sz="4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820844" y="958427"/>
            <a:ext cx="2762249" cy="776817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en-US" sz="5335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1272" name="图片 7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15671" y="1030393"/>
            <a:ext cx="476249" cy="59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TextBox 30"/>
          <p:cNvSpPr txBox="1">
            <a:spLocks noChangeArrowheads="1"/>
          </p:cNvSpPr>
          <p:nvPr/>
        </p:nvSpPr>
        <p:spPr bwMode="auto">
          <a:xfrm>
            <a:off x="1391920" y="931757"/>
            <a:ext cx="20193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37"/>
          <p:cNvGrpSpPr/>
          <p:nvPr/>
        </p:nvGrpSpPr>
        <p:grpSpPr>
          <a:xfrm>
            <a:off x="5313680" y="281940"/>
            <a:ext cx="4433993" cy="2202180"/>
            <a:chOff x="4695456" y="-72259"/>
            <a:chExt cx="2766200" cy="1600154"/>
          </a:xfrm>
        </p:grpSpPr>
        <p:sp>
          <p:nvSpPr>
            <p:cNvPr id="23" name="云形标注 22"/>
            <p:cNvSpPr/>
            <p:nvPr/>
          </p:nvSpPr>
          <p:spPr>
            <a:xfrm>
              <a:off x="4695456" y="-72259"/>
              <a:ext cx="2766200" cy="1600154"/>
            </a:xfrm>
            <a:prstGeom prst="cloudCallout">
              <a:avLst>
                <a:gd name="adj1" fmla="val 57065"/>
                <a:gd name="adj2" fmla="val 32379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3735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373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82" name="矩形 31"/>
            <p:cNvSpPr>
              <a:spLocks noChangeArrowheads="1"/>
            </p:cNvSpPr>
            <p:nvPr/>
          </p:nvSpPr>
          <p:spPr bwMode="auto">
            <a:xfrm>
              <a:off x="5063792" y="117133"/>
              <a:ext cx="2093371" cy="1259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735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   </a:t>
              </a:r>
              <a:r>
                <a:rPr lang="zh-CN" altLang="en-US" sz="3465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你用什么好</a:t>
              </a:r>
              <a:endParaRPr lang="zh-CN" altLang="en-US" sz="346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465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办法记住这些生</a:t>
              </a:r>
              <a:endParaRPr lang="zh-CN" altLang="en-US" sz="3465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465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字的呢？</a:t>
              </a:r>
              <a:endParaRPr lang="zh-CN" altLang="en-US" sz="3465">
                <a:latin typeface="Arial" panose="020B0604020202020204" pitchFamily="34" charset="0"/>
              </a:endParaRPr>
            </a:p>
          </p:txBody>
        </p:sp>
      </p:grp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097704" y="4812877"/>
            <a:ext cx="2976033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昧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4800" b="1">
                <a:solidFill>
                  <a:srgbClr val="1D4999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4800" b="1">
                <a:solidFill>
                  <a:srgbClr val="1D4999"/>
                </a:solidFill>
                <a:latin typeface="楷体" panose="02010609060101010101" charset="-122"/>
                <a:ea typeface="楷体" panose="02010609060101010101" charset="-122"/>
              </a:rPr>
              <a:t>未</a:t>
            </a: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746837" y="4812877"/>
            <a:ext cx="2976033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坠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4800" b="1">
                <a:solidFill>
                  <a:srgbClr val="1D4999"/>
                </a:solidFill>
                <a:latin typeface="楷体" panose="02010609060101010101" charset="-122"/>
                <a:ea typeface="楷体" panose="02010609060101010101" charset="-122"/>
              </a:rPr>
              <a:t>队</a:t>
            </a:r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4800" b="1">
                <a:solidFill>
                  <a:srgbClr val="1D4999"/>
                </a:solidFill>
                <a:latin typeface="楷体" panose="02010609060101010101" charset="-122"/>
                <a:ea typeface="楷体" panose="02010609060101010101" charset="-122"/>
              </a:rPr>
              <a:t>土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010737" y="4812877"/>
            <a:ext cx="2976033" cy="1318683"/>
            <a:chOff x="6372200" y="3219869"/>
            <a:chExt cx="2232248" cy="989123"/>
          </a:xfrm>
        </p:grpSpPr>
        <p:sp>
          <p:nvSpPr>
            <p:cNvPr id="11279" name="文本框 15"/>
            <p:cNvSpPr txBox="1">
              <a:spLocks noChangeArrowheads="1"/>
            </p:cNvSpPr>
            <p:nvPr/>
          </p:nvSpPr>
          <p:spPr bwMode="auto">
            <a:xfrm>
              <a:off x="6372200" y="3224649"/>
              <a:ext cx="2232248" cy="788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2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30000"/>
                </a:lnSpc>
              </a:pPr>
              <a:r>
                <a:rPr lang="zh-CN" altLang="en-US" sz="4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怀</a:t>
              </a:r>
              <a:r>
                <a:rPr lang="en-US" altLang="zh-CN" sz="4800" b="1">
                  <a:latin typeface="楷体" panose="02010609060101010101" charset="-122"/>
                  <a:ea typeface="楷体" panose="02010609060101010101" charset="-122"/>
                </a:rPr>
                <a:t>= +</a:t>
              </a:r>
              <a:r>
                <a:rPr lang="zh-CN" altLang="en-US" sz="4800" b="1">
                  <a:solidFill>
                    <a:srgbClr val="1D4999"/>
                  </a:solidFill>
                  <a:latin typeface="楷体" panose="02010609060101010101" charset="-122"/>
                  <a:ea typeface="楷体" panose="02010609060101010101" charset="-122"/>
                </a:rPr>
                <a:t>不</a:t>
              </a:r>
              <a:r>
                <a:rPr lang="zh-CN" altLang="en-US" sz="4800" b="1">
                  <a:latin typeface="楷体" panose="02010609060101010101" charset="-122"/>
                  <a:ea typeface="楷体" panose="02010609060101010101" charset="-122"/>
                </a:rPr>
                <a:t>   </a:t>
              </a:r>
              <a:endParaRPr lang="zh-CN" altLang="en-US" sz="4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948264" y="3219869"/>
              <a:ext cx="864096" cy="989123"/>
            </a:xfrm>
            <a:prstGeom prst="rect">
              <a:avLst/>
            </a:prstGeom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224347" y="1114213"/>
            <a:ext cx="1180253" cy="159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框 6"/>
          <p:cNvSpPr txBox="1"/>
          <p:nvPr/>
        </p:nvSpPr>
        <p:spPr>
          <a:xfrm>
            <a:off x="5905500" y="1754717"/>
            <a:ext cx="1443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7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昧</a:t>
            </a:r>
            <a:endParaRPr lang="zh-CN" altLang="en-US" sz="72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65800" y="1659467"/>
            <a:ext cx="1444303" cy="13864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7"/>
          <p:cNvSpPr txBox="1"/>
          <p:nvPr/>
        </p:nvSpPr>
        <p:spPr>
          <a:xfrm>
            <a:off x="7975600" y="3409951"/>
            <a:ext cx="1443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7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坠</a:t>
            </a:r>
            <a:endParaRPr lang="zh-CN" altLang="en-US" sz="72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2" name="文本框 8"/>
          <p:cNvSpPr txBox="1"/>
          <p:nvPr/>
        </p:nvSpPr>
        <p:spPr>
          <a:xfrm>
            <a:off x="9209617" y="880533"/>
            <a:ext cx="1443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7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怀</a:t>
            </a:r>
            <a:endParaRPr lang="zh-CN" altLang="en-US" sz="72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53351" y="3314700"/>
            <a:ext cx="1444303" cy="138641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069916" y="742951"/>
            <a:ext cx="1444301" cy="13864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41816" y="5118100"/>
            <a:ext cx="3844207" cy="19261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1851" y="1073151"/>
            <a:ext cx="105283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课文写了在哪些地方看繁星的情景？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04017" y="2825751"/>
            <a:ext cx="2501900" cy="736600"/>
            <a:chOff x="1552208" y="2319552"/>
            <a:chExt cx="1875049" cy="553080"/>
          </a:xfrm>
        </p:grpSpPr>
        <p:sp>
          <p:nvSpPr>
            <p:cNvPr id="9" name="矩形: 圆角 8"/>
            <p:cNvSpPr/>
            <p:nvPr/>
          </p:nvSpPr>
          <p:spPr>
            <a:xfrm>
              <a:off x="1552208" y="2319552"/>
              <a:ext cx="1875049" cy="54036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圆角矩形 7"/>
            <p:cNvSpPr/>
            <p:nvPr/>
          </p:nvSpPr>
          <p:spPr>
            <a:xfrm>
              <a:off x="1637870" y="2332266"/>
              <a:ext cx="1789387" cy="5403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什么地方</a:t>
              </a:r>
              <a:endPara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22484" y="2834217"/>
            <a:ext cx="2499783" cy="728133"/>
            <a:chOff x="4522963" y="2326532"/>
            <a:chExt cx="1875048" cy="546100"/>
          </a:xfrm>
        </p:grpSpPr>
        <p:sp>
          <p:nvSpPr>
            <p:cNvPr id="28" name="矩形: 圆角 27"/>
            <p:cNvSpPr/>
            <p:nvPr/>
          </p:nvSpPr>
          <p:spPr>
            <a:xfrm>
              <a:off x="4522963" y="2326532"/>
              <a:ext cx="1875048" cy="5397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5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圆角矩形 7"/>
            <p:cNvSpPr/>
            <p:nvPr/>
          </p:nvSpPr>
          <p:spPr>
            <a:xfrm>
              <a:off x="4600759" y="2332882"/>
              <a:ext cx="1790902" cy="5397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什么时间</a:t>
              </a:r>
              <a:endPara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" name="圆角矩形 7"/>
          <p:cNvSpPr/>
          <p:nvPr/>
        </p:nvSpPr>
        <p:spPr>
          <a:xfrm>
            <a:off x="2338917" y="3748617"/>
            <a:ext cx="2967567" cy="7196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家乡的庭院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圆角矩形 7"/>
          <p:cNvSpPr/>
          <p:nvPr/>
        </p:nvSpPr>
        <p:spPr>
          <a:xfrm>
            <a:off x="6978651" y="3748617"/>
            <a:ext cx="1305984" cy="7196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从前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圆角矩形 7"/>
          <p:cNvSpPr/>
          <p:nvPr/>
        </p:nvSpPr>
        <p:spPr>
          <a:xfrm>
            <a:off x="1792817" y="4605867"/>
            <a:ext cx="4038600" cy="7196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南京住处的菜园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圆角矩形 7"/>
          <p:cNvSpPr/>
          <p:nvPr/>
        </p:nvSpPr>
        <p:spPr>
          <a:xfrm>
            <a:off x="6982884" y="4605867"/>
            <a:ext cx="1928284" cy="7196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三年前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圆角矩形 7"/>
          <p:cNvSpPr/>
          <p:nvPr/>
        </p:nvSpPr>
        <p:spPr>
          <a:xfrm>
            <a:off x="3136900" y="5463117"/>
            <a:ext cx="1371600" cy="7196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海上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圆角矩形 7"/>
          <p:cNvSpPr/>
          <p:nvPr/>
        </p:nvSpPr>
        <p:spPr>
          <a:xfrm>
            <a:off x="6978651" y="5463117"/>
            <a:ext cx="1371600" cy="7196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如今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0" name="直接连接符 29"/>
          <p:cNvCxnSpPr>
            <a:stCxn id="21" idx="3"/>
          </p:cNvCxnSpPr>
          <p:nvPr/>
        </p:nvCxnSpPr>
        <p:spPr>
          <a:xfrm>
            <a:off x="5306484" y="4108451"/>
            <a:ext cx="1536700" cy="0"/>
          </a:xfrm>
          <a:prstGeom prst="line">
            <a:avLst/>
          </a:prstGeom>
          <a:ln w="38100" cap="rnd">
            <a:solidFill>
              <a:srgbClr val="009999"/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668433" y="4963584"/>
            <a:ext cx="1174751" cy="0"/>
          </a:xfrm>
          <a:prstGeom prst="line">
            <a:avLst/>
          </a:prstGeom>
          <a:ln w="38100" cap="rnd">
            <a:solidFill>
              <a:srgbClr val="009999"/>
            </a:solidFill>
            <a:round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25" idx="3"/>
          </p:cNvCxnSpPr>
          <p:nvPr/>
        </p:nvCxnSpPr>
        <p:spPr>
          <a:xfrm flipV="1">
            <a:off x="4508500" y="5806017"/>
            <a:ext cx="2334684" cy="16933"/>
          </a:xfrm>
          <a:prstGeom prst="line">
            <a:avLst/>
          </a:prstGeom>
          <a:ln w="38100" cap="rnd">
            <a:solidFill>
              <a:srgbClr val="009999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弧形 35"/>
          <p:cNvSpPr/>
          <p:nvPr/>
        </p:nvSpPr>
        <p:spPr>
          <a:xfrm rot="5145296">
            <a:off x="7245351" y="4125384"/>
            <a:ext cx="2057400" cy="1680633"/>
          </a:xfrm>
          <a:prstGeom prst="arc">
            <a:avLst>
              <a:gd name="adj1" fmla="val 12105426"/>
              <a:gd name="adj2" fmla="val 20322818"/>
            </a:avLst>
          </a:prstGeom>
          <a:ln w="28575" cap="rnd">
            <a:solidFill>
              <a:srgbClr val="0099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76267" y="3511552"/>
            <a:ext cx="1113633" cy="29019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9688" y="202883"/>
            <a:ext cx="12072312" cy="83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735" b="1" dirty="0">
                <a:latin typeface="黑体" panose="02010609060101010101" pitchFamily="49" charset="-122"/>
                <a:ea typeface="黑体" panose="02010609060101010101" pitchFamily="49" charset="-122"/>
              </a:rPr>
              <a:t>“密密麻麻”是什么样子的？你看到了怎样的画面？</a:t>
            </a:r>
            <a:endParaRPr lang="zh-CN" altLang="en-US" sz="37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725" y="1581150"/>
            <a:ext cx="99764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en-US" sz="4000" b="1" dirty="0" err="1">
                <a:latin typeface="楷体" panose="02010609060101010101" charset="-122"/>
                <a:ea typeface="楷体" panose="02010609060101010101" charset="-122"/>
              </a:rPr>
              <a:t>我爱月夜，但我也爱星天。从前在家乡七八月的夜晚，在庭院里纳凉的时候，我最爱看天上密密麻麻的星星</a:t>
            </a:r>
            <a:r>
              <a:rPr lang="en-US" altLang="en-US" sz="40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695960" y="3933190"/>
            <a:ext cx="5233670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“密密麻麻”让人仿佛看到到夜空中有很多星星，闪闪烁烁，像无数颗珍珠撒满夜空。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84290" y="4076700"/>
            <a:ext cx="4472940" cy="2521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9688" y="202883"/>
            <a:ext cx="12072312" cy="838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作者在南京菜园看到的繁星是怎样的？</a:t>
            </a:r>
            <a:endParaRPr lang="zh-CN" altLang="en-US" sz="373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725" y="1581150"/>
            <a:ext cx="101827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en-US" sz="4000" b="1" dirty="0" err="1">
                <a:latin typeface="楷体" panose="02010609060101010101" charset="-122"/>
                <a:ea typeface="楷体" panose="02010609060101010101" charset="-122"/>
              </a:rPr>
              <a:t>三年前，在南京我住的地方有一道后门，每晚我打开后门，便看见一个静寂的夜。下面是一片菜园，上面是星群密布的蓝天</a:t>
            </a:r>
            <a:r>
              <a:rPr lang="en-US" altLang="en-US" sz="40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en-US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216275" y="4437380"/>
            <a:ext cx="2425065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星群密布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528435" y="3788728"/>
            <a:ext cx="3636963" cy="257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ad813318-1393-40f1-81ab-9e03530d54d0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1337</Words>
  <Application>WPS 演示</Application>
  <PresentationFormat>自定义</PresentationFormat>
  <Paragraphs>108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</vt:lpstr>
      <vt:lpstr>楷体</vt:lpstr>
      <vt:lpstr>微软雅黑</vt:lpstr>
      <vt:lpstr>黑体</vt:lpstr>
      <vt:lpstr>仿宋</vt:lpstr>
      <vt:lpstr>Times New Roman</vt:lpstr>
      <vt:lpstr>隶书</vt:lpstr>
      <vt:lpstr>Arial</vt:lpstr>
      <vt:lpstr>Arial Unicode MS</vt:lpstr>
      <vt:lpstr>第一PPT模板网-WWW.1PPT.COM</vt:lpstr>
      <vt:lpstr>PowerPoint 演示文稿</vt:lpstr>
      <vt:lpstr>同学们，你们观察过夜空中的星星吗？它们是夜晚的精灵，它们在无边的夜空闪烁着光芒。今天我们来共同学习巴金的《繁星》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cp:lastPrinted>2022-07-30T20:39:00Z</cp:lastPrinted>
  <dcterms:created xsi:type="dcterms:W3CDTF">2022-07-30T20:39:00Z</dcterms:created>
  <dcterms:modified xsi:type="dcterms:W3CDTF">2023-01-17T03:04:10Z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43242791245E4F419ED6F0A44366CEA2</vt:lpwstr>
  </property>
  <property fmtid="{D5CDD505-2E9C-101B-9397-08002B2CF9AE}" pid="3" name="KSOProductBuildVer">
    <vt:lpwstr>2052-11.1.0.13703</vt:lpwstr>
  </property>
</Properties>
</file>