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61" r:id="rId4"/>
    <p:sldId id="273" r:id="rId5"/>
    <p:sldId id="262" r:id="rId6"/>
    <p:sldId id="264" r:id="rId7"/>
    <p:sldId id="265" r:id="rId8"/>
    <p:sldId id="266" r:id="rId9"/>
    <p:sldId id="267" r:id="rId10"/>
    <p:sldId id="268" r:id="rId11"/>
    <p:sldId id="270" r:id="rId12"/>
    <p:sldId id="271" r:id="rId13"/>
  </p:sldIdLst>
  <p:sldSz cx="9144000" cy="6858000" type="screen4x3"/>
  <p:notesSz cx="6858000" cy="9144000"/>
  <p:custDataLst>
    <p:tags r:id="rId17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08" autoAdjust="0"/>
    <p:restoredTop sz="94660"/>
  </p:normalViewPr>
  <p:slideViewPr>
    <p:cSldViewPr showGuides="1">
      <p:cViewPr>
        <p:scale>
          <a:sx n="100" d="100"/>
          <a:sy n="100" d="100"/>
        </p:scale>
        <p:origin x="-2136" y="-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6.G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6"/>
          <p:cNvSpPr txBox="1"/>
          <p:nvPr/>
        </p:nvSpPr>
        <p:spPr>
          <a:xfrm>
            <a:off x="523874" y="943250"/>
            <a:ext cx="404812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部编版小学语文四年级下册</a:t>
            </a:r>
            <a:endParaRPr lang="zh-CN" altLang="en-US" sz="24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2438400"/>
            <a:ext cx="9144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 w="12700">
                  <a:noFill/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芙蓉楼送辛渐</a:t>
            </a:r>
            <a:endParaRPr kumimoji="0" lang="zh-CN" altLang="en-US" sz="7200" b="1" i="0" u="none" strike="noStrike" kern="1200" cap="none" spc="0" normalizeH="0" baseline="0" noProof="0" dirty="0">
              <a:ln w="12700">
                <a:noFill/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/>
          <p:nvPr/>
        </p:nvSpPr>
        <p:spPr>
          <a:xfrm>
            <a:off x="468313" y="692150"/>
            <a:ext cx="403225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8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小结</a:t>
            </a:r>
            <a:endParaRPr lang="zh-CN" altLang="en-US" sz="80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3315" name="TextBox 2"/>
          <p:cNvSpPr txBox="1"/>
          <p:nvPr/>
        </p:nvSpPr>
        <p:spPr>
          <a:xfrm>
            <a:off x="323850" y="2565400"/>
            <a:ext cx="8388350" cy="196496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4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、入情入境读，读出感情。</a:t>
            </a:r>
            <a:endParaRPr lang="en-US" altLang="zh-CN" sz="4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4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、联系特点悟，悟出品格。</a:t>
            </a:r>
            <a:endParaRPr lang="zh-CN" altLang="en-US" sz="4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/>
          <p:cNvSpPr txBox="1"/>
          <p:nvPr/>
        </p:nvSpPr>
        <p:spPr>
          <a:xfrm>
            <a:off x="611188" y="404813"/>
            <a:ext cx="5832475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课后巩固</a:t>
            </a:r>
            <a:endParaRPr lang="zh-CN" altLang="en-US" sz="6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4339" name="TextBox 2"/>
          <p:cNvSpPr txBox="1"/>
          <p:nvPr/>
        </p:nvSpPr>
        <p:spPr>
          <a:xfrm>
            <a:off x="639763" y="1817748"/>
            <a:ext cx="7626350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、熟读并背诵这首古诗。</a:t>
            </a:r>
            <a:endParaRPr lang="en-US" altLang="zh-CN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、诗中表达了怎样的思想感情</a:t>
            </a:r>
            <a:r>
              <a:rPr lang="zh-CN" altLang="en-US" sz="4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？</a:t>
            </a:r>
            <a:endParaRPr lang="en-US" altLang="zh-CN" sz="40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zh-CN" altLang="en-US" sz="4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、仿写古诗。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2"/>
          <p:cNvSpPr txBox="1"/>
          <p:nvPr/>
        </p:nvSpPr>
        <p:spPr>
          <a:xfrm>
            <a:off x="827088" y="2708275"/>
            <a:ext cx="3744912" cy="3581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ts val="6800"/>
              </a:lnSpc>
            </a:pP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寒雨连江夜入吴，</a:t>
            </a:r>
            <a:endParaRPr lang="en-US" altLang="zh-CN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ts val="6800"/>
              </a:lnSpc>
            </a:pP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平明送客楚山孤。</a:t>
            </a: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ts val="68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洛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阳亲友如相问，</a:t>
            </a:r>
            <a:endParaRPr lang="en-US" altLang="zh-CN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ts val="6800"/>
              </a:lnSpc>
            </a:pP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一片冰心在玉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壶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075" name="TextBox 5"/>
          <p:cNvSpPr txBox="1"/>
          <p:nvPr/>
        </p:nvSpPr>
        <p:spPr>
          <a:xfrm>
            <a:off x="900113" y="1484313"/>
            <a:ext cx="37433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芙蓉</a:t>
            </a: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楼送辛渐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076" name="TextBox 6"/>
          <p:cNvSpPr txBox="1"/>
          <p:nvPr/>
        </p:nvSpPr>
        <p:spPr>
          <a:xfrm>
            <a:off x="1692275" y="2349500"/>
            <a:ext cx="1871663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【</a:t>
            </a:r>
            <a:r>
              <a: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唐</a:t>
            </a:r>
            <a:r>
              <a:rPr lang="en-US" altLang="zh-CN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】</a:t>
            </a:r>
            <a:r>
              <a: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王昌龄</a:t>
            </a:r>
            <a:endParaRPr lang="zh-CN" altLang="en-US" sz="2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3077" name="图片 7" descr="26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787900" y="1557338"/>
            <a:ext cx="1512888" cy="1511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8" name="TextBox 9"/>
          <p:cNvSpPr txBox="1"/>
          <p:nvPr/>
        </p:nvSpPr>
        <p:spPr>
          <a:xfrm>
            <a:off x="4932363" y="1628775"/>
            <a:ext cx="129540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芙</a:t>
            </a:r>
            <a:endParaRPr lang="zh-CN" altLang="en-US" sz="8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3079" name="图片 16" descr="26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787900" y="4508500"/>
            <a:ext cx="1512888" cy="1512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0" name="图片 17" descr="26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659563" y="1557338"/>
            <a:ext cx="1512887" cy="1511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1" name="图片 18" descr="26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659563" y="4508500"/>
            <a:ext cx="1482725" cy="1481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2" name="TextBox 20"/>
          <p:cNvSpPr txBox="1"/>
          <p:nvPr/>
        </p:nvSpPr>
        <p:spPr>
          <a:xfrm>
            <a:off x="6804025" y="1628775"/>
            <a:ext cx="1152525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蓉</a:t>
            </a:r>
            <a:endParaRPr lang="zh-CN" altLang="en-US" sz="8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083" name="TextBox 21"/>
          <p:cNvSpPr txBox="1"/>
          <p:nvPr/>
        </p:nvSpPr>
        <p:spPr>
          <a:xfrm>
            <a:off x="5003800" y="4581525"/>
            <a:ext cx="1008063" cy="1322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洛</a:t>
            </a:r>
            <a:endParaRPr lang="zh-CN" altLang="en-US" sz="8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084" name="TextBox 22"/>
          <p:cNvSpPr txBox="1"/>
          <p:nvPr/>
        </p:nvSpPr>
        <p:spPr>
          <a:xfrm>
            <a:off x="6804025" y="4581525"/>
            <a:ext cx="1081088" cy="1322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壶</a:t>
            </a:r>
            <a:endParaRPr lang="zh-CN" altLang="en-US" sz="8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085" name="矩形 24"/>
          <p:cNvSpPr/>
          <p:nvPr/>
        </p:nvSpPr>
        <p:spPr>
          <a:xfrm>
            <a:off x="5148263" y="476250"/>
            <a:ext cx="107950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en-US" altLang="en-US" sz="6000" dirty="0">
                <a:latin typeface="汉语拼音"/>
                <a:ea typeface="微软雅黑" panose="020B0503020204020204" pitchFamily="34" charset="-122"/>
              </a:rPr>
              <a:t>f</a:t>
            </a:r>
            <a:r>
              <a:rPr lang="en-US" altLang="zh-CN" sz="6000" dirty="0">
                <a:latin typeface="汉语拼音"/>
                <a:ea typeface="微软雅黑" panose="020B0503020204020204" pitchFamily="34" charset="-122"/>
              </a:rPr>
              <a:t>ú</a:t>
            </a:r>
            <a:endParaRPr lang="en-US" altLang="en-US" sz="6000" dirty="0">
              <a:latin typeface="汉语拼音"/>
              <a:ea typeface="微软雅黑" panose="020B0503020204020204" pitchFamily="34" charset="-122"/>
            </a:endParaRPr>
          </a:p>
        </p:txBody>
      </p:sp>
      <p:sp>
        <p:nvSpPr>
          <p:cNvPr id="3086" name="矩形 25"/>
          <p:cNvSpPr/>
          <p:nvPr/>
        </p:nvSpPr>
        <p:spPr>
          <a:xfrm>
            <a:off x="6588125" y="404813"/>
            <a:ext cx="1725613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altLang="en-US" sz="6000" dirty="0">
                <a:latin typeface="汉语拼音"/>
                <a:ea typeface="微软雅黑" panose="020B0503020204020204" pitchFamily="34" charset="-122"/>
                <a:sym typeface="+mn-ea"/>
              </a:rPr>
              <a:t>r</a:t>
            </a:r>
            <a:r>
              <a:rPr lang="en-US" altLang="zh-CN" sz="6000" dirty="0">
                <a:latin typeface="汉语拼音"/>
                <a:ea typeface="微软雅黑" panose="020B0503020204020204" pitchFamily="34" charset="-122"/>
                <a:sym typeface="+mn-ea"/>
              </a:rPr>
              <a:t>ó</a:t>
            </a:r>
            <a:r>
              <a:rPr lang="en-US" altLang="en-US" sz="6000" dirty="0">
                <a:latin typeface="汉语拼音"/>
                <a:ea typeface="微软雅黑" panose="020B0503020204020204" pitchFamily="34" charset="-122"/>
                <a:sym typeface="+mn-ea"/>
              </a:rPr>
              <a:t>ng</a:t>
            </a:r>
            <a:endParaRPr lang="en-US" altLang="en-US" sz="6000" dirty="0">
              <a:latin typeface="汉语拼音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087" name="矩形 26"/>
          <p:cNvSpPr/>
          <p:nvPr/>
        </p:nvSpPr>
        <p:spPr>
          <a:xfrm>
            <a:off x="5003800" y="3429000"/>
            <a:ext cx="1368425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en-US" altLang="en-US" sz="6000" dirty="0">
                <a:latin typeface="汉语拼音"/>
                <a:ea typeface="微软雅黑" panose="020B0503020204020204" pitchFamily="34" charset="-122"/>
              </a:rPr>
              <a:t>lu</a:t>
            </a:r>
            <a:r>
              <a:rPr lang="en-US" altLang="zh-CN" sz="6000" dirty="0">
                <a:latin typeface="汉语拼音"/>
                <a:ea typeface="微软雅黑" panose="020B0503020204020204" pitchFamily="34" charset="-122"/>
              </a:rPr>
              <a:t>ò</a:t>
            </a:r>
            <a:endParaRPr lang="en-US" altLang="en-US" sz="6000" dirty="0">
              <a:latin typeface="汉语拼音"/>
              <a:ea typeface="微软雅黑" panose="020B0503020204020204" pitchFamily="34" charset="-122"/>
            </a:endParaRPr>
          </a:p>
        </p:txBody>
      </p:sp>
      <p:sp>
        <p:nvSpPr>
          <p:cNvPr id="3088" name="矩形 29"/>
          <p:cNvSpPr/>
          <p:nvPr/>
        </p:nvSpPr>
        <p:spPr>
          <a:xfrm>
            <a:off x="6804025" y="3500438"/>
            <a:ext cx="1041400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altLang="zh-CN" sz="6000" dirty="0">
                <a:latin typeface="汉语拼音"/>
                <a:ea typeface="GB Pinyinok-B"/>
              </a:rPr>
              <a:t>h</a:t>
            </a:r>
            <a:r>
              <a:rPr lang="en-US" altLang="zh-CN" sz="6000" dirty="0">
                <a:latin typeface="汉语拼音"/>
                <a:ea typeface="微软雅黑" panose="020B0503020204020204" pitchFamily="34" charset="-122"/>
              </a:rPr>
              <a:t>ú</a:t>
            </a:r>
            <a:endParaRPr lang="en-US" altLang="en-US" sz="6000" dirty="0">
              <a:latin typeface="汉语拼音"/>
              <a:ea typeface="微软雅黑" panose="020B0503020204020204" pitchFamily="34" charset="-122"/>
            </a:endParaRPr>
          </a:p>
        </p:txBody>
      </p:sp>
      <p:sp>
        <p:nvSpPr>
          <p:cNvPr id="3089" name="TextBox 19"/>
          <p:cNvSpPr txBox="1"/>
          <p:nvPr/>
        </p:nvSpPr>
        <p:spPr>
          <a:xfrm>
            <a:off x="468313" y="260350"/>
            <a:ext cx="2303462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学生字</a:t>
            </a: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1"/>
          <p:cNvSpPr txBox="1"/>
          <p:nvPr/>
        </p:nvSpPr>
        <p:spPr>
          <a:xfrm>
            <a:off x="609600" y="457200"/>
            <a:ext cx="23622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知诗人</a:t>
            </a: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4099" name="图片 2" descr="31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5800" y="1571625"/>
            <a:ext cx="3105150" cy="4019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矩形 3"/>
          <p:cNvSpPr/>
          <p:nvPr/>
        </p:nvSpPr>
        <p:spPr>
          <a:xfrm>
            <a:off x="3962400" y="1571625"/>
            <a:ext cx="4648200" cy="36009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王昌龄，为人正直，多次遭人诬陷，两次被贬。当时离京赴江宁（今南京市）上任，辛渐是他的朋友，这次拟由润州渡江，取道扬州，北上洛阳。第二天早晨在江边离别的情景。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08175" y="1052513"/>
            <a:ext cx="4357688" cy="923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>
                  <a:solidFill>
                    <a:srgbClr val="00B0F0"/>
                  </a:solidFill>
                </a:u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芙蓉楼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送</a:t>
            </a:r>
            <a:r>
              <a:rPr kumimoji="0" lang="zh-CN" altLang="en-US" sz="5400" b="1" i="0" u="wavyHeavy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>
                  <a:solidFill>
                    <a:srgbClr val="00B0F0"/>
                  </a:solidFill>
                </a:u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辛渐</a:t>
            </a:r>
            <a:endParaRPr kumimoji="0" lang="zh-CN" altLang="en-US" sz="5400" b="1" i="0" u="wavyHeavy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>
                <a:solidFill>
                  <a:srgbClr val="00B0F0"/>
                </a:solidFill>
              </a:uFill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5123" name="矩形 3"/>
          <p:cNvSpPr/>
          <p:nvPr/>
        </p:nvSpPr>
        <p:spPr>
          <a:xfrm>
            <a:off x="2049462" y="2474913"/>
            <a:ext cx="4464050" cy="3449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ts val="6800"/>
              </a:lnSpc>
            </a:pP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寒雨连江夜入吴，</a:t>
            </a:r>
            <a:endParaRPr lang="en-US" altLang="zh-CN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ts val="6800"/>
              </a:lnSpc>
            </a:pP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平明送客楚山孤。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ts val="6800"/>
              </a:lnSpc>
            </a:pP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洛阳亲友如相问，</a:t>
            </a:r>
            <a:endParaRPr lang="en-US" altLang="zh-CN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ts val="6800"/>
              </a:lnSpc>
            </a:pP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一片冰心在玉壶。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124" name="矩形 4"/>
          <p:cNvSpPr/>
          <p:nvPr/>
        </p:nvSpPr>
        <p:spPr>
          <a:xfrm>
            <a:off x="3492500" y="2060575"/>
            <a:ext cx="157797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【</a:t>
            </a: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唐</a:t>
            </a:r>
            <a:r>
              <a:rPr lang="en-US" altLang="zh-CN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】</a:t>
            </a: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王昌龄</a:t>
            </a:r>
            <a:endParaRPr lang="zh-CN" altLang="en-US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125" name="TextBox 5"/>
          <p:cNvSpPr txBox="1"/>
          <p:nvPr/>
        </p:nvSpPr>
        <p:spPr>
          <a:xfrm>
            <a:off x="395288" y="333375"/>
            <a:ext cx="2808287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解诗题</a:t>
            </a: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" name="云形标注 11"/>
          <p:cNvSpPr/>
          <p:nvPr/>
        </p:nvSpPr>
        <p:spPr>
          <a:xfrm>
            <a:off x="4211638" y="0"/>
            <a:ext cx="2305050" cy="863600"/>
          </a:xfrm>
          <a:prstGeom prst="cloudCallout">
            <a:avLst>
              <a:gd name="adj1" fmla="val -29710"/>
              <a:gd name="adj2" fmla="val 9174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43438" y="115888"/>
            <a:ext cx="1512887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送别诗</a:t>
            </a:r>
            <a:endParaRPr lang="zh-CN" altLang="en-US" sz="32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128" name="TextBox 18"/>
          <p:cNvSpPr txBox="1"/>
          <p:nvPr/>
        </p:nvSpPr>
        <p:spPr>
          <a:xfrm>
            <a:off x="5219700" y="1916113"/>
            <a:ext cx="223202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B0F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（送别的人）</a:t>
            </a:r>
            <a:endParaRPr lang="zh-CN" altLang="en-US" sz="2400" b="1" dirty="0">
              <a:solidFill>
                <a:srgbClr val="00B0F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129" name="TextBox 20"/>
          <p:cNvSpPr txBox="1"/>
          <p:nvPr/>
        </p:nvSpPr>
        <p:spPr>
          <a:xfrm>
            <a:off x="2124075" y="1916113"/>
            <a:ext cx="151130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B0F0"/>
                </a:solidFill>
                <a:latin typeface="Arial" panose="020B0604020202020204" pitchFamily="34" charset="0"/>
              </a:rPr>
              <a:t>（</a:t>
            </a:r>
            <a:r>
              <a:rPr lang="zh-CN" altLang="en-US" sz="2400" b="1" dirty="0">
                <a:solidFill>
                  <a:srgbClr val="00B0F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地点）</a:t>
            </a:r>
            <a:endParaRPr lang="zh-CN" altLang="en-US" sz="2400" b="1" dirty="0">
              <a:solidFill>
                <a:srgbClr val="00B0F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130" name="TextBox 22"/>
          <p:cNvSpPr txBox="1"/>
          <p:nvPr/>
        </p:nvSpPr>
        <p:spPr>
          <a:xfrm>
            <a:off x="1811338" y="5954713"/>
            <a:ext cx="480060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注释</a:t>
            </a:r>
            <a:endParaRPr lang="en-US" altLang="zh-CN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芙蓉楼：故址在当今江苏镇江北，下临长江。</a:t>
            </a:r>
            <a:endParaRPr lang="zh-CN" altLang="en-US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 descr="30.gif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39750" y="1052513"/>
            <a:ext cx="3676650" cy="2305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片 2" descr="4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39750" y="3860800"/>
            <a:ext cx="3640138" cy="2232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4643438" y="1773238"/>
            <a:ext cx="3427412" cy="9636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ts val="6800"/>
              </a:lnSpc>
            </a:pP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寒雨连江夜入吴</a:t>
            </a:r>
            <a:endParaRPr lang="en-US" altLang="zh-CN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43438" y="4365625"/>
            <a:ext cx="3427412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平明送客楚山孤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sp>
        <p:nvSpPr>
          <p:cNvPr id="7174" name="TextBox 5"/>
          <p:cNvSpPr txBox="1"/>
          <p:nvPr/>
        </p:nvSpPr>
        <p:spPr>
          <a:xfrm>
            <a:off x="381000" y="304800"/>
            <a:ext cx="814228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明诗意：根据注释和图画说一说诗句的意思。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175" name="TextBox 6"/>
          <p:cNvSpPr txBox="1"/>
          <p:nvPr/>
        </p:nvSpPr>
        <p:spPr>
          <a:xfrm>
            <a:off x="4800600" y="5638800"/>
            <a:ext cx="25146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注释</a:t>
            </a:r>
            <a:endParaRPr lang="en-US" altLang="zh-CN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平明：天刚亮。</a:t>
            </a:r>
            <a:endParaRPr lang="zh-CN" altLang="en-US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8"/>
          <p:cNvSpPr txBox="1"/>
          <p:nvPr/>
        </p:nvSpPr>
        <p:spPr>
          <a:xfrm>
            <a:off x="1331913" y="3429000"/>
            <a:ext cx="3887787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endParaRPr lang="zh-CN" altLang="en-US" sz="24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195" name="TextBox 9"/>
          <p:cNvSpPr txBox="1"/>
          <p:nvPr/>
        </p:nvSpPr>
        <p:spPr>
          <a:xfrm>
            <a:off x="914400" y="914400"/>
            <a:ext cx="6781800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除了秋雨的寒意之外，还有什么是令作者感到寒意和孤独的？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4400" y="2514600"/>
            <a:ext cx="74676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作者对世态的心寒，觉得自己孤立无援。</a:t>
            </a:r>
            <a:endParaRPr lang="zh-CN" altLang="en-US" sz="32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 descr="4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219200" y="914400"/>
            <a:ext cx="6502400" cy="3987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TextBox 2"/>
          <p:cNvSpPr txBox="1"/>
          <p:nvPr/>
        </p:nvSpPr>
        <p:spPr>
          <a:xfrm>
            <a:off x="990600" y="5105400"/>
            <a:ext cx="75612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如果是你，会让友人给你带来什么话呢？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"/>
          <p:cNvSpPr txBox="1"/>
          <p:nvPr/>
        </p:nvSpPr>
        <p:spPr>
          <a:xfrm>
            <a:off x="990600" y="1295400"/>
            <a:ext cx="3733800" cy="1836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6800"/>
              </a:lnSpc>
            </a:pP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洛阳亲友如相问，</a:t>
            </a:r>
            <a:endParaRPr lang="en-US" altLang="zh-CN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ts val="6800"/>
              </a:lnSpc>
            </a:pP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一片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冰心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在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玉壶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0243" name="图片 2" descr="33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334000" y="1143000"/>
            <a:ext cx="2951163" cy="2016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TextBox 3"/>
          <p:cNvSpPr txBox="1"/>
          <p:nvPr/>
        </p:nvSpPr>
        <p:spPr>
          <a:xfrm>
            <a:off x="1258888" y="5300663"/>
            <a:ext cx="4249737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冰心：像冰一样晶莹、纯洁的心。</a:t>
            </a:r>
            <a:endParaRPr lang="en-US" altLang="zh-CN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玉壶：像冰一样晶莹纯洁的玉器。</a:t>
            </a:r>
            <a:endParaRPr lang="zh-CN" altLang="en-US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00113" y="3141663"/>
            <a:ext cx="5221287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冰心 玉壶     纯洁清白的节操</a:t>
            </a:r>
            <a:endParaRPr lang="en-US" altLang="zh-CN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诗人      为官清正廉洁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2843213" y="3500438"/>
            <a:ext cx="504825" cy="144463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2843213" y="4149725"/>
            <a:ext cx="576263" cy="142875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右大括号 8"/>
          <p:cNvSpPr/>
          <p:nvPr/>
        </p:nvSpPr>
        <p:spPr>
          <a:xfrm>
            <a:off x="6084888" y="3500438"/>
            <a:ext cx="431800" cy="792163"/>
          </a:xfrm>
          <a:prstGeom prst="rightBrac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88125" y="3644900"/>
            <a:ext cx="194468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托物言志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2000" y="228600"/>
            <a:ext cx="5867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联系特点悟，悟出品格。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1"/>
          <p:cNvSpPr txBox="1"/>
          <p:nvPr/>
        </p:nvSpPr>
        <p:spPr>
          <a:xfrm>
            <a:off x="539750" y="333375"/>
            <a:ext cx="3960813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结合图画背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一背</a:t>
            </a: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1267" name="图片 2" descr="30.gif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68313" y="1341438"/>
            <a:ext cx="2641600" cy="15827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图片 3" descr="4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419475" y="1341438"/>
            <a:ext cx="2592388" cy="1589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图片 4" descr="33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300788" y="1341438"/>
            <a:ext cx="2476500" cy="1582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3419475" y="3429000"/>
            <a:ext cx="26574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芙蓉楼送辛渐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51275" y="4149725"/>
            <a:ext cx="20415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【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唐</a:t>
            </a: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】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王昌龄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19250" y="4581525"/>
            <a:ext cx="6516688" cy="18367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ts val="6800"/>
              </a:lnSpc>
            </a:pP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寒雨连江夜入吴，平明送客楚山孤。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ts val="6800"/>
              </a:lnSpc>
            </a:pP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洛阳亲友如相问，一片冰心在玉</a:t>
            </a:r>
            <a:r>
              <a:rPr lang="zh-CN" altLang="en-US" sz="32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壶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[ANDCEF]" val="[ANDCEF]"/>
  <p:tag name="[ANDOCX]" val="[ANDOCX]"/>
  <p:tag name="KSO_WPP_MARK_KEY" val="1fd7441e-e51b-4b62-925e-bdded3ca6cc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569</Words>
  <Application>WPS 演示</Application>
  <PresentationFormat>全屏显示(4:3)</PresentationFormat>
  <Paragraphs>105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Wingdings</vt:lpstr>
      <vt:lpstr>Calibri</vt:lpstr>
      <vt:lpstr>楷体_GB2312</vt:lpstr>
      <vt:lpstr>新宋体</vt:lpstr>
      <vt:lpstr>微软雅黑</vt:lpstr>
      <vt:lpstr>汉语拼音</vt:lpstr>
      <vt:lpstr>GB Pinyinok-B</vt:lpstr>
      <vt:lpstr>Arial</vt:lpstr>
      <vt:lpstr>Arial Unicode MS</vt:lpstr>
      <vt:lpstr>Segoe Print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44</cp:revision>
  <dcterms:created xsi:type="dcterms:W3CDTF">2021-06-24T09:41:00Z</dcterms:created>
  <dcterms:modified xsi:type="dcterms:W3CDTF">2023-01-17T03:33:55Z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605B951B4A0B4F498EBD0A287104161B</vt:lpwstr>
  </property>
  <property fmtid="{D5CDD505-2E9C-101B-9397-08002B2CF9AE}" pid="3" name="KSOProductBuildVer">
    <vt:lpwstr>2052-11.1.0.13703</vt:lpwstr>
  </property>
</Properties>
</file>