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843" r:id="rId3"/>
    <p:sldId id="811" r:id="rId5"/>
    <p:sldId id="620" r:id="rId6"/>
    <p:sldId id="733" r:id="rId7"/>
    <p:sldId id="934" r:id="rId8"/>
    <p:sldId id="734" r:id="rId9"/>
    <p:sldId id="935" r:id="rId10"/>
    <p:sldId id="936" r:id="rId11"/>
    <p:sldId id="349" r:id="rId12"/>
    <p:sldId id="760" r:id="rId13"/>
    <p:sldId id="736" r:id="rId14"/>
    <p:sldId id="782" r:id="rId15"/>
    <p:sldId id="785" r:id="rId16"/>
    <p:sldId id="892" r:id="rId17"/>
    <p:sldId id="893" r:id="rId18"/>
    <p:sldId id="894" r:id="rId19"/>
    <p:sldId id="895" r:id="rId20"/>
    <p:sldId id="896" r:id="rId21"/>
    <p:sldId id="897" r:id="rId22"/>
    <p:sldId id="783" r:id="rId23"/>
    <p:sldId id="781" r:id="rId24"/>
    <p:sldId id="802" r:id="rId25"/>
    <p:sldId id="813" r:id="rId26"/>
    <p:sldId id="814" r:id="rId27"/>
    <p:sldId id="815" r:id="rId28"/>
    <p:sldId id="812" r:id="rId29"/>
    <p:sldId id="268" r:id="rId30"/>
    <p:sldId id="753" r:id="rId31"/>
    <p:sldId id="806" r:id="rId32"/>
    <p:sldId id="807" r:id="rId33"/>
    <p:sldId id="808" r:id="rId34"/>
    <p:sldId id="818" r:id="rId35"/>
    <p:sldId id="819" r:id="rId36"/>
    <p:sldId id="820" r:id="rId37"/>
    <p:sldId id="821" r:id="rId38"/>
    <p:sldId id="822" r:id="rId39"/>
    <p:sldId id="823" r:id="rId40"/>
    <p:sldId id="824" r:id="rId41"/>
    <p:sldId id="825" r:id="rId42"/>
    <p:sldId id="826" r:id="rId43"/>
    <p:sldId id="827" r:id="rId44"/>
    <p:sldId id="828" r:id="rId45"/>
    <p:sldId id="829" r:id="rId46"/>
    <p:sldId id="830" r:id="rId47"/>
    <p:sldId id="831" r:id="rId48"/>
    <p:sldId id="832" r:id="rId49"/>
    <p:sldId id="833" r:id="rId50"/>
    <p:sldId id="834" r:id="rId51"/>
    <p:sldId id="835" r:id="rId52"/>
    <p:sldId id="836" r:id="rId53"/>
    <p:sldId id="837" r:id="rId54"/>
    <p:sldId id="838" r:id="rId55"/>
    <p:sldId id="839" r:id="rId56"/>
    <p:sldId id="840" r:id="rId57"/>
    <p:sldId id="841" r:id="rId58"/>
  </p:sldIdLst>
  <p:sldSz cx="12192000" cy="6858000"/>
  <p:notesSz cx="6858000" cy="9144000"/>
  <p:embeddedFontLst>
    <p:embeddedFont>
      <p:font typeface="楷体" panose="02010609060101010101" charset="-122"/>
      <p:regular r:id="rId64"/>
    </p:embeddedFont>
    <p:embeddedFont>
      <p:font typeface="Calibri" panose="020F0502020204030204"/>
      <p:regular r:id="rId65"/>
      <p:bold r:id="rId66"/>
      <p:italic r:id="rId67"/>
      <p:boldItalic r:id="rId68"/>
    </p:embeddedFont>
    <p:embeddedFont>
      <p:font typeface="微软雅黑" panose="020B0503020204020204" charset="-122"/>
      <p:regular r:id="rId69"/>
    </p:embeddedFont>
    <p:embeddedFont>
      <p:font typeface="字魂58号-创中黑" panose="00000500000000000000" charset="-122"/>
      <p:regular r:id="rId70"/>
    </p:embeddedFont>
  </p:embeddedFontLst>
  <p:custDataLst>
    <p:tags r:id="rId7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GB Pinyinok-B" charset="0"/>
        <a:ea typeface="楷体" panose="02010609060101010101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8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70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146" y="-660"/>
      </p:cViewPr>
      <p:guideLst>
        <p:guide orient="horz" pos="2358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-3187" y="-77"/>
      </p:cViewPr>
      <p:guideLst>
        <p:guide orient="horz" pos="2880"/>
        <p:guide pos="2165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1" Type="http://schemas.openxmlformats.org/officeDocument/2006/relationships/tags" Target="tags/tag13.xml"/><Relationship Id="rId70" Type="http://schemas.openxmlformats.org/officeDocument/2006/relationships/font" Target="fonts/font7.fntdata"/><Relationship Id="rId7" Type="http://schemas.openxmlformats.org/officeDocument/2006/relationships/slide" Target="slides/slide4.xml"/><Relationship Id="rId69" Type="http://schemas.openxmlformats.org/officeDocument/2006/relationships/font" Target="fonts/font6.fntdata"/><Relationship Id="rId68" Type="http://schemas.openxmlformats.org/officeDocument/2006/relationships/font" Target="fonts/font5.fntdata"/><Relationship Id="rId67" Type="http://schemas.openxmlformats.org/officeDocument/2006/relationships/font" Target="fonts/font4.fntdata"/><Relationship Id="rId66" Type="http://schemas.openxmlformats.org/officeDocument/2006/relationships/font" Target="fonts/font3.fntdata"/><Relationship Id="rId65" Type="http://schemas.openxmlformats.org/officeDocument/2006/relationships/font" Target="fonts/font2.fntdata"/><Relationship Id="rId64" Type="http://schemas.openxmlformats.org/officeDocument/2006/relationships/font" Target="fonts/font1.fntdata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GB Pinyinok-B" charset="0"/>
                <a:ea typeface="楷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GB Pinyinok-B" charset="0"/>
                <a:ea typeface="楷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30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3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-42862"/>
            <a:ext cx="366713" cy="444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1D117-A238-49C7-8AF7-1AD8A81ACF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9C1D861-E942-4694-966D-F6A93EB1A68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9294FA98-B1F0-4380-866C-E18380B9059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9C1D861-E942-4694-966D-F6A93EB1A68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294FA98-B1F0-4380-866C-E18380B9059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118" y="0"/>
            <a:ext cx="12186882" cy="6858000"/>
            <a:chOff x="0" y="0"/>
            <a:chExt cx="12192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12192000" cy="342875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3411027"/>
              <a:ext cx="12192000" cy="34469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03200" y="217714"/>
              <a:ext cx="11790394" cy="6422077"/>
            </a:xfrm>
            <a:prstGeom prst="rect">
              <a:avLst/>
            </a:prstGeom>
            <a:blipFill dpi="0" rotWithShape="1">
              <a:blip r:embed="rId2" cstate="email"/>
              <a:stretch>
                <a:fillRect/>
              </a:stretch>
            </a:blip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391885" y="391885"/>
              <a:ext cx="11437258" cy="6081485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18.png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19.png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18" y="0"/>
            <a:ext cx="12186882" cy="6858000"/>
            <a:chOff x="0" y="0"/>
            <a:chExt cx="12192000" cy="6858000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0"/>
              <a:ext cx="12192000" cy="342875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0" y="3411027"/>
              <a:ext cx="12192000" cy="34469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3200" y="217714"/>
              <a:ext cx="11790394" cy="6422077"/>
            </a:xfrm>
            <a:prstGeom prst="rect">
              <a:avLst/>
            </a:prstGeom>
            <a:blipFill dpi="0" rotWithShape="1">
              <a:blip r:embed="rId1" cstate="email"/>
              <a:stretch>
                <a:fillRect/>
              </a:stretch>
            </a:blip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391885" y="391885"/>
              <a:ext cx="11437258" cy="6081485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8685" y="1934198"/>
            <a:ext cx="82840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solidFill>
                  <a:schemeClr val="accent2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</a:t>
            </a:r>
            <a:r>
              <a:rPr lang="zh-CN" altLang="en-US" sz="11500" b="1" dirty="0">
                <a:solidFill>
                  <a:schemeClr val="accent2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endParaRPr lang="zh-CN" altLang="en-US" sz="11500" b="1" dirty="0">
              <a:solidFill>
                <a:schemeClr val="accent2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69566" y="1359303"/>
            <a:ext cx="4958119" cy="52579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30637" y="369277"/>
            <a:ext cx="4264855" cy="11619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习</a:t>
            </a:r>
            <a:r>
              <a:rPr lang="zh-CN" altLang="en-US" sz="40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作      </a:t>
            </a:r>
            <a:r>
              <a:rPr lang="zh-CN" altLang="en-US" sz="40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</a:t>
            </a:r>
            <a:endParaRPr lang="zh-CN" altLang="en-US" sz="40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7421508" y="2313972"/>
            <a:ext cx="3152283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如果让你重新编一个龟兔赛跑的故事，你会怎么编呢</a:t>
            </a:r>
            <a:r>
              <a:rPr lang="en-US" altLang="zh-CN" sz="32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</a:t>
            </a:r>
            <a:endParaRPr lang="en-US" altLang="zh-CN" sz="3200" dirty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9" name="Picture 2" descr="http://txt25-2.book118.com/2018/0301/book155301/155300289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916826" y="2313972"/>
            <a:ext cx="4616448" cy="3462336"/>
          </a:xfrm>
          <a:prstGeom prst="roundRect">
            <a:avLst/>
          </a:prstGeom>
          <a:noFill/>
        </p:spPr>
      </p:pic>
      <p:sp>
        <p:nvSpPr>
          <p:cNvPr id="5" name="圆角矩形 4"/>
          <p:cNvSpPr/>
          <p:nvPr/>
        </p:nvSpPr>
        <p:spPr>
          <a:xfrm>
            <a:off x="2107912" y="2430350"/>
            <a:ext cx="4226386" cy="3122552"/>
          </a:xfrm>
          <a:prstGeom prst="round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344601" y="2196758"/>
            <a:ext cx="3447707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兔子和乌龟都赢了。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7885" y="1102850"/>
            <a:ext cx="5690870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先设想一下故事的结局：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5321155" y="3219597"/>
            <a:ext cx="3814053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兔子和乌龟都没赢。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356324" y="4230712"/>
            <a:ext cx="3447707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兔子赢了。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426662" y="5074773"/>
            <a:ext cx="3447707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乌龟又赢了。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25032" y="1815066"/>
            <a:ext cx="4831292" cy="48312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6187" y="871563"/>
            <a:ext cx="11834446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假如我们选“乌龟又赢了”这个结局，下面是新的故事情节：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31716" y="2355020"/>
            <a:ext cx="7011522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河流挡道   撞上树桩  掉进陷阱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路遇不测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866885" y="3527327"/>
            <a:ext cx="6686207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跑反方向  这回比谁跑得慢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急中出错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8094" y="4673259"/>
            <a:ext cx="7152199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路上看到一只花蝴蝶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遇到诱惑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18434" name="Picture 2" descr="http://5b0988e595225.cdn.sohucs.com/q_70,c_zoom,w_640/images/20180124/74100222eedc4c439d0c22e595162210.jpe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03384" y="2813538"/>
            <a:ext cx="3857625" cy="262890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"/>
          <p:cNvSpPr txBox="1"/>
          <p:nvPr/>
        </p:nvSpPr>
        <p:spPr>
          <a:xfrm>
            <a:off x="585032" y="1402521"/>
            <a:ext cx="5033252" cy="17029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新增了一段下坡路，乌龟头一缩迅速滚下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赛程变化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794" y="4236573"/>
            <a:ext cx="5557860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◇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借助滑板   利用宝葫芦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借助工具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17409" name="Picture 1" descr="d:\Documents\Tencent Files\2720870067\Image\C2C\Image2\3@`S00([NEY85}A2IK1NQ1Q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541477" y="764930"/>
            <a:ext cx="4273587" cy="2734408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6600" y="2063750"/>
            <a:ext cx="1073593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天空中飘着小雨，大多数动物都躲在家里。这时，兔子又向乌龟发出了赛跑挑战书。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8785" y="779780"/>
            <a:ext cx="1875155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47675" y="1459230"/>
            <a:ext cx="1875790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11480" y="810895"/>
            <a:ext cx="2245995" cy="6451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kern="1200" cap="none" spc="0" normalizeH="0" baseline="0" noProof="1" smtClean="0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好开头</a:t>
            </a:r>
            <a:endParaRPr kumimoji="0" lang="zh-CN" altLang="zh-CN" sz="3600" b="1" i="0" u="none" strike="noStrike" kern="1200" cap="none" spc="0" normalizeH="0" baseline="0" noProof="1" smtClean="0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05050" y="779780"/>
            <a:ext cx="307340" cy="33528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322195" y="1096645"/>
            <a:ext cx="269875" cy="36195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28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63100" y="4246563"/>
            <a:ext cx="2058988" cy="20589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62000" y="2339975"/>
            <a:ext cx="8105775" cy="355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3600" b="1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</a:t>
            </a:r>
            <a:r>
              <a:rPr lang="zh-CN" altLang="en-US" sz="3200" b="1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乌龟和伙伴们在一起欢呼雀跃时，兔子还在离终点不远处狼狈不堪地甩着积在身上的雨水呢！乌龟又一次凭借天时地利，凭借自己的毅力战胜了骄傲的</a:t>
            </a:r>
            <a:endParaRPr lang="en-US" altLang="zh-CN" sz="3600" b="1">
              <a:solidFill>
                <a:schemeClr val="dk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600" b="1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兔子。</a:t>
            </a:r>
            <a:endParaRPr lang="zh-CN" altLang="en-US" sz="3600" b="1">
              <a:solidFill>
                <a:schemeClr val="dk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6105" y="587375"/>
            <a:ext cx="1875155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94995" y="1266825"/>
            <a:ext cx="1875790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58800" y="619125"/>
            <a:ext cx="2246630" cy="6451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kern="1200" cap="none" spc="0" normalizeH="0" baseline="0" noProof="1" smtClean="0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好结尾 </a:t>
            </a:r>
            <a:endParaRPr kumimoji="0" lang="zh-CN" altLang="zh-CN" sz="3600" b="1" i="0" u="none" strike="noStrike" kern="1200" cap="none" spc="0" normalizeH="0" baseline="0" noProof="1" smtClean="0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52370" y="587375"/>
            <a:ext cx="307340" cy="33528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70150" y="904875"/>
            <a:ext cx="269875" cy="36195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976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99613" y="3625850"/>
            <a:ext cx="1887537" cy="22145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02025" y="2317750"/>
            <a:ext cx="80899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</a:t>
            </a:r>
            <a:r>
              <a:rPr lang="en-US" altLang="zh-CN" sz="4400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</a:t>
            </a:r>
            <a:r>
              <a:rPr lang="zh-CN" altLang="en-US" sz="3600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乌龟半懂不懂地谢了，决定在青蛙处暂住下来，以便拜师学艺。</a:t>
            </a:r>
            <a:endParaRPr lang="zh-CN" altLang="en-US" sz="3600" b="1">
              <a:solidFill>
                <a:schemeClr val="dk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86105" y="587375"/>
            <a:ext cx="1875155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94995" y="1266825"/>
            <a:ext cx="1875790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58800" y="619125"/>
            <a:ext cx="2246630" cy="6451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kern="1200" cap="none" spc="0" normalizeH="0" baseline="0" noProof="1" smtClean="0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好结尾 </a:t>
            </a:r>
            <a:endParaRPr kumimoji="0" lang="zh-CN" altLang="zh-CN" sz="3600" b="1" i="0" u="none" strike="noStrike" kern="1200" cap="none" spc="0" normalizeH="0" baseline="0" noProof="1" smtClean="0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52370" y="587375"/>
            <a:ext cx="307340" cy="33528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70150" y="904875"/>
            <a:ext cx="269875" cy="36195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000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65225" y="3022600"/>
            <a:ext cx="1639888" cy="2352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99"/>
          <p:cNvSpPr txBox="1"/>
          <p:nvPr/>
        </p:nvSpPr>
        <p:spPr>
          <a:xfrm>
            <a:off x="1319530" y="850900"/>
            <a:ext cx="6813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                        </a:t>
            </a:r>
            <a:r>
              <a:rPr lang="zh-CN" altLang="en-US" sz="3600" b="1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乌龟又赢了</a:t>
            </a:r>
            <a:endParaRPr lang="zh-CN" altLang="en-US" sz="3600" b="1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sp>
        <p:nvSpPr>
          <p:cNvPr id="90114" name="矩形 4"/>
          <p:cNvSpPr/>
          <p:nvPr>
            <p:custDataLst>
              <p:tags r:id="rId1"/>
            </p:custDataLst>
          </p:nvPr>
        </p:nvSpPr>
        <p:spPr>
          <a:xfrm>
            <a:off x="734060" y="1757916"/>
            <a:ext cx="11004284" cy="4524315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三年前，乌龟和兔子赛跑，兔子输得很惨，所以名声大败。三年后，兔子决心比赛时不再睡觉了，兔子认为如果这样，乌龟就会必输无疑了。</a:t>
            </a:r>
            <a:endParaRPr lang="zh-CN" altLang="en-US" sz="360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 这天，乌龟收到了兔子送来的挑战书，就慌了神：我上一次赢了它也知识侥幸胜了一场比赛，这次兔子还动真格了，我可怎么办那？为此，乌龟急得像热锅上的蚂蚁，每天都在家里苦思冥想，突然，它灵机一动，想：兔子虽然跑得快，体力充沛，但</a:t>
            </a:r>
            <a:endParaRPr lang="zh-CN" altLang="en-US" sz="360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7"/>
          <p:cNvSpPr txBox="1"/>
          <p:nvPr>
            <p:custDataLst>
              <p:tags r:id="rId1"/>
            </p:custDataLst>
          </p:nvPr>
        </p:nvSpPr>
        <p:spPr>
          <a:xfrm>
            <a:off x="227013" y="1524000"/>
            <a:ext cx="107092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是，它却是个十足的大呆瓜！如果我利用高科技的“武器”，它也不知道啊！于是，乌龟就到高科技市场买了一双溜冰鞋，在家里静静地等待着比赛的到来。</a:t>
            </a:r>
            <a:endParaRPr lang="zh-CN" altLang="en-US" sz="3600">
              <a:solidFill>
                <a:schemeClr val="dk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  <a:p>
            <a:r>
              <a:rPr lang="zh-CN" altLang="en-US" sz="3600">
                <a:solidFill>
                  <a:schemeClr val="dk1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 比赛的日子到了，兔子和乌龟都早早地来到了比赛场地，做好了比赛的准备，站在起跑线上严阵以待。在观众席上的观众更是呼声如潮，特别是兔子家族，因为上次兔子的惨败对它们打击很大，所以它们一定要为兔子加油，让兔子为家族争光。</a:t>
            </a:r>
            <a:endParaRPr lang="zh-CN" altLang="en-US" sz="3600">
              <a:solidFill>
                <a:schemeClr val="dk1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7160" y="457200"/>
            <a:ext cx="1875155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146050" y="1136650"/>
            <a:ext cx="1875790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09855" y="488950"/>
            <a:ext cx="2245995" cy="6451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kern="1200" cap="none" spc="0" normalizeH="0" baseline="0" noProof="1" smtClean="0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范文引路</a:t>
            </a:r>
            <a:endParaRPr kumimoji="0" lang="zh-CN" altLang="zh-CN" sz="3600" b="1" i="0" u="none" strike="noStrike" kern="1200" cap="none" spc="0" normalizeH="0" baseline="0" noProof="1" smtClean="0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003425" y="457200"/>
            <a:ext cx="307340" cy="33528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020570" y="774700"/>
            <a:ext cx="269875" cy="36195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37160" y="457200"/>
            <a:ext cx="1875155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146050" y="1136650"/>
            <a:ext cx="1875790" cy="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09855" y="488950"/>
            <a:ext cx="2245995" cy="64516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kern="1200" cap="none" spc="0" normalizeH="0" baseline="0" noProof="1" smtClean="0">
                <a:solidFill>
                  <a:schemeClr val="accent1"/>
                </a:solidFill>
                <a:latin typeface="Times New Roman" panose="02020603050405020304"/>
                <a:ea typeface="微软雅黑" panose="020B0503020204020204" charset="-122"/>
                <a:sym typeface="Times New Roman" panose="02020603050405020304"/>
              </a:rPr>
              <a:t>范文引路</a:t>
            </a:r>
            <a:endParaRPr kumimoji="0" lang="zh-CN" altLang="zh-CN" sz="3600" b="1" i="0" u="none" strike="noStrike" kern="1200" cap="none" spc="0" normalizeH="0" baseline="0" noProof="1" smtClean="0">
              <a:solidFill>
                <a:schemeClr val="accent1"/>
              </a:solidFill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003425" y="457200"/>
            <a:ext cx="307340" cy="33528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020570" y="774700"/>
            <a:ext cx="269875" cy="361950"/>
          </a:xfrm>
          <a:prstGeom prst="line">
            <a:avLst/>
          </a:prstGeom>
          <a:ln w="317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67" name="矩形 4"/>
          <p:cNvSpPr/>
          <p:nvPr>
            <p:custDataLst>
              <p:tags r:id="rId1"/>
            </p:custDataLst>
          </p:nvPr>
        </p:nvSpPr>
        <p:spPr>
          <a:xfrm>
            <a:off x="460375" y="1998663"/>
            <a:ext cx="10264775" cy="286131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    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汉仪君黑-35W" charset="0"/>
                <a:sym typeface="Times New Roman" panose="02020603050405020304"/>
              </a:rPr>
              <a:t>这时，裁判狮子大王“砰”地一声枪响，比赛开始了，兔子鼓足了劲往前跑，而乌龟则利用溜冰鞋，在跑道上飞快地划。渐渐，乌龟开始领先兔子……终于，乌龟冲过了终点，而兔子却昏倒了，当它醒来时，哭着说：“为什么乌龟又赢了……”</a:t>
            </a:r>
            <a:endParaRPr lang="zh-CN" altLang="en-US" sz="360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汉仪君黑-35W" charset="0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000967" y="2488617"/>
            <a:ext cx="10388600" cy="36417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0" indent="-3556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</a:t>
            </a:r>
            <a:r>
              <a:rPr lang="zh-CN" altLang="en-US" b="1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有效利用已经学过的课文，试图开辟语文教材在作文领域的多种使用途径。</a:t>
            </a:r>
            <a:endParaRPr lang="zh-CN" altLang="en-US" b="1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 marL="355600" lvl="0" indent="-3556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2.</a:t>
            </a:r>
            <a:r>
              <a:rPr lang="zh-CN" altLang="en-US" b="1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以一个全新的视角，对童话故事中的情节、人物予以加工、演绎，进行再创作，生发出具备时代意义的新的故事。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重点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b="1" dirty="0" smtClean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71639" y="1218434"/>
            <a:ext cx="2224830" cy="672191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3200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学习目标</a:t>
            </a:r>
            <a:endParaRPr lang="zh-CN" sz="3200" strike="noStrike" noProof="1" smtClean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9515" y="1029546"/>
            <a:ext cx="4406900" cy="1195705"/>
            <a:chOff x="-274865" y="712509"/>
            <a:chExt cx="5630778" cy="2430378"/>
          </a:xfrm>
        </p:grpSpPr>
        <p:sp>
          <p:nvSpPr>
            <p:cNvPr id="5" name="云形标注 4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35364"/>
                <a:gd name="adj2" fmla="val 120852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366103" y="1249439"/>
              <a:ext cx="4348032" cy="1060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怎样理解故事新编呢？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sp>
        <p:nvSpPr>
          <p:cNvPr id="7" name="文本框 8"/>
          <p:cNvSpPr txBox="1"/>
          <p:nvPr/>
        </p:nvSpPr>
        <p:spPr>
          <a:xfrm>
            <a:off x="1053221" y="3186674"/>
            <a:ext cx="10084777" cy="2564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故事新编贵在于“新”。  它既不是对原著故事的简单概括，也不是为原著写续篇，而是在原来的主题、人物、情节基础上，赋予新的思想内容，注入现代人的思想理念。</a:t>
            </a:r>
            <a:endParaRPr lang="en-US" altLang="zh-CN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139717" y="816610"/>
            <a:ext cx="1453170" cy="26677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95915" y="1504330"/>
            <a:ext cx="4406900" cy="1195705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36061"/>
                <a:gd name="adj2" fmla="val 109823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623424" y="977101"/>
              <a:ext cx="3899354" cy="1939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   </a:t>
              </a:r>
              <a:r>
                <a:rPr lang="zh-CN" altLang="en-US" sz="2800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故事新编包括哪些内容呢？</a:t>
              </a:r>
              <a:endParaRPr lang="zh-CN" altLang="en-US" sz="280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sp>
        <p:nvSpPr>
          <p:cNvPr id="6" name="文本框 7"/>
          <p:cNvSpPr txBox="1"/>
          <p:nvPr/>
        </p:nvSpPr>
        <p:spPr>
          <a:xfrm>
            <a:off x="8247184" y="3508132"/>
            <a:ext cx="142435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语言新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757246" y="3555024"/>
            <a:ext cx="142435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环境新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6531" y="3546232"/>
            <a:ext cx="142435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人物新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1567961" y="3528648"/>
            <a:ext cx="142435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主题新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1511156" y="4658604"/>
            <a:ext cx="5557860" cy="8411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通俗来讲就是旧瓶装新酒。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08469" y="751839"/>
            <a:ext cx="3524840" cy="35248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/>
          <p:nvPr/>
        </p:nvSpPr>
        <p:spPr>
          <a:xfrm>
            <a:off x="1135283" y="1802668"/>
            <a:ext cx="9651365" cy="679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一定要熟悉“故事”，这是写好“故事新编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”的前提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60936" y="809774"/>
            <a:ext cx="2436495" cy="672465"/>
          </a:xfrm>
          <a:prstGeom prst="roundRect">
            <a:avLst>
              <a:gd name="adj" fmla="val 2943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3200" b="1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习</a:t>
            </a:r>
            <a:r>
              <a:rPr lang="zh-CN" sz="3200" b="1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作</a:t>
            </a:r>
            <a:r>
              <a:rPr lang="zh-CN" altLang="en-US" sz="3200" b="1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指导</a:t>
            </a:r>
            <a:endParaRPr lang="zh-CN" sz="3200" b="1" strike="noStrike" noProof="1" smtClean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1147006" y="2561737"/>
            <a:ext cx="9651365" cy="13258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2.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一定要“新编”，这是写好“故事新编”的关键。新编，即写出新意，或者编写出新的情节，或者表达出新的旨意。</a:t>
            </a:r>
            <a:endParaRPr lang="zh-CN" altLang="en-US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1185106" y="3901097"/>
            <a:ext cx="9382449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3.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要展开合理的想象，如心理、细节等，但又不能天马行空；要挖掘，挖掘出新意，绝不能泥古不化；最好能和现实发生“关系”，能带点“刺”。</a:t>
            </a:r>
            <a:endParaRPr lang="zh-CN" altLang="en-US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324202" y="1110753"/>
            <a:ext cx="3777706" cy="67219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3200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故事新编方法技巧</a:t>
            </a:r>
            <a:endParaRPr lang="zh-CN" sz="3200" strike="noStrike" noProof="1" smtClean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521004" y="1782943"/>
            <a:ext cx="895032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改写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  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保留原作品的主要情节，根据原作品，运用现代意识对其加以改造、生发，重新编述出一个故事，赋予其新的内容和新的意义，给人耳目一新的感觉。历史是现实的镜子，故事新编正是让读者在现实社会与历史的对照中，有所联想，有所感悟。</a:t>
            </a:r>
            <a:endParaRPr lang="zh-CN" altLang="en-US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61637" y="1587038"/>
            <a:ext cx="4375439" cy="437543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61715" y="1948653"/>
            <a:ext cx="6286983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仿写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zh-CN" altLang="en-US" sz="28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保留原作品的情节、人物的性格特点、形象特征、甚至语言也可以套用，只是对人物的身份和背景略加改变，或巧妙融入现代生活的素材，使文章别具意味。</a:t>
            </a:r>
            <a:endParaRPr lang="zh-CN" altLang="en-US" sz="28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2872" y="1790089"/>
            <a:ext cx="1067679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续写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zh-CN" altLang="en-US" sz="28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续写必须认真研读原著，准确把握原著所叙述的故事、全面理解原著所描写的人物形象，抓住原“故事” 中人物的言行、性格特点以及语言风格，大胆地展开想像，新编出来的故事应与“故事’中人物的言行、性格以及语言风格相吻合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,</a:t>
            </a:r>
            <a:r>
              <a:rPr lang="zh-CN" altLang="en-US" sz="28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合乎生活的真实与发展的逻辑，要做到前后一贯，避免矛盾。</a:t>
            </a:r>
            <a:endParaRPr lang="zh-CN" altLang="en-US" sz="28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/>
          <p:nvPr/>
        </p:nvSpPr>
        <p:spPr>
          <a:xfrm>
            <a:off x="4884421" y="2747155"/>
            <a:ext cx="1995853" cy="7634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新编故事</a:t>
            </a:r>
            <a:endParaRPr lang="zh-CN" altLang="en-US" sz="32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6713221" y="2169159"/>
            <a:ext cx="448408" cy="2077525"/>
          </a:xfrm>
          <a:prstGeom prst="leftBrace">
            <a:avLst>
              <a:gd name="adj1" fmla="val 49789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7186295" y="2011923"/>
            <a:ext cx="2052320" cy="2397125"/>
            <a:chOff x="9063" y="4752"/>
            <a:chExt cx="3232" cy="3775"/>
          </a:xfrm>
        </p:grpSpPr>
        <p:sp>
          <p:nvSpPr>
            <p:cNvPr id="5" name="文本框 3"/>
            <p:cNvSpPr txBox="1"/>
            <p:nvPr/>
          </p:nvSpPr>
          <p:spPr>
            <a:xfrm>
              <a:off x="9237" y="4752"/>
              <a:ext cx="3058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smtClean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主题新</a:t>
              </a:r>
              <a:endParaRPr lang="zh-CN" altLang="en-US" sz="32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7" name="文本框 3"/>
            <p:cNvSpPr txBox="1"/>
            <p:nvPr/>
          </p:nvSpPr>
          <p:spPr>
            <a:xfrm>
              <a:off x="9063" y="7606"/>
              <a:ext cx="3196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</a:t>
              </a:r>
              <a:r>
                <a:rPr lang="zh-CN" altLang="en-US" sz="3200" smtClean="0"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环境</a:t>
              </a:r>
              <a:r>
                <a:rPr lang="zh-CN" altLang="en-US" sz="3200" smtClean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新</a:t>
              </a:r>
              <a:endParaRPr lang="zh-CN" altLang="en-US" sz="32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10" name="文本框 3"/>
            <p:cNvSpPr txBox="1"/>
            <p:nvPr/>
          </p:nvSpPr>
          <p:spPr>
            <a:xfrm>
              <a:off x="9223" y="6258"/>
              <a:ext cx="27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smtClean="0">
                  <a:solidFill>
                    <a:schemeClr val="tx1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立意新</a:t>
              </a:r>
              <a:endParaRPr lang="zh-CN" altLang="en-US" sz="32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18845" y="2075394"/>
            <a:ext cx="3497638" cy="349763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0108" y="739189"/>
            <a:ext cx="10083458" cy="7634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1.【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审题训练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】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选一选，填一填，明确本次习作的任务。</a:t>
            </a:r>
            <a:endParaRPr lang="zh-CN" altLang="en-US" sz="3200" b="1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1955" y="1771210"/>
            <a:ext cx="9969156" cy="150207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）审清题目：这次习作要求我们写的是（    ）。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A.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续写故事  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B.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故事改编  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C.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    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D.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缩写故事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735" y="3475989"/>
            <a:ext cx="10761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）审清内容：习作可以写（           ）等内容。（多选）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A.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龟兔赛跑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        B.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狐假虎威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     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C.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井底之蛙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        D.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狐狸与乌鸦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3184" y="1986432"/>
            <a:ext cx="44840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C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5539" y="3686181"/>
            <a:ext cx="1477107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ABC</a:t>
            </a:r>
            <a:r>
              <a:rPr lang="zh-CN" altLang="en-US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Ｄ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60094" y="1563418"/>
            <a:ext cx="1013699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）审清重点：对于本次习作的重点，下列说法错误的一项是（    ）。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A.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要介绍清楚故事的起因         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B.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对于新编故事的内容要做详细介绍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C.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重点写新添加的故事情节        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D.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要详细写新编故事的结局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2805" y="2525254"/>
            <a:ext cx="44840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D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108" y="739189"/>
            <a:ext cx="10083458" cy="7634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1.【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审题训练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】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选一选，填一填，明确本次习作的任务。</a:t>
            </a:r>
            <a:endParaRPr lang="zh-CN" altLang="en-US" sz="3200" b="1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0099" y="676129"/>
            <a:ext cx="10366131" cy="1495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2.【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选材训练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】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下面的素材，哪些可以写进所给的题目中呢？在合适的材料后打“√”。</a:t>
            </a:r>
            <a:endParaRPr lang="zh-CN" altLang="en-US" sz="3200" b="1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4067" y="2282726"/>
            <a:ext cx="1055902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题目：新编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龟兔赛跑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）比赛当中兔子不慎掉进陷阱 （    ）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）途经一片萝卜地，兔子看见水灵灵的萝卜，没能经得住诱惑      （    ）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）新增了一段下坡路，兔子一缩头迅速滚了下去 （    ）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5009" y="3224926"/>
            <a:ext cx="545122" cy="5847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√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7071" y="4631694"/>
            <a:ext cx="545122" cy="5847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√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9917" y="5441613"/>
            <a:ext cx="545122" cy="5847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√</a:t>
            </a:r>
            <a:endParaRPr lang="zh-CN" altLang="en-US" sz="3200" smtClean="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Documents\Tencent Files\2720870067\Image\C2C\Image2\2B2}BJHFGT1X2V${1RSJR1C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234830" y="1894020"/>
            <a:ext cx="6005146" cy="3860451"/>
          </a:xfrm>
          <a:prstGeom prst="roundRect">
            <a:avLst/>
          </a:prstGeom>
          <a:noFill/>
        </p:spPr>
      </p:pic>
      <p:sp>
        <p:nvSpPr>
          <p:cNvPr id="12" name="文本框 7"/>
          <p:cNvSpPr txBox="1"/>
          <p:nvPr/>
        </p:nvSpPr>
        <p:spPr>
          <a:xfrm>
            <a:off x="2665610" y="389415"/>
            <a:ext cx="4455073" cy="13759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</a:t>
            </a:r>
            <a:r>
              <a:rPr lang="zh-CN" altLang="en-US" sz="4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龟兔赛跑</a:t>
            </a:r>
            <a:endParaRPr lang="zh-CN" altLang="en-US" sz="48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39976" y="809738"/>
            <a:ext cx="4406900" cy="1195705"/>
            <a:chOff x="-274865" y="712509"/>
            <a:chExt cx="5630778" cy="2430378"/>
          </a:xfrm>
        </p:grpSpPr>
        <p:sp>
          <p:nvSpPr>
            <p:cNvPr id="14" name="云形标注 1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623424" y="977101"/>
              <a:ext cx="3899354" cy="1939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   </a:t>
              </a:r>
              <a:r>
                <a:rPr lang="zh-CN" altLang="en-US" sz="2800" dirty="0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你一定知道下面的故事吧？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1330037" y="1959075"/>
            <a:ext cx="5814732" cy="3730339"/>
          </a:xfrm>
          <a:prstGeom prst="round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4931" y="553037"/>
            <a:ext cx="10083458" cy="7634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3.【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佳段赏析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】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读读下面的片断，借签写法。</a:t>
            </a:r>
            <a:endParaRPr lang="zh-CN" altLang="en-US" sz="3200" b="1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8897" y="1456249"/>
            <a:ext cx="10559026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东郭先生把书从袋里倒出来，对狼说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 “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你藏到这个布袋里，千万别出声。”狼连忙钻进袋子里， 一动不动。东郭先生把袋口扎得紧紧的。过了一会儿两个猎人拿着猎枪气喘吁吁地追了过来。其中的一个猎人问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先生，您见过一只狼吗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?”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东郭先生顺手一指说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朝那边跑了。” 猎人信以为真，立刻追了过去。东郭先生见猎人走远了，便背起装着狼的口袋向野生动物园走去。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4931" y="975068"/>
            <a:ext cx="1008345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B0F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赏析：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小作者联系现实生活，添加动物园的情节，对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东郭先生和狼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的故事进行新编。构思巧妙，既合乎原作情节，又加入了现代意识。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4596" y="3302633"/>
            <a:ext cx="10559026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B0F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提要：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完成本单元习作，可参考下面几点建议。 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）原故事，为基础   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）编故事，有新意   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）添情节，合逻辑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1072661" y="1482920"/>
            <a:ext cx="1024303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自从司马光砸缸之后，他就名扬天下，成了家喻户晓的人物，许多人都称赞他的机智、勇敢。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宋人报社在当天晚报上就发表了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一代神童司马光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的评论，大写司马光在小伙伴掉入水缸里而无法自救时，如何如何冷静，如何如何机智。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769017" y="511566"/>
            <a:ext cx="4100097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</a:t>
            </a:r>
            <a:r>
              <a:rPr lang="zh-CN" altLang="en-US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司马光砸缸之后</a:t>
            </a:r>
            <a:r>
              <a:rPr lang="en-US" altLang="zh-CN" sz="3200" smtClean="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……</a:t>
            </a:r>
            <a:endParaRPr lang="zh-CN" altLang="en-US" sz="3200">
              <a:solidFill>
                <a:srgbClr val="E04236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952598" y="603690"/>
            <a:ext cx="10319140" cy="5386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司马光就读的“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XX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书舍”也立即改名为“司马光学堂”。许多“望子成龙、望女成凤”的有钱人家硬是把自己的子女往“司马光学堂”里塞。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还有些人家，虽然经济条件有限，他们的子女上不了“司马光学堂”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,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但总归没闲着，把原本留长发的儿子拖进了理发店，剃了个正宗的“司马光发型”。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829505" y="955383"/>
            <a:ext cx="10618079" cy="36625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于是，司马光就如小燕子赵薇一样，一下子就红遍了大江南北。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但是好景不长，经被砸破缸的人家反映，再由中国考古专家小组考察研究，说这口缸原造于五代十国时期，做工精细，可谓传世宝缸，少说也值一千两银子。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671245" y="805914"/>
            <a:ext cx="6494486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于是，被砸破缸的人家把司马光告上了宋朝最高人民法院。审判官考虑到司马光年纪尚小，不适用刑律，便命司马光的家人赔偿一千两银子给原告。幸好司马光的叔叔是大户人家，所以才能如数照付了事。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1026" name="Picture 2" descr="http://5b0988e595225.cdn.sohucs.com/q_70,c_zoom,w_640/images/20180201/bd57d6ec1a4c48689efeb15dc1598ed4.jpe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165731" y="1915698"/>
            <a:ext cx="4220308" cy="3165231"/>
          </a:xfrm>
          <a:prstGeom prst="roundRect">
            <a:avLst/>
          </a:prstGeom>
          <a:noFill/>
        </p:spPr>
      </p:pic>
      <p:sp>
        <p:nvSpPr>
          <p:cNvPr id="4" name="圆角矩形 3"/>
          <p:cNvSpPr/>
          <p:nvPr/>
        </p:nvSpPr>
        <p:spPr>
          <a:xfrm>
            <a:off x="7269001" y="1988626"/>
            <a:ext cx="4013768" cy="3019373"/>
          </a:xfrm>
          <a:prstGeom prst="round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微软雅黑" panose="020B0503020204020204" charset="-122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3285" y="1355237"/>
            <a:ext cx="7804345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新编故事是不是特别有趣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我们也来编写吧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可以新编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龟兔赛跑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，也可以另选一个熟悉的故事，如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狐假虎威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》《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井底之蛙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》《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狐狸与乌鸦</a:t>
            </a: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，创编新故事。</a:t>
            </a:r>
            <a:endParaRPr lang="zh-CN" altLang="en-US" sz="32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08334" y="837244"/>
            <a:ext cx="4802556" cy="50678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99815" y="624255"/>
            <a:ext cx="5439410" cy="10550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</a:t>
            </a: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</a:t>
            </a:r>
            <a:r>
              <a:rPr lang="zh-CN" altLang="en-US" sz="36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习作      </a:t>
            </a:r>
            <a:r>
              <a:rPr lang="zh-CN" altLang="en-US" sz="36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</a:t>
            </a:r>
            <a:endParaRPr lang="zh-CN" altLang="en-US" sz="36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67521" y="1847230"/>
            <a:ext cx="4406900" cy="1572977"/>
            <a:chOff x="-274865" y="712509"/>
            <a:chExt cx="5630778" cy="2430378"/>
          </a:xfrm>
        </p:grpSpPr>
        <p:sp>
          <p:nvSpPr>
            <p:cNvPr id="7" name="云形标注 6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31672"/>
                <a:gd name="adj2" fmla="val 86207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9" name="文本框 12"/>
            <p:cNvSpPr txBox="1"/>
            <p:nvPr/>
          </p:nvSpPr>
          <p:spPr>
            <a:xfrm>
              <a:off x="623424" y="1167288"/>
              <a:ext cx="3899354" cy="14726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smtClean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故事新编的途径有哪些呢？</a:t>
              </a:r>
              <a:endParaRPr lang="zh-CN" altLang="en-US" sz="280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09850" y="1686084"/>
            <a:ext cx="2567070" cy="25670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7"/>
          <p:cNvSpPr txBox="1"/>
          <p:nvPr/>
        </p:nvSpPr>
        <p:spPr>
          <a:xfrm>
            <a:off x="621372" y="4046073"/>
            <a:ext cx="10905343" cy="1932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情节变形，对原有的故事情节进行改编，或增加情节，或改变情节，或保留一部分情节后再按需要设计其他的情节。</a:t>
            </a:r>
            <a:endParaRPr lang="zh-CN" altLang="en-US" sz="32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6034" y="1387329"/>
            <a:ext cx="9731375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从前，有一只猪妈妈养了三只小猪。老大、老二好吃懒做，老三却爱干活，而且猪妈妈讲什么它都听得很认真。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有一天，猪妈妈觉得自己没有能力养三只小猪了，便把它们送给一只有钱的猪来收养。这个有钱的主人对小猪们非常严格，每天都要它们干活，并规定了任务，如果当天没有完成任务，剩下的活就要累积到第二天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789533" y="329859"/>
            <a:ext cx="391604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</a:t>
            </a:r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三只小猪</a:t>
            </a:r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35269" y="805375"/>
            <a:ext cx="10612316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老大、老二在家里没干过什么活，都很不情愿，它们一边干活一边玩耍，每天都不能完成任务。只有老三很勤快，每天都很认真地把主人交交给的任务完成。几天过后，主人见老大、老二好吃懒做，没有完成的任务累积得越来越多，于是决定把它们杀了吃掉。老三知道了，就向主人求情，并答应三天之内帮老大、老二把累积的活都干完。接下来的三天，老三没日没夜地帮两个哥哥干活，到了第三天，任务终于完成了，可老三也累得病倒了。主人被老三感动了，终于答应让兄弟三人都留下来。</a:t>
            </a:r>
            <a:endParaRPr lang="zh-CN" altLang="en-US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spect="1" noChangeArrowheads="1"/>
          </p:cNvSpPr>
          <p:nvPr/>
        </p:nvSpPr>
        <p:spPr bwMode="auto">
          <a:xfrm>
            <a:off x="44450" y="-914400"/>
            <a:ext cx="28575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23556" name="AutoShape 4"/>
          <p:cNvSpPr>
            <a:spLocks noChangeAspect="1" noChangeArrowheads="1"/>
          </p:cNvSpPr>
          <p:nvPr/>
        </p:nvSpPr>
        <p:spPr bwMode="auto">
          <a:xfrm>
            <a:off x="44450" y="-914400"/>
            <a:ext cx="28575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23558" name="AutoShape 6"/>
          <p:cNvSpPr>
            <a:spLocks noChangeAspect="1" noChangeArrowheads="1"/>
          </p:cNvSpPr>
          <p:nvPr/>
        </p:nvSpPr>
        <p:spPr bwMode="auto">
          <a:xfrm>
            <a:off x="44450" y="-914400"/>
            <a:ext cx="28575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4422530" y="536331"/>
            <a:ext cx="2189286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狐假虎威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20481" name="Picture 1" descr="d:\Documents\Tencent Files\2720870067\Image\C2C\Image2\(%Q%@KHBMV)}Q_Q422`BW{G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395728" y="1682496"/>
            <a:ext cx="6505575" cy="439102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38554" y="743243"/>
            <a:ext cx="10269415" cy="17029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从此以后，老大、老二都变了，他们又听话又勤快，和老三一样都是人见人爱的小猪。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3131" y="2593732"/>
            <a:ext cx="11291303" cy="3539637"/>
            <a:chOff x="1933" y="6085"/>
            <a:chExt cx="15131" cy="2882"/>
          </a:xfrm>
        </p:grpSpPr>
        <p:sp>
          <p:nvSpPr>
            <p:cNvPr id="9" name="圆角矩形标注 8"/>
            <p:cNvSpPr/>
            <p:nvPr/>
          </p:nvSpPr>
          <p:spPr>
            <a:xfrm>
              <a:off x="1933" y="6263"/>
              <a:ext cx="14705" cy="2614"/>
            </a:xfrm>
            <a:prstGeom prst="wedgeRoundRectCallout">
              <a:avLst>
                <a:gd name="adj1" fmla="val -20971"/>
                <a:gd name="adj2" fmla="val 48904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51" y="6085"/>
              <a:ext cx="15013" cy="28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smtClean="0">
                  <a:solidFill>
                    <a:srgbClr val="E04236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      本文采用的是改变原来故事主人公的性格，放在相似的环境中。原故事中三只小猪都很懒，做事互相推托，结果造成了悲剧。本文小作者将老三改成了一个勤劳的小猪，  并将结局改成了喜剧。这让读者和原作一比较，就能直接体会到勤劳的重要性。</a:t>
              </a:r>
              <a:endParaRPr lang="zh-CN" altLang="en-US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416" y="669730"/>
            <a:ext cx="9976241" cy="1932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2.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时间变形，就是改变原有故事发生的时间，或提前，或推后，设想故事在不同的时间有不同的结果。 </a:t>
            </a:r>
            <a:endParaRPr lang="zh-CN" altLang="en-US" sz="32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1" y="3306590"/>
            <a:ext cx="6444761" cy="2564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例如，孟母三迁的千古佳话，放在现在可以说是推动“择校风”，助长了“应试教育”，不利于教育平等和教育创新。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631084" y="2293968"/>
            <a:ext cx="3886737" cy="34594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02812" y="3495480"/>
            <a:ext cx="9224010" cy="2564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话说那个郑国人“买椟还珠”之后</a:t>
            </a:r>
            <a:r>
              <a:rPr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，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受到了老母亲的一顿责骂，他一气之下离家出走，过上了流浪的生活。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b="1" smtClean="0">
                <a:solidFill>
                  <a:srgbClr val="00B0F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新老故事联系自然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b="1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38297" y="427844"/>
            <a:ext cx="9976241" cy="1932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3.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空间变形，就是把已有故事的人物放在其他的空间，或从事其他工作，想象会有什么新的结果。</a:t>
            </a:r>
            <a:endParaRPr lang="zh-CN" altLang="en-US" sz="32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3947795" y="2396052"/>
            <a:ext cx="391604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买“珠”还“椟”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5984" y="842304"/>
            <a:ext cx="10402131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途中，郑国人遇见了一个怪老头，老头把他带到了一个神秘的机器里，“嗖”的一声，郑国人就被送到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21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世纪的街道上。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(</a:t>
            </a:r>
            <a:r>
              <a:rPr lang="zh-CN" altLang="en-US" sz="2800" b="1" smtClean="0">
                <a:solidFill>
                  <a:srgbClr val="00B0F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进行时空转换，让读者觉得亲切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街道两旁的商店和公司林立，郑国人暗自欣喜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这下我终于可以自食其力，再也不受别人的恶气了。他在众多公司中选择了老半天，终于选中了一家名叫“看得舒服”的包装公司。经过面试，老板觉得他还算聪明，便收留了他。</a:t>
            </a:r>
            <a:endParaRPr lang="zh-CN" altLang="en-US" sz="28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5065" y="476201"/>
            <a:ext cx="1056493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谁知商场如战场，几个月后，“看得舒服”公司的竞争对手越来越多，公司的营业额日趋下滑。郑国人看在眼里，急在心上。一天，公司老板把他招去，给他一万元钱，并交给他一个秘密任务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到竞争对手的公司买商品回来，好获取商业机密。郑国人心想：难得老板这样器重我，这次买东西定要看准了，千万不能重蹈覆辙。于是，他走遍了所有竞争对手的公司，把所有的商品都买了一样，还特意把外部包装全部拆掉。</a:t>
            </a:r>
            <a:endParaRPr lang="zh-CN" altLang="en-US" sz="28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6272" y="784594"/>
            <a:ext cx="10343728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郑国人满心欢喜地抱着一大堆商品，兴冲冲地去见老板，谁知老板一见他便破口大骂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你真是个笨蛋，我们是包装公司，我叫你买的主要是商品的外部包装。你倒好，花了这么多钱，连一个包装都没有买到。真是气死我了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!”(</a:t>
            </a:r>
            <a:r>
              <a:rPr lang="zh-CN" altLang="en-US" sz="2800" b="1" smtClean="0">
                <a:solidFill>
                  <a:srgbClr val="00B0F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故事悬念迭起，意味深长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)</a:t>
            </a:r>
            <a:endParaRPr lang="en-US" altLang="zh-CN" sz="2800" b="1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于是，郑国人丢掉了饭碗，重新开始了流浪的生活</a:t>
            </a:r>
            <a:r>
              <a:rPr lang="en-US" altLang="zh-CN" sz="28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……</a:t>
            </a:r>
            <a:endParaRPr lang="en-US" altLang="zh-CN" sz="28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5666" y="1242397"/>
            <a:ext cx="10580371" cy="4438031"/>
            <a:chOff x="1933" y="6154"/>
            <a:chExt cx="14705" cy="2723"/>
          </a:xfrm>
        </p:grpSpPr>
        <p:sp>
          <p:nvSpPr>
            <p:cNvPr id="7" name="圆角矩形标注 6"/>
            <p:cNvSpPr/>
            <p:nvPr/>
          </p:nvSpPr>
          <p:spPr>
            <a:xfrm>
              <a:off x="1933" y="6263"/>
              <a:ext cx="14705" cy="2614"/>
            </a:xfrm>
            <a:prstGeom prst="wedgeRoundRectCallout">
              <a:avLst>
                <a:gd name="adj1" fmla="val -20971"/>
                <a:gd name="adj2" fmla="val 48904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8" name="文本框 6"/>
            <p:cNvSpPr txBox="1"/>
            <p:nvPr/>
          </p:nvSpPr>
          <p:spPr>
            <a:xfrm>
              <a:off x="2101" y="6154"/>
              <a:ext cx="14403" cy="27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smtClean="0">
                  <a:solidFill>
                    <a:srgbClr val="E04236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      小作者思想敏锐、灵巧，在深刻理解了古典寓言“买椟还珠”的真谛后，巧妙地“借鸡生蛋”，新编了一个买“珠”还“椟”的故事。故事的形式新，给人物、事件赋予了时代感。故事的立意未变，但这种不变却更加有力地鞭挞了郑国人的愚蠢，主题颇为深刻，令人深思，  值得赞许。</a:t>
              </a:r>
              <a:endParaRPr lang="zh-CN" sz="2800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18174" y="2975798"/>
            <a:ext cx="10515111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有一天，农夫在种田的时候，突然有一只兔子跑得太快，一头撞在田边的树桩上，死了。农夫赶快把它带回家，美美地享用了一番。于是，农夫突发奇想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要是每天能有一只兔子吃，那该多好啊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从此以后，农夫每天都在树桩旁等待来撞死的兔子。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803128" y="542144"/>
            <a:ext cx="1053015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4.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角色变形，就是不改变故事的基本框架和内容，而变化故事的人物，或增或减或变，续写变换角色后的故事，阐述新的内涵。</a:t>
            </a:r>
            <a:endParaRPr lang="zh-CN" altLang="en-US" sz="32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4138517" y="2313335"/>
            <a:ext cx="3916045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守株待兔</a:t>
            </a:r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新编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72734" y="550155"/>
            <a:ext cx="10931339" cy="61247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一天，有一位商人在这迷路了，正好看见树桩下的农夫，就问道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老兄，出这个村的路怎么走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?”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农夫说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别打扰我捉兔子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商人向左右看看，奇怪地问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这哪有兔子啊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?”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农夫伤心地说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你不知道吧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去年有一只兔子一头撞在这树桩上死了，我就希望每天都能捡到一只撞死的兔子，可我整整等了一年，也没再看见兔子的踪影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商人看了看荒地，好像有了什么主意，他对农夫说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你看，只有一棵树，兔子撞死的机会不大，如果你把荒地全都种上树，一</a:t>
            </a:r>
            <a:endParaRPr lang="zh-CN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59350" y="1014730"/>
            <a:ext cx="3262630" cy="8463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187" y="946054"/>
            <a:ext cx="10698773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天撞死一只兔子根本就不是问题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农夫觉得有道理，就决定这么做，他的心里高兴极了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endParaRPr lang="en-US" altLang="zh-CN" sz="2800" smtClean="0">
              <a:solidFill>
                <a:srgbClr val="333333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于是，农夫到商店买了一些树苗，种在荒地里。土地终于被开垦了，农夫精心地管理它。几年后，树长得又高又大，可是，一只兔子都没送上门来。于是，农夫去找商人评理，说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你欺骗了我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你说我会得到兔子，可是我一只兔子都没得到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商人笑着说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你不是得到了比兔子更多的东西吗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?”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农夫迷惑不解地问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:“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是什么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?”“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得到了树</a:t>
            </a:r>
            <a:r>
              <a:rPr lang="en-US" altLang="zh-CN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!”</a:t>
            </a:r>
            <a:r>
              <a:rPr lang="zh-CN" altLang="en-US" sz="2800" smtClean="0">
                <a:solidFill>
                  <a:srgbClr val="333333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商人说。农夫恍然大悟，明白了商人的话。</a:t>
            </a:r>
            <a:endParaRPr lang="zh-CN" altLang="en-US" sz="2800" smtClean="0">
              <a:solidFill>
                <a:srgbClr val="333333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0485" y="0"/>
            <a:ext cx="5447665" cy="6539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90895" y="0"/>
            <a:ext cx="5763895" cy="6975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56139" y="435511"/>
            <a:ext cx="10691446" cy="2564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回去之后，农夫把树砍了、卖了，来年又种上了小树苗。几年以后，这已经成了远近闻名的林场，农夫一天可以吃几只兔子，而不只是一只了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!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615100" y="2958567"/>
            <a:ext cx="11344286" cy="3539106"/>
            <a:chOff x="1843" y="6019"/>
            <a:chExt cx="15202" cy="2795"/>
          </a:xfrm>
        </p:grpSpPr>
        <p:sp>
          <p:nvSpPr>
            <p:cNvPr id="9" name="圆角矩形标注 8"/>
            <p:cNvSpPr/>
            <p:nvPr/>
          </p:nvSpPr>
          <p:spPr>
            <a:xfrm>
              <a:off x="1843" y="6113"/>
              <a:ext cx="14705" cy="2614"/>
            </a:xfrm>
            <a:prstGeom prst="wedgeRoundRectCallout">
              <a:avLst>
                <a:gd name="adj1" fmla="val -20971"/>
                <a:gd name="adj2" fmla="val 48904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32" y="6019"/>
              <a:ext cx="15013" cy="27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smtClean="0"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       </a:t>
              </a:r>
              <a:r>
                <a:rPr lang="zh-CN" altLang="en-US" sz="2800" smtClean="0">
                  <a:solidFill>
                    <a:srgbClr val="E04236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这个故事构思得非常巧妙，说明了只要努力，就必然有收获的道理。小作者在叙述故事时，很注意描写故事中人物的神态和心理。比如写农夫从“伤心”到“高兴”，</a:t>
              </a:r>
              <a:r>
                <a:rPr lang="zh-CN" altLang="en-US" sz="2800">
                  <a:solidFill>
                    <a:srgbClr val="E04236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到</a:t>
              </a:r>
              <a:r>
                <a:rPr lang="zh-CN" altLang="en-US" sz="2800" smtClean="0">
                  <a:solidFill>
                    <a:srgbClr val="E04236"/>
                  </a:solidFill>
                  <a:latin typeface="Times New Roman" panose="02020603050405020304"/>
                  <a:ea typeface="微软雅黑" panose="020B0503020204020204" charset="-122"/>
                  <a:cs typeface="+mn-ea"/>
                  <a:sym typeface="Times New Roman" panose="02020603050405020304"/>
                </a:rPr>
                <a:t>“疑惑”，再到“恍然大悟”的过程，就很生动。这样的描写使人物显得丰满而活灵活现。</a:t>
              </a:r>
              <a:endParaRPr lang="zh-CN" altLang="en-US">
                <a:solidFill>
                  <a:srgbClr val="E04236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340264" y="1090046"/>
            <a:ext cx="2560531" cy="54628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3200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zh-CN" sz="3200" strike="noStrike" noProof="1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结构梳理</a:t>
            </a:r>
            <a:endParaRPr lang="zh-CN" sz="3200" strike="noStrike" noProof="1" smtClean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90117" name="文本框 3"/>
          <p:cNvSpPr txBox="1"/>
          <p:nvPr/>
        </p:nvSpPr>
        <p:spPr>
          <a:xfrm>
            <a:off x="2014220" y="3738245"/>
            <a:ext cx="3190240" cy="679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zh-CN" altLang="en-US" sz="28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故事新编的途径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175152" y="2802451"/>
            <a:ext cx="583809" cy="2790190"/>
          </a:xfrm>
          <a:prstGeom prst="leftBrace">
            <a:avLst>
              <a:gd name="adj1" fmla="val 60294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5773176" y="2338168"/>
            <a:ext cx="21750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情节变形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时间变形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en-US" altLang="zh-CN" sz="28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空间变形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4</a:t>
            </a:r>
            <a:r>
              <a:rPr lang="en-US" altLang="zh-CN" sz="28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角色变形</a:t>
            </a:r>
            <a:endParaRPr lang="zh-CN" altLang="en-US" sz="280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9059" y="1163808"/>
            <a:ext cx="10609580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城里不是一天能走到的，所以当天黑下来时，他们只好走进一片</a:t>
            </a:r>
            <a:endParaRPr lang="en-US" altLang="zh-CN" sz="28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树林去安歇。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青蛙从井底跳出来后自言自语地说：“小鸟说的话是对的。”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东郭先生骑着毛驴走到半山腰，草丛中忽地蹿出一只狼。</a:t>
            </a:r>
            <a:endParaRPr lang="en-US" altLang="zh-CN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4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“听起来是奇闻，讲起来是笑谈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……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”这是谁伴着皎洁的月光唱着小曲？</a:t>
            </a:r>
            <a:endParaRPr lang="en-US" altLang="zh-CN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239581" y="314275"/>
            <a:ext cx="2185670" cy="936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zh-CN" altLang="en-US" sz="32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好的开头</a:t>
            </a:r>
            <a:r>
              <a:rPr lang="en-US" sz="28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</a:t>
            </a:r>
            <a:r>
              <a:rPr lang="en-US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42682" y="1673762"/>
            <a:ext cx="1060958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狼呢？它在动物园里，既有充足的食物，又不用担心猎人来捕杀它，过得可快活啦！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后来，凭借着孙膑的聪明才智和田忌的人脉关系，“赛马策划公司”客户盈门，生意兴隆。</a:t>
            </a:r>
            <a:endParaRPr lang="zh-CN" altLang="en-US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en-US" altLang="zh-CN" sz="280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en-US" altLang="zh-CN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.</a:t>
            </a:r>
            <a:r>
              <a:rPr lang="zh-CN" altLang="en-US" sz="28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“你是一只知错就改的青蛙。”</a:t>
            </a:r>
            <a:endParaRPr lang="en-US" altLang="zh-CN" sz="280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240363" y="512934"/>
            <a:ext cx="2185670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zh-CN" altLang="en-US" sz="3200" b="1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好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的结尾</a:t>
            </a:r>
            <a:endParaRPr lang="zh-CN" altLang="en-US" sz="28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6470" y="1851025"/>
            <a:ext cx="10888832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）我初步拟定的题目：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《</a:t>
            </a:r>
            <a:r>
              <a:rPr lang="en-US" altLang="zh-CN" sz="2800" u="sng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》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2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）为了把我的新编故事写得具体生动，我会选取几个情节来写，分别是：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_______________________________________________________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                                                                     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②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_______________________________________________________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                                                                                                                                                     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其中重点写的是新添加的故事情节。</a:t>
            </a:r>
            <a:endParaRPr lang="zh-CN" altLang="en-US" sz="2800" dirty="0" smtClean="0">
              <a:solidFill>
                <a:srgbClr val="000000"/>
              </a:solidFill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sp>
        <p:nvSpPr>
          <p:cNvPr id="90117" name="文本框 3"/>
          <p:cNvSpPr txBox="1"/>
          <p:nvPr/>
        </p:nvSpPr>
        <p:spPr>
          <a:xfrm>
            <a:off x="966422" y="919113"/>
            <a:ext cx="1045405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1.【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思路形成</a:t>
            </a:r>
            <a:r>
              <a:rPr lang="en-US" altLang="zh-CN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】</a:t>
            </a: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填一填，理清自己本次习作的思路</a:t>
            </a:r>
            <a:r>
              <a:rPr lang="zh-CN" altLang="en-US" sz="320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。</a:t>
            </a:r>
            <a:endParaRPr lang="zh-CN" altLang="en-US" sz="320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79916" y="901114"/>
            <a:ext cx="9583614" cy="439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（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3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）为了让习作更条理，我先写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_________________________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                                                      </a:t>
            </a:r>
            <a:endParaRPr lang="zh-CN" altLang="en-US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；接着写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________________________________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                                                </a:t>
            </a:r>
            <a:endParaRPr lang="zh-CN" altLang="en-US" sz="2800" dirty="0" smtClean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   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；最后写 </a:t>
            </a:r>
            <a:r>
              <a:rPr lang="en-US" altLang="zh-CN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_______________________________</a:t>
            </a:r>
            <a:r>
              <a:rPr lang="zh-CN" altLang="en-US" sz="2800" dirty="0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。 </a:t>
            </a:r>
            <a:endParaRPr lang="zh-CN" altLang="en-US" sz="2800" dirty="0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04862" y="1660785"/>
            <a:ext cx="4016578" cy="40165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25200" y="113919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ic.51yuansu.com/pic3/cover/03/15/67/5b58200bf2fff_610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614125" y="2162908"/>
            <a:ext cx="4193443" cy="4193443"/>
          </a:xfrm>
          <a:prstGeom prst="roundRect">
            <a:avLst/>
          </a:prstGeom>
          <a:noFill/>
        </p:spPr>
      </p:pic>
      <p:sp>
        <p:nvSpPr>
          <p:cNvPr id="6" name="文本框 7"/>
          <p:cNvSpPr txBox="1"/>
          <p:nvPr/>
        </p:nvSpPr>
        <p:spPr>
          <a:xfrm>
            <a:off x="4791807" y="553916"/>
            <a:ext cx="2189286" cy="9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井底之蛙</a:t>
            </a:r>
            <a:endParaRPr lang="zh-CN" altLang="en-US" sz="32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24860" y="92710"/>
            <a:ext cx="5694045" cy="6995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4710" y="202565"/>
            <a:ext cx="5855970" cy="72307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1.w.hjfile.cn/doc/201205/23bd7e74028a4edbb1aa4c0377ed138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86687" y="1243422"/>
            <a:ext cx="6479268" cy="4632844"/>
          </a:xfrm>
          <a:prstGeom prst="roundRect">
            <a:avLst/>
          </a:prstGeom>
          <a:noFill/>
        </p:spPr>
      </p:pic>
      <p:sp>
        <p:nvSpPr>
          <p:cNvPr id="5" name="文本框 7"/>
          <p:cNvSpPr txBox="1"/>
          <p:nvPr/>
        </p:nvSpPr>
        <p:spPr>
          <a:xfrm>
            <a:off x="7937663" y="2555860"/>
            <a:ext cx="3733406" cy="12689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b="1" smtClean="0">
                <a:latin typeface="Times New Roman" panose="02020603050405020304"/>
                <a:ea typeface="微软雅黑" panose="020B0503020204020204" charset="-122"/>
                <a:cs typeface="+mn-ea"/>
                <a:sym typeface="Times New Roman" panose="02020603050405020304"/>
              </a:rPr>
              <a:t>狐狸与乌鸦</a:t>
            </a:r>
            <a:endParaRPr lang="zh-CN" altLang="en-US" sz="4400" b="1">
              <a:latin typeface="Times New Roman" panose="02020603050405020304"/>
              <a:ea typeface="微软雅黑" panose="020B0503020204020204" charset="-122"/>
              <a:cs typeface="+mn-ea"/>
              <a:sym typeface="Times New Roman" panose="02020603050405020304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PLACING_PICTURE_USER_VIEWPORT" val="{&quot;height&quot;:11928,&quot;width&quot;:9936}"/>
</p:tagLst>
</file>

<file path=ppt/tags/tag10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</p:tagLst>
</file>

<file path=ppt/tags/tag12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i4wLCJoZGlkIjoiNTEwZDYwYjA4ODUyYzA2MmI0M2EzZjhhMWY0NWI4YWEiLCJ1c2VyQ291bnQiOjEuMH0="/>
  <p:tag name="KSO_WPP_MARK_KEY" val="6bacb29e-690f-43d1-93e9-e2f59b625e24"/>
</p:tagLst>
</file>

<file path=ppt/tags/tag2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7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</p:tagLst>
</file>

<file path=ppt/tags/tag8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ot2ams3">
      <a:majorFont>
        <a:latin typeface="字魂58号-创中黑"/>
        <a:ea typeface="字魂58号-创中黑"/>
        <a:cs typeface="Arial"/>
      </a:majorFont>
      <a:minorFont>
        <a:latin typeface="字魂58号-创中黑"/>
        <a:ea typeface="字魂58号-创中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6280</Words>
  <Application>WPS 演示</Application>
  <PresentationFormat>自定义</PresentationFormat>
  <Paragraphs>261</Paragraphs>
  <Slides>55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0" baseType="lpstr">
      <vt:lpstr>Arial</vt:lpstr>
      <vt:lpstr>宋体</vt:lpstr>
      <vt:lpstr>Wingdings</vt:lpstr>
      <vt:lpstr>GB Pinyinok-B</vt:lpstr>
      <vt:lpstr>Segoe Print</vt:lpstr>
      <vt:lpstr>楷体</vt:lpstr>
      <vt:lpstr>Calibri</vt:lpstr>
      <vt:lpstr>Times New Roman</vt:lpstr>
      <vt:lpstr>微软雅黑</vt:lpstr>
      <vt:lpstr>Arial Unicode MS</vt:lpstr>
      <vt:lpstr>字魂58号-创中黑</vt:lpstr>
      <vt:lpstr>汉仪君黑-35W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2022-07-24T17:07:00Z</cp:lastPrinted>
  <dcterms:created xsi:type="dcterms:W3CDTF">2022-07-24T17:07:00Z</dcterms:created>
  <dcterms:modified xsi:type="dcterms:W3CDTF">2023-01-17T03:50:15Z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CE70D37906DA45678653FF5521F9A78D</vt:lpwstr>
  </property>
  <property fmtid="{D5CDD505-2E9C-101B-9397-08002B2CF9AE}" pid="3" name="KSOProductBuildVer">
    <vt:lpwstr>2052-11.1.0.13703</vt:lpwstr>
  </property>
</Properties>
</file>