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7" r:id="rId3"/>
    <p:sldId id="258" r:id="rId5"/>
    <p:sldId id="259" r:id="rId6"/>
    <p:sldId id="263" r:id="rId7"/>
    <p:sldId id="265" r:id="rId8"/>
    <p:sldId id="264" r:id="rId9"/>
    <p:sldId id="260" r:id="rId10"/>
    <p:sldId id="261" r:id="rId11"/>
    <p:sldId id="267" r:id="rId12"/>
    <p:sldId id="268" r:id="rId13"/>
    <p:sldId id="269" r:id="rId14"/>
    <p:sldId id="262" r:id="rId15"/>
    <p:sldId id="266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7103745" cy="10234295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.xkb1.com" initials="w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146" y="-43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2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6"/>
          </p:nvPr>
        </p:nvSpPr>
        <p:spPr bwMode="auto"/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fld id="{B610A77F-80C2-4769-B189-A9EBE0A714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单击此处添加副标题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或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8" name="组合 7"/>
          <p:cNvGrpSpPr/>
          <p:nvPr userDrawn="1"/>
        </p:nvGrpSpPr>
        <p:grpSpPr>
          <a:xfrm flipV="1">
            <a:off x="-10583" y="4584700"/>
            <a:ext cx="12206816" cy="2235200"/>
            <a:chOff x="0" y="-1"/>
            <a:chExt cx="9155318" cy="1675289"/>
          </a:xfrm>
        </p:grpSpPr>
        <p:pic>
          <p:nvPicPr>
            <p:cNvPr id="3085" name="图片 8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-1"/>
              <a:ext cx="1828801" cy="167528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6" name="图片 9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>
            <a:xfrm flipH="1">
              <a:off x="7326517" y="-1"/>
              <a:ext cx="1828801" cy="167528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1518861" y="6235700"/>
            <a:ext cx="673139" cy="424815"/>
            <a:chOff x="11449050" y="6191643"/>
            <a:chExt cx="742950" cy="468871"/>
          </a:xfrm>
        </p:grpSpPr>
        <p:sp>
          <p:nvSpPr>
            <p:cNvPr id="9" name="箭头: 五边形 8"/>
            <p:cNvSpPr/>
            <p:nvPr userDrawn="1"/>
          </p:nvSpPr>
          <p:spPr>
            <a:xfrm rot="10800000">
              <a:off x="11449050" y="6378705"/>
              <a:ext cx="742950" cy="281809"/>
            </a:xfrm>
            <a:prstGeom prst="homePlate">
              <a:avLst/>
            </a:prstGeom>
            <a:solidFill>
              <a:srgbClr val="FEA422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箭头: 五边形 9"/>
            <p:cNvSpPr/>
            <p:nvPr userDrawn="1"/>
          </p:nvSpPr>
          <p:spPr>
            <a:xfrm rot="10800000">
              <a:off x="11610402" y="6191643"/>
              <a:ext cx="581598" cy="220607"/>
            </a:xfrm>
            <a:prstGeom prst="homePlate">
              <a:avLst/>
            </a:prstGeom>
            <a:solidFill>
              <a:srgbClr val="FEA4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 rot="10800000">
            <a:off x="0" y="0"/>
            <a:ext cx="457200" cy="1065988"/>
            <a:chOff x="11080812" y="2484120"/>
            <a:chExt cx="1111188" cy="2590800"/>
          </a:xfrm>
        </p:grpSpPr>
        <p:sp>
          <p:nvSpPr>
            <p:cNvPr id="12" name="任意多边形: 形状 11"/>
            <p:cNvSpPr/>
            <p:nvPr userDrawn="1"/>
          </p:nvSpPr>
          <p:spPr>
            <a:xfrm>
              <a:off x="11080812" y="2852544"/>
              <a:ext cx="1111188" cy="2222376"/>
            </a:xfrm>
            <a:custGeom>
              <a:avLst/>
              <a:gdLst>
                <a:gd name="connsiteX0" fmla="*/ 1524000 w 1524000"/>
                <a:gd name="connsiteY0" fmla="*/ 0 h 3048000"/>
                <a:gd name="connsiteX1" fmla="*/ 1524000 w 1524000"/>
                <a:gd name="connsiteY1" fmla="*/ 3048000 h 3048000"/>
                <a:gd name="connsiteX2" fmla="*/ 0 w 1524000"/>
                <a:gd name="connsiteY2" fmla="*/ 1524000 h 30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0" h="3048000">
                  <a:moveTo>
                    <a:pt x="1524000" y="0"/>
                  </a:moveTo>
                  <a:lnTo>
                    <a:pt x="1524000" y="3048000"/>
                  </a:lnTo>
                  <a:lnTo>
                    <a:pt x="0" y="1524000"/>
                  </a:lnTo>
                  <a:close/>
                </a:path>
              </a:pathLst>
            </a:custGeom>
            <a:solidFill>
              <a:srgbClr val="FEA422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任意多边形: 形状 12"/>
            <p:cNvSpPr/>
            <p:nvPr userDrawn="1"/>
          </p:nvSpPr>
          <p:spPr>
            <a:xfrm>
              <a:off x="11262360" y="2484120"/>
              <a:ext cx="929640" cy="1859280"/>
            </a:xfrm>
            <a:custGeom>
              <a:avLst/>
              <a:gdLst>
                <a:gd name="connsiteX0" fmla="*/ 914400 w 914400"/>
                <a:gd name="connsiteY0" fmla="*/ 0 h 1828800"/>
                <a:gd name="connsiteX1" fmla="*/ 914400 w 914400"/>
                <a:gd name="connsiteY1" fmla="*/ 1828800 h 1828800"/>
                <a:gd name="connsiteX2" fmla="*/ 0 w 914400"/>
                <a:gd name="connsiteY2" fmla="*/ 91440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1828800">
                  <a:moveTo>
                    <a:pt x="914400" y="0"/>
                  </a:moveTo>
                  <a:lnTo>
                    <a:pt x="914400" y="18288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FEA4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file:///D:\qq&#25991;&#20214;\712321467\Image\C2C\Image2\%7b75232B38-A165-1FB7-499C-2E1C792CACB5%7d.png" TargetMode="External"/><Relationship Id="rId14" Type="http://schemas.openxmlformats.org/officeDocument/2006/relationships/image" Target="../media/image3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4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"/>
          <p:cNvSpPr txBox="1"/>
          <p:nvPr/>
        </p:nvSpPr>
        <p:spPr>
          <a:xfrm>
            <a:off x="0" y="1668866"/>
            <a:ext cx="12192000" cy="1550588"/>
          </a:xfrm>
          <a:prstGeom prst="rect">
            <a:avLst/>
          </a:prstGeom>
          <a:noFill/>
          <a:ln w="9525">
            <a:noFill/>
          </a:ln>
        </p:spPr>
        <p:txBody>
          <a:bodyPr wrap="square" lIns="72553" tIns="36276" rIns="72553" bIns="36276">
            <a:spAutoFit/>
          </a:bodyPr>
          <a:lstStyle/>
          <a:p>
            <a:pPr algn="ctr"/>
            <a:r>
              <a:rPr lang="zh-CN" altLang="en-US" sz="96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琥 珀</a:t>
            </a:r>
            <a:endParaRPr lang="zh-CN" altLang="en-US" sz="96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2" name="图片 4111" descr="昆虫琥珀化石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96000" y="342900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1" name="图片 4110" descr="琥珀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0" name="图片 4109" descr="琥珀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24000" y="3429000"/>
            <a:ext cx="457200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9" name="图片 4108" descr="琥珀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524000" y="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文本框 4101"/>
          <p:cNvSpPr txBox="1"/>
          <p:nvPr/>
        </p:nvSpPr>
        <p:spPr>
          <a:xfrm>
            <a:off x="4953000" y="2376488"/>
            <a:ext cx="2286000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琥 珀欣 赏</a:t>
            </a:r>
            <a:endParaRPr lang="zh-CN" altLang="en-US" sz="6600" b="1">
              <a:solidFill>
                <a:srgbClr val="FF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图片 16388" descr="琥珀饰品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24000" y="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16389" descr="琥珀饰品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96000" y="342900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16390" descr="琥珀饰品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342900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图片 16391" descr="琥珀饰品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96000" y="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3" name="文本框 16392"/>
          <p:cNvSpPr txBox="1"/>
          <p:nvPr/>
        </p:nvSpPr>
        <p:spPr>
          <a:xfrm>
            <a:off x="4267200" y="2376488"/>
            <a:ext cx="35814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琥珀饰品</a:t>
            </a:r>
            <a:endParaRPr lang="zh-CN" altLang="en-US" sz="6600" b="1">
              <a:solidFill>
                <a:schemeClr val="bg1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65225" y="4492308"/>
            <a:ext cx="2233613" cy="193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008313" y="2063750"/>
            <a:ext cx="679196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第一部分（1自然段）：</a:t>
            </a:r>
            <a:r>
              <a:rPr kumimoji="0" lang="zh-CN" sz="2800" kern="1200" cap="none" spc="0" normalizeH="0" baseline="0" noProof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琥珀的形成时间。</a:t>
            </a:r>
            <a:endParaRPr kumimoji="0" lang="zh-CN" altLang="en-US" sz="2800" kern="1200" cap="none" spc="0" normalizeH="0" baseline="0" noProof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8313" y="3016250"/>
            <a:ext cx="679831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第二部分（2-9自然段）：</a:t>
            </a:r>
            <a:r>
              <a:rPr kumimoji="0" lang="zh-CN" sz="2800" kern="1200" cap="none" spc="0" normalizeH="0" baseline="0" noProof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松脂球的形成。</a:t>
            </a:r>
            <a:endParaRPr kumimoji="0" lang="zh-CN" altLang="en-US" sz="2800" kern="1200" cap="none" spc="0" normalizeH="0" baseline="0" noProof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46400" y="3970338"/>
            <a:ext cx="685927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第三部分（10-12自然段）：</a:t>
            </a:r>
            <a:r>
              <a:rPr kumimoji="0" lang="zh-CN" sz="2800" kern="1200" cap="none" spc="0" normalizeH="0" baseline="0" noProof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琥珀的形成。</a:t>
            </a:r>
            <a:endParaRPr kumimoji="0" lang="zh-CN" altLang="en-US" sz="2800" kern="1200" cap="none" spc="0" normalizeH="0" baseline="0" noProof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40200" y="5249863"/>
            <a:ext cx="6124575" cy="9531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第四部分（13-18自然段）：</a:t>
            </a:r>
            <a:r>
              <a:rPr kumimoji="0" lang="zh-CN" sz="2800" kern="1200" cap="none" spc="0" normalizeH="0" baseline="0" noProof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琥珀被发现的过程及琥珀的价值。</a:t>
            </a:r>
            <a:endParaRPr kumimoji="0" lang="zh-CN" altLang="en-US" sz="2800" kern="1200" cap="none" spc="0" normalizeH="0" baseline="0" noProof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8" name="流程图: 终止 7"/>
          <p:cNvSpPr/>
          <p:nvPr/>
        </p:nvSpPr>
        <p:spPr bwMode="auto">
          <a:xfrm>
            <a:off x="1901825" y="1096963"/>
            <a:ext cx="1930400" cy="650875"/>
          </a:xfrm>
          <a:prstGeom prst="flowChartTerminator">
            <a:avLst/>
          </a:prstGeom>
          <a:solidFill>
            <a:srgbClr val="FFDB6D"/>
          </a:solidFill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初读感知</a:t>
            </a:r>
            <a:endParaRPr kumimoji="0" lang="zh-CN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课文精讲</a:t>
            </a:r>
            <a:endParaRPr lang="zh-CN" altLang="en-US" sz="320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0043" y="1921561"/>
            <a:ext cx="6170871" cy="9118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>
              <a:defRPr/>
            </a:pPr>
            <a:r>
              <a:rPr lang="zh-CN" altLang="en-US" sz="2665" b="1" dirty="0">
                <a:solidFill>
                  <a:prstClr val="black"/>
                </a:solidFill>
                <a:cs typeface="+mn-ea"/>
                <a:sym typeface="+mn-lt"/>
              </a:rPr>
              <a:t>    这个故事发生在很久很久以前，约莫算来，总有几千万年了。</a:t>
            </a:r>
            <a:endParaRPr lang="zh-CN" altLang="en-US" sz="2665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189608" y="2805341"/>
            <a:ext cx="559293" cy="887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 descr="2345_image_file_copy_2_看图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32875" y="2509999"/>
            <a:ext cx="3713825" cy="2564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3" name="组合 12"/>
          <p:cNvGrpSpPr/>
          <p:nvPr/>
        </p:nvGrpSpPr>
        <p:grpSpPr>
          <a:xfrm>
            <a:off x="1109707" y="3027284"/>
            <a:ext cx="1627516" cy="541539"/>
            <a:chOff x="1589101" y="3568822"/>
            <a:chExt cx="1627515" cy="541539"/>
          </a:xfrm>
          <a:noFill/>
        </p:grpSpPr>
        <p:sp>
          <p:nvSpPr>
            <p:cNvPr id="14" name="圆角矩形标注 68"/>
            <p:cNvSpPr/>
            <p:nvPr/>
          </p:nvSpPr>
          <p:spPr>
            <a:xfrm>
              <a:off x="1589101" y="3568822"/>
              <a:ext cx="1627515" cy="541539"/>
            </a:xfrm>
            <a:prstGeom prst="wedgeRoundRectCallout">
              <a:avLst>
                <a:gd name="adj1" fmla="val -25402"/>
                <a:gd name="adj2" fmla="val -82328"/>
                <a:gd name="adj3" fmla="val 16667"/>
              </a:avLst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71"/>
            <p:cNvSpPr txBox="1"/>
            <p:nvPr/>
          </p:nvSpPr>
          <p:spPr>
            <a:xfrm>
              <a:off x="1624612" y="3657599"/>
              <a:ext cx="1592004" cy="398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000">
                  <a:solidFill>
                    <a:prstClr val="black"/>
                  </a:solidFill>
                  <a:cs typeface="+mn-ea"/>
                  <a:sym typeface="+mn-lt"/>
                </a:rPr>
                <a:t>大约、估计</a:t>
              </a:r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TextBox 73"/>
          <p:cNvSpPr txBox="1"/>
          <p:nvPr/>
        </p:nvSpPr>
        <p:spPr>
          <a:xfrm>
            <a:off x="1020932" y="5326601"/>
            <a:ext cx="6276513" cy="3987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rtlCol="0"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prstClr val="black"/>
                </a:solidFill>
                <a:cs typeface="+mn-ea"/>
                <a:sym typeface="+mn-lt"/>
              </a:rPr>
              <a:t>第一部分：</a:t>
            </a:r>
            <a:r>
              <a:rPr lang="en-US" altLang="zh-CN" sz="2000" b="1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2000" b="1">
                <a:solidFill>
                  <a:prstClr val="black"/>
                </a:solidFill>
                <a:cs typeface="+mn-ea"/>
                <a:sym typeface="+mn-lt"/>
              </a:rPr>
              <a:t>自然段。说明故事发生的时间。</a:t>
            </a:r>
            <a:endParaRPr lang="zh-CN" altLang="en-US" sz="20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TextBox 75"/>
          <p:cNvSpPr txBox="1"/>
          <p:nvPr/>
        </p:nvSpPr>
        <p:spPr>
          <a:xfrm>
            <a:off x="1013535" y="3792244"/>
            <a:ext cx="6276513" cy="1076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      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科学家推断故事的发生的时间距今大概有几千万年，是根据松脂化石的形成过程来推断的，是有一定科学依据的。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47240" y="1677670"/>
            <a:ext cx="961517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问题二：</a:t>
            </a:r>
            <a:r>
              <a:rPr lang="zh-CN" altLang="en-US" sz="4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这块琥珀里同时有</a:t>
            </a:r>
            <a:r>
              <a:rPr lang="zh-CN" altLang="en-US" sz="44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苍蝇和蜘蛛</a:t>
            </a:r>
            <a:r>
              <a:rPr lang="zh-CN" altLang="en-US" sz="4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两种生物。</a:t>
            </a:r>
            <a:endParaRPr lang="zh-CN" altLang="en-US" sz="4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QQ图片20190110101429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735" y="1121410"/>
            <a:ext cx="1627505" cy="2556510"/>
          </a:xfrm>
          <a:prstGeom prst="rect">
            <a:avLst/>
          </a:prstGeom>
        </p:spPr>
      </p:pic>
      <p:pic>
        <p:nvPicPr>
          <p:cNvPr id="8" name="图片 7" descr="u=306865235,2910505788&amp;fm=26&amp;gp=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881880" y="3578225"/>
            <a:ext cx="2934970" cy="2780665"/>
          </a:xfrm>
          <a:prstGeom prst="rect">
            <a:avLst/>
          </a:prstGeom>
        </p:spPr>
      </p:pic>
      <p:pic>
        <p:nvPicPr>
          <p:cNvPr id="9" name="图片 8" descr="u=3605469837,2951078110&amp;fm=26&amp;gp=0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4625" y="3800475"/>
            <a:ext cx="3559810" cy="2598420"/>
          </a:xfrm>
          <a:prstGeom prst="rect">
            <a:avLst/>
          </a:prstGeom>
        </p:spPr>
      </p:pic>
      <p:pic>
        <p:nvPicPr>
          <p:cNvPr id="11" name="图片 10" descr="timg (6)"/>
          <p:cNvPicPr>
            <a:picLocks noChangeAspect="1"/>
          </p:cNvPicPr>
          <p:nvPr/>
        </p:nvPicPr>
        <p:blipFill>
          <a:blip r:embed="rId4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" y="4057650"/>
            <a:ext cx="2976245" cy="23412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36445" y="989965"/>
            <a:ext cx="972566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问题一：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琥珀是松柏树脂形成的化石。</a:t>
            </a:r>
            <a:endParaRPr lang="zh-CN" altLang="en-US" sz="4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4840" y="1782445"/>
            <a:ext cx="11327130" cy="2934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从那块琥珀，我们可以推测发生在几万年前的故事的详细情形，并且可以知道，在远古时代，世界上就已经有苍蝇和蜘蛛了。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 descr="timg (3)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568055" y="150495"/>
            <a:ext cx="2839085" cy="15805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46125" y="4952365"/>
            <a:ext cx="1026287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为科学家研究昆虫起源和演化提供有力依据。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6125" y="788670"/>
            <a:ext cx="355092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琥珀的价值：</a:t>
            </a:r>
            <a:endParaRPr lang="zh-CN" altLang="en-US" sz="4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2"/>
          <p:cNvSpPr/>
          <p:nvPr/>
        </p:nvSpPr>
        <p:spPr>
          <a:xfrm>
            <a:off x="653415" y="1911985"/>
            <a:ext cx="1060894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28650">
              <a:lnSpc>
                <a:spcPct val="150000"/>
              </a:lnSpc>
              <a:spcAft>
                <a:spcPts val="1200"/>
              </a:spcAft>
            </a:pP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一个夏日，太阳暖暖地照着，海在很远的地方奔腾怒吼，绿叶在树上飒飒地响。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693920" y="2176145"/>
            <a:ext cx="3985895" cy="708025"/>
          </a:xfrm>
          <a:prstGeom prst="round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/>
          </a:p>
        </p:txBody>
      </p:sp>
      <p:sp>
        <p:nvSpPr>
          <p:cNvPr id="2" name="圆角矩形标注 1"/>
          <p:cNvSpPr/>
          <p:nvPr/>
        </p:nvSpPr>
        <p:spPr>
          <a:xfrm>
            <a:off x="6635115" y="1060450"/>
            <a:ext cx="2775585" cy="851476"/>
          </a:xfrm>
          <a:prstGeom prst="wedgeRoundRectCallout">
            <a:avLst>
              <a:gd name="adj1" fmla="val -20053"/>
              <a:gd name="adj2" fmla="val 74256"/>
              <a:gd name="adj3" fmla="val 16667"/>
            </a:avLst>
          </a:prstGeom>
          <a:solidFill>
            <a:srgbClr val="FFC00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L="0" indent="0" algn="ctr" eaLnBrk="1" hangingPunct="1">
              <a:lnSpc>
                <a:spcPct val="100000"/>
              </a:lnSpc>
            </a:pPr>
            <a:r>
              <a: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天气很热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571865" y="3220085"/>
            <a:ext cx="2345055" cy="708025"/>
          </a:xfrm>
          <a:prstGeom prst="round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/>
          </a:p>
        </p:txBody>
      </p:sp>
      <p:sp>
        <p:nvSpPr>
          <p:cNvPr id="11" name="圆角矩形标注 10"/>
          <p:cNvSpPr/>
          <p:nvPr/>
        </p:nvSpPr>
        <p:spPr>
          <a:xfrm>
            <a:off x="8571865" y="4304665"/>
            <a:ext cx="1990725" cy="851476"/>
          </a:xfrm>
          <a:prstGeom prst="wedgeRoundRectCallout">
            <a:avLst>
              <a:gd name="adj1" fmla="val -27648"/>
              <a:gd name="adj2" fmla="val -9661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L="0" indent="0" algn="ctr" eaLnBrk="1" hangingPunct="1">
              <a:lnSpc>
                <a:spcPct val="100000"/>
              </a:lnSpc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有风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956560" y="3174365"/>
            <a:ext cx="2392680" cy="708025"/>
          </a:xfrm>
          <a:prstGeom prst="round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/>
          </a:p>
        </p:txBody>
      </p:sp>
      <p:sp>
        <p:nvSpPr>
          <p:cNvPr id="15" name="圆角矩形标注 14"/>
          <p:cNvSpPr/>
          <p:nvPr/>
        </p:nvSpPr>
        <p:spPr>
          <a:xfrm>
            <a:off x="2304415" y="4304665"/>
            <a:ext cx="2827655" cy="851476"/>
          </a:xfrm>
          <a:prstGeom prst="wedgeRoundRectCallout">
            <a:avLst>
              <a:gd name="adj1" fmla="val -5435"/>
              <a:gd name="adj2" fmla="val -96596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L="0" indent="0" algn="ctr" eaLnBrk="1" hangingPunct="1">
              <a:lnSpc>
                <a:spcPct val="100000"/>
              </a:lnSpc>
            </a:pPr>
            <a:r>
              <a:rPr lang="zh-CN" altLang="en-US" sz="4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海浪凶猛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3415" y="534035"/>
            <a:ext cx="38074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条件：温度高</a:t>
            </a:r>
            <a:endParaRPr lang="zh-CN" altLang="en-US" sz="44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6165" y="5280660"/>
            <a:ext cx="9782810" cy="930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4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环境描写，为下文故事的发展埋下伏笔。</a:t>
            </a:r>
            <a:endParaRPr lang="zh-CN" altLang="en-US" sz="4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0" grpId="0" animBg="1"/>
      <p:bldP spid="11" grpId="0" animBg="1"/>
      <p:bldP spid="12" grpId="0" animBg="1"/>
      <p:bldP spid="15" grpId="0" animBg="1"/>
      <p:bldP spid="17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6255" y="645160"/>
            <a:ext cx="10860405" cy="1850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	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一只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小苍蝇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展开柔嫩的绿翅膀，在阳光下快乐地飞舞。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4050" y="2887345"/>
            <a:ext cx="10883265" cy="2730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	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忽然，有个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蜘蛛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慢慢爬过来，想把那只苍蝇当作一顿美餐。它小心地划动长长的腿，沿着树干向下爬，离小苍蝇越来越近了。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715135" y="1696085"/>
            <a:ext cx="2906395" cy="708025"/>
          </a:xfrm>
          <a:prstGeom prst="round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/>
          </a:p>
        </p:txBody>
      </p:sp>
      <p:sp>
        <p:nvSpPr>
          <p:cNvPr id="5" name="圆角矩形标注 4"/>
          <p:cNvSpPr/>
          <p:nvPr/>
        </p:nvSpPr>
        <p:spPr>
          <a:xfrm>
            <a:off x="5241290" y="1696085"/>
            <a:ext cx="2312670" cy="850880"/>
          </a:xfrm>
          <a:prstGeom prst="wedgeRoundRectCallout">
            <a:avLst>
              <a:gd name="adj1" fmla="val 15503"/>
              <a:gd name="adj2" fmla="val 30103"/>
              <a:gd name="adj3" fmla="val 16667"/>
            </a:avLst>
          </a:prstGeom>
          <a:solidFill>
            <a:srgbClr val="FFC00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L="0" indent="0" algn="ctr" eaLnBrk="1" hangingPunct="1">
              <a:lnSpc>
                <a:spcPct val="100000"/>
              </a:lnSpc>
            </a:pPr>
            <a:r>
              <a: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心情好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894705" y="3085465"/>
            <a:ext cx="1119505" cy="708025"/>
          </a:xfrm>
          <a:prstGeom prst="round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/>
          </a:p>
        </p:txBody>
      </p:sp>
      <p:sp>
        <p:nvSpPr>
          <p:cNvPr id="7" name="圆角矩形 6"/>
          <p:cNvSpPr/>
          <p:nvPr/>
        </p:nvSpPr>
        <p:spPr>
          <a:xfrm>
            <a:off x="6901815" y="3898900"/>
            <a:ext cx="1724025" cy="708025"/>
          </a:xfrm>
          <a:prstGeom prst="round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/>
          </a:p>
        </p:txBody>
      </p:sp>
      <p:sp>
        <p:nvSpPr>
          <p:cNvPr id="8" name="圆角矩形标注 7"/>
          <p:cNvSpPr/>
          <p:nvPr/>
        </p:nvSpPr>
        <p:spPr>
          <a:xfrm>
            <a:off x="5785485" y="5617845"/>
            <a:ext cx="2840355" cy="851476"/>
          </a:xfrm>
          <a:prstGeom prst="wedgeRoundRectCallout">
            <a:avLst>
              <a:gd name="adj1" fmla="val 15503"/>
              <a:gd name="adj2" fmla="val 30103"/>
              <a:gd name="adj3" fmla="val 16667"/>
            </a:avLst>
          </a:prstGeom>
          <a:solidFill>
            <a:srgbClr val="FFC00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L="0" indent="0" algn="ctr" eaLnBrk="1" hangingPunct="1">
              <a:lnSpc>
                <a:spcPct val="100000"/>
              </a:lnSpc>
            </a:pPr>
            <a:r>
              <a: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小心翼翼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u=306865235,2910505788&amp;fm=26&amp;gp=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85775" y="2544445"/>
            <a:ext cx="1414780" cy="1340485"/>
          </a:xfrm>
          <a:prstGeom prst="rect">
            <a:avLst/>
          </a:prstGeom>
        </p:spPr>
      </p:pic>
      <p:pic>
        <p:nvPicPr>
          <p:cNvPr id="10" name="图片 9" descr="u=3605469837,2951078110&amp;fm=26&amp;gp=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845" y="422910"/>
            <a:ext cx="1743710" cy="12731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"/>
          <p:cNvSpPr/>
          <p:nvPr/>
        </p:nvSpPr>
        <p:spPr>
          <a:xfrm>
            <a:off x="745067" y="1790700"/>
            <a:ext cx="10701867" cy="40316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    几万年，几十万年，几百万年，时间一转眼就过去了。成千上万只绿翅膀的苍蝇和八只脚的蜘蛛来了又去了。谁也不会想到很久很久以前，有两只小虫被埋在一个松脂球里，挂在一棵老松树上。</a:t>
            </a:r>
            <a:endParaRPr lang="zh-CN" altLang="en-US" sz="42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811867" y="2550584"/>
            <a:ext cx="9448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45067" y="3412067"/>
            <a:ext cx="371475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285317" y="980017"/>
            <a:ext cx="5270500" cy="87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2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（读出时间的漫长）</a:t>
            </a:r>
            <a:endParaRPr lang="zh-CN" altLang="en-US" sz="42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"/>
          <p:cNvSpPr txBox="1"/>
          <p:nvPr/>
        </p:nvSpPr>
        <p:spPr>
          <a:xfrm>
            <a:off x="577851" y="594784"/>
            <a:ext cx="6970183" cy="87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4265" b="1" dirty="0">
                <a:latin typeface="宋体" panose="02010600030101010101" pitchFamily="2" charset="-122"/>
              </a:rPr>
              <a:t>琥珀形成的条件有哪些？</a:t>
            </a:r>
            <a:endParaRPr lang="zh-CN" altLang="en-US" sz="4265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7851" y="1452033"/>
            <a:ext cx="10748433" cy="4819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4265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琥珀形成的条件有天气炎热、老松树、小苍蝇和小蜘蛛、松脂还要不断地往下滴。</a:t>
            </a:r>
            <a:endParaRPr lang="en-US" altLang="zh-CN" sz="4265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4265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还需要形成化石，包括要经历漫长的时间和地壳运动、海水淹没了那片松林、松脂球被掩埋在泥沙下面。这些条件合起来才应该是琥珀形成的条件。</a:t>
            </a:r>
            <a:endParaRPr lang="zh-CN" altLang="en-US" sz="4265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3138" y="1760538"/>
            <a:ext cx="10247312" cy="336681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sz="3465" noProof="1">
                <a:solidFill>
                  <a:srgbClr val="1552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1.正确认读本课生字，掌握15个要求会写的生字。</a:t>
            </a:r>
            <a:endParaRPr lang="zh-CN" sz="3465" noProof="1">
              <a:solidFill>
                <a:srgbClr val="1552D1"/>
              </a:solidFill>
              <a:latin typeface="楷体" panose="02010609060101010101" pitchFamily="49" charset="-122"/>
              <a:ea typeface="楷体" panose="02010609060101010101" pitchFamily="49" charset="-122"/>
              <a:cs typeface="仿宋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sz="3465" noProof="1">
                <a:solidFill>
                  <a:srgbClr val="1552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2.能正确流利有感情地朗读课文，了解琥珀的形成，被发现过程及科学价值等有关知识。</a:t>
            </a:r>
            <a:endParaRPr lang="zh-CN" sz="3465" noProof="1">
              <a:solidFill>
                <a:srgbClr val="1552D1"/>
              </a:solidFill>
              <a:latin typeface="楷体" panose="02010609060101010101" pitchFamily="49" charset="-122"/>
              <a:ea typeface="楷体" panose="02010609060101010101" pitchFamily="49" charset="-122"/>
              <a:cs typeface="仿宋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sz="3465" noProof="1">
                <a:solidFill>
                  <a:srgbClr val="1552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3.培养学生的想象力，激发学生对自然科学的兴趣。</a:t>
            </a:r>
            <a:endParaRPr lang="zh-CN" altLang="en-US" sz="3465" noProof="1">
              <a:solidFill>
                <a:srgbClr val="1552D1"/>
              </a:solidFill>
              <a:latin typeface="楷体" panose="02010609060101010101" pitchFamily="49" charset="-122"/>
              <a:ea typeface="楷体" panose="02010609060101010101" pitchFamily="49" charset="-122"/>
              <a:cs typeface="仿宋" panose="02010609060101010101" charset="-122"/>
            </a:endParaRPr>
          </a:p>
        </p:txBody>
      </p:sp>
      <p:sp>
        <p:nvSpPr>
          <p:cNvPr id="7171" name="文本框 2"/>
          <p:cNvSpPr txBox="1">
            <a:spLocks noChangeArrowheads="1"/>
          </p:cNvSpPr>
          <p:nvPr/>
        </p:nvSpPr>
        <p:spPr bwMode="auto">
          <a:xfrm>
            <a:off x="973138" y="165267"/>
            <a:ext cx="2301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教学目标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1"/>
          <p:cNvSpPr txBox="1"/>
          <p:nvPr/>
        </p:nvSpPr>
        <p:spPr>
          <a:xfrm>
            <a:off x="687917" y="1308100"/>
            <a:ext cx="8229600" cy="87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4265" b="1">
                <a:latin typeface="宋体" panose="02010600030101010101" pitchFamily="2" charset="-122"/>
              </a:rPr>
              <a:t>琥珀为什么能得到完整保存？</a:t>
            </a:r>
            <a:endParaRPr lang="zh-CN" altLang="en-US" sz="4265" b="1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917" y="2114551"/>
            <a:ext cx="10748433" cy="32435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4265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因为琥珀在地壳运动以后，一直被埋在泥沙下面，没有受到风沙、空气的腐蚀。</a:t>
            </a:r>
            <a:endParaRPr lang="en-US" altLang="zh-CN" sz="4265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4265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发现琥珀的人能够很好地将琥珀保护好并展现在世人面前。</a:t>
            </a:r>
            <a:endParaRPr lang="zh-CN" altLang="en-US" sz="4265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课堂小结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" name="TextBox 44"/>
          <p:cNvSpPr txBox="1"/>
          <p:nvPr/>
        </p:nvSpPr>
        <p:spPr>
          <a:xfrm>
            <a:off x="4702960" y="1830389"/>
            <a:ext cx="6682179" cy="33229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2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cs typeface="+mn-ea"/>
                <a:sym typeface="+mn-lt"/>
              </a:rPr>
              <a:t>      </a:t>
            </a:r>
            <a:r>
              <a:rPr kumimoji="1" lang="zh-CN" altLang="en-US" sz="2000" b="1" dirty="0">
                <a:solidFill>
                  <a:prstClr val="black"/>
                </a:solidFill>
                <a:cs typeface="+mn-ea"/>
                <a:sym typeface="+mn-lt"/>
              </a:rPr>
              <a:t>《琥珀》是一篇</a:t>
            </a:r>
            <a:r>
              <a:rPr kumimoji="1"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科学小品文</a:t>
            </a:r>
            <a:r>
              <a:rPr kumimoji="1" lang="zh-CN" altLang="en-US" sz="2000" b="1" dirty="0">
                <a:solidFill>
                  <a:prstClr val="black"/>
                </a:solidFill>
                <a:cs typeface="+mn-ea"/>
                <a:sym typeface="+mn-lt"/>
              </a:rPr>
              <a:t>。作者通过</a:t>
            </a:r>
            <a:r>
              <a:rPr kumimoji="1"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丰富的想象</a:t>
            </a:r>
            <a:r>
              <a:rPr kumimoji="1" lang="zh-CN" altLang="en-US" sz="2000" b="1" dirty="0">
                <a:solidFill>
                  <a:prstClr val="black"/>
                </a:solidFill>
                <a:cs typeface="+mn-ea"/>
                <a:sym typeface="+mn-lt"/>
              </a:rPr>
              <a:t>、</a:t>
            </a:r>
            <a:r>
              <a:rPr kumimoji="1"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合理的推测</a:t>
            </a:r>
            <a:r>
              <a:rPr kumimoji="1" lang="zh-CN" altLang="en-US" sz="2000" b="1" dirty="0">
                <a:solidFill>
                  <a:prstClr val="black"/>
                </a:solidFill>
                <a:cs typeface="+mn-ea"/>
                <a:sym typeface="+mn-lt"/>
              </a:rPr>
              <a:t>具体地记叙了这块奇特的</a:t>
            </a:r>
            <a:r>
              <a:rPr kumimoji="1"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琥珀形成的过程</a:t>
            </a:r>
            <a:r>
              <a:rPr kumimoji="1" lang="zh-CN" altLang="en-US" sz="2000" b="1" dirty="0">
                <a:solidFill>
                  <a:prstClr val="black"/>
                </a:solidFill>
                <a:cs typeface="+mn-ea"/>
                <a:sym typeface="+mn-lt"/>
              </a:rPr>
              <a:t>。交代了想象琥珀形成的科学依据，激发了我们对科学的兴趣，进一步增加了对化石的科学知识。</a:t>
            </a:r>
            <a:endParaRPr kumimoji="1" lang="zh-CN" altLang="en-US" sz="24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9" name="图片 8" descr="2345_image_file_copy_2_看图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767" y="2379215"/>
            <a:ext cx="2974019" cy="26721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课堂小结</a:t>
            </a:r>
            <a:endParaRPr lang="zh-CN" altLang="en-US" sz="320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" name="TextBox 44"/>
          <p:cNvSpPr txBox="1"/>
          <p:nvPr/>
        </p:nvSpPr>
        <p:spPr>
          <a:xfrm>
            <a:off x="4552584" y="1497292"/>
            <a:ext cx="6751651" cy="45231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     </a:t>
            </a:r>
            <a:r>
              <a:rPr lang="zh-CN" altLang="en-US" sz="2000" b="1" dirty="0">
                <a:solidFill>
                  <a:prstClr val="black"/>
                </a:solidFill>
                <a:cs typeface="+mn-ea"/>
                <a:sym typeface="+mn-lt"/>
              </a:rPr>
              <a:t>科学小品文也称知识小品文或文艺性说明文。它用小品文的笔调，即借助某些文学写作手法，将科学内容生动、形象地表达出来。经常运用一些说明方法，比如列数字，下定义，打比方，举例子，作比较等方法。  </a:t>
            </a:r>
            <a:endParaRPr lang="en-US" altLang="zh-CN" sz="2000" b="1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000" b="1" dirty="0">
                <a:solidFill>
                  <a:prstClr val="black"/>
                </a:solidFill>
                <a:cs typeface="+mn-ea"/>
                <a:sym typeface="+mn-lt"/>
              </a:rPr>
              <a:t>      </a:t>
            </a:r>
            <a:r>
              <a:rPr lang="zh-CN" altLang="en-US" sz="2000" b="1" dirty="0">
                <a:solidFill>
                  <a:prstClr val="black"/>
                </a:solidFill>
                <a:cs typeface="+mn-ea"/>
                <a:sym typeface="+mn-lt"/>
              </a:rPr>
              <a:t>科学小品文的</a:t>
            </a:r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科学性</a:t>
            </a:r>
            <a:r>
              <a:rPr lang="zh-CN" altLang="en-US" sz="2000" b="1" dirty="0">
                <a:solidFill>
                  <a:prstClr val="black"/>
                </a:solidFill>
                <a:cs typeface="+mn-ea"/>
                <a:sym typeface="+mn-lt"/>
              </a:rPr>
              <a:t>非常重要，内容必须合乎科学，引用的资料必须可靠，数据必须准确。即使借助想象、推测，也必须有合理地科学依据。</a:t>
            </a:r>
            <a:endParaRPr lang="en-US" altLang="zh-CN" sz="20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4" descr="2345_image_file_copy_2_看图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767" y="2379215"/>
            <a:ext cx="2974019" cy="26721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课堂小结</a:t>
            </a:r>
            <a:endParaRPr lang="zh-CN" altLang="en-US" sz="320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803323" y="1895204"/>
            <a:ext cx="1532245" cy="4603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4697B8"/>
                </a:solidFill>
                <a:cs typeface="+mn-ea"/>
                <a:sym typeface="+mn-lt"/>
              </a:rPr>
              <a:t>板书设计</a:t>
            </a:r>
            <a:endParaRPr lang="zh-CN" altLang="en-US" sz="2400">
              <a:solidFill>
                <a:srgbClr val="4697B8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77491" y="2332339"/>
            <a:ext cx="6525804" cy="2951444"/>
            <a:chOff x="3141980" y="2296827"/>
            <a:chExt cx="6525804" cy="2951443"/>
          </a:xfrm>
        </p:grpSpPr>
        <p:sp>
          <p:nvSpPr>
            <p:cNvPr id="6" name="左大括号 5"/>
            <p:cNvSpPr/>
            <p:nvPr/>
          </p:nvSpPr>
          <p:spPr>
            <a:xfrm>
              <a:off x="3141980" y="2450237"/>
              <a:ext cx="506742" cy="2645637"/>
            </a:xfrm>
            <a:prstGeom prst="leftBrace">
              <a:avLst>
                <a:gd name="adj1" fmla="val 106166"/>
                <a:gd name="adj2" fmla="val 50000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9"/>
            <p:cNvSpPr txBox="1"/>
            <p:nvPr/>
          </p:nvSpPr>
          <p:spPr>
            <a:xfrm>
              <a:off x="3934163" y="2296827"/>
              <a:ext cx="2316480" cy="4603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0B0BAD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rtlCol="0" anchor="t">
              <a:spAutoFit/>
            </a:bodyPr>
            <a:lstStyle/>
            <a:p>
              <a:pPr>
                <a:defRPr/>
              </a:pPr>
              <a:r>
                <a:rPr lang="zh-CN" altLang="en-US" sz="2400">
                  <a:solidFill>
                    <a:prstClr val="black"/>
                  </a:solidFill>
                  <a:cs typeface="+mn-ea"/>
                  <a:sym typeface="+mn-lt"/>
                </a:rPr>
                <a:t>故事发生的时间</a:t>
              </a: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10"/>
            <p:cNvSpPr txBox="1"/>
            <p:nvPr/>
          </p:nvSpPr>
          <p:spPr>
            <a:xfrm>
              <a:off x="3924987" y="3149416"/>
              <a:ext cx="2316480" cy="4603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0B0BAD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rtlCol="0" anchor="t">
              <a:spAutoFit/>
            </a:bodyPr>
            <a:lstStyle/>
            <a:p>
              <a:pPr>
                <a:defRPr/>
              </a:pPr>
              <a:r>
                <a:rPr lang="zh-CN" altLang="en-US" sz="2400">
                  <a:solidFill>
                    <a:prstClr val="black"/>
                  </a:solidFill>
                  <a:cs typeface="+mn-ea"/>
                  <a:sym typeface="+mn-lt"/>
                </a:rPr>
                <a:t>琥珀的形成过程</a:t>
              </a: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1"/>
            <p:cNvSpPr txBox="1"/>
            <p:nvPr/>
          </p:nvSpPr>
          <p:spPr>
            <a:xfrm>
              <a:off x="3924987" y="3911300"/>
              <a:ext cx="2316480" cy="4603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0B0BAD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rtlCol="0" anchor="t">
              <a:spAutoFit/>
            </a:bodyPr>
            <a:lstStyle/>
            <a:p>
              <a:pPr>
                <a:defRPr/>
              </a:pPr>
              <a:r>
                <a:rPr lang="zh-CN" altLang="en-US" sz="2400">
                  <a:solidFill>
                    <a:prstClr val="black"/>
                  </a:solidFill>
                  <a:cs typeface="+mn-ea"/>
                  <a:sym typeface="+mn-lt"/>
                </a:rPr>
                <a:t>琥珀的发现过程</a:t>
              </a: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2"/>
            <p:cNvSpPr txBox="1"/>
            <p:nvPr/>
          </p:nvSpPr>
          <p:spPr>
            <a:xfrm>
              <a:off x="3898355" y="4787895"/>
              <a:ext cx="2316480" cy="4603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0B0BAD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rtlCol="0" anchor="t">
              <a:spAutoFit/>
            </a:bodyPr>
            <a:lstStyle/>
            <a:p>
              <a:pPr>
                <a:defRPr/>
              </a:pPr>
              <a:r>
                <a:rPr lang="zh-CN" altLang="en-US" sz="2400">
                  <a:solidFill>
                    <a:prstClr val="black"/>
                  </a:solidFill>
                  <a:cs typeface="+mn-ea"/>
                  <a:sym typeface="+mn-lt"/>
                </a:rPr>
                <a:t>琥珀的科学价值</a:t>
              </a: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3"/>
            <p:cNvSpPr txBox="1"/>
            <p:nvPr/>
          </p:nvSpPr>
          <p:spPr>
            <a:xfrm>
              <a:off x="7640808" y="2918465"/>
              <a:ext cx="2026976" cy="138366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800">
                  <a:solidFill>
                    <a:prstClr val="black"/>
                  </a:solidFill>
                  <a:cs typeface="+mn-ea"/>
                  <a:sym typeface="+mn-lt"/>
                </a:rPr>
                <a:t>丰富的想象</a:t>
              </a:r>
              <a:endParaRPr lang="zh-CN" altLang="en-US" sz="280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2800">
                  <a:solidFill>
                    <a:prstClr val="black"/>
                  </a:solidFill>
                  <a:cs typeface="+mn-ea"/>
                  <a:sym typeface="+mn-lt"/>
                </a:rPr>
                <a:t>合理的推测</a:t>
              </a:r>
              <a:endParaRPr lang="zh-CN" altLang="en-US" sz="2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右大括号 11"/>
            <p:cNvSpPr/>
            <p:nvPr/>
          </p:nvSpPr>
          <p:spPr>
            <a:xfrm>
              <a:off x="6809173" y="2334828"/>
              <a:ext cx="537628" cy="2903884"/>
            </a:xfrm>
            <a:prstGeom prst="rightBrace">
              <a:avLst>
                <a:gd name="adj1" fmla="val 104361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TextBox 68"/>
          <p:cNvSpPr txBox="1"/>
          <p:nvPr/>
        </p:nvSpPr>
        <p:spPr>
          <a:xfrm>
            <a:off x="2290437" y="3355759"/>
            <a:ext cx="603683" cy="10763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40" tIns="45720" rIns="91440" bIns="45720" rtlCol="0"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prstClr val="black"/>
                </a:solidFill>
                <a:cs typeface="+mn-ea"/>
                <a:sym typeface="+mn-lt"/>
              </a:rPr>
              <a:t>琥珀</a:t>
            </a:r>
            <a:endParaRPr lang="zh-CN" altLang="en-US" sz="32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99"/>
          <p:cNvSpPr txBox="1"/>
          <p:nvPr/>
        </p:nvSpPr>
        <p:spPr>
          <a:xfrm>
            <a:off x="2068513" y="1720850"/>
            <a:ext cx="8443912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总结延伸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：寻找前后联系，质疑形成过程。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）再读全文，我们还可以发现，课文很多句子都是有相互的内在联系的，你能一一找出来吗？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）作者对这块琥珀形成过程的推测，你有什么疑问吗？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那么对这块琥珀的形成过程，你又有什么新的推测呢？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3" name="文本框 3"/>
          <p:cNvSpPr/>
          <p:nvPr/>
        </p:nvSpPr>
        <p:spPr>
          <a:xfrm>
            <a:off x="905510" y="582613"/>
            <a:ext cx="1766180" cy="682870"/>
          </a:xfrm>
          <a:prstGeom prst="plaque">
            <a:avLst>
              <a:gd name="adj" fmla="val 16667"/>
            </a:avLst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2565400"/>
            <a:ext cx="38100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443923" y="2254250"/>
            <a:ext cx="4564380" cy="22148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800" b="0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</a:rPr>
              <a:t>再 见</a:t>
            </a:r>
            <a:endParaRPr kumimoji="0" lang="zh-CN" altLang="en-US" sz="13800" b="0" i="0" u="none" strike="noStrike" kern="1200" cap="none" spc="0" normalizeH="0" baseline="0" noProof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2150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515600" y="105537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2"/>
          <p:cNvSpPr txBox="1">
            <a:spLocks noChangeArrowheads="1"/>
          </p:cNvSpPr>
          <p:nvPr/>
        </p:nvSpPr>
        <p:spPr bwMode="auto">
          <a:xfrm>
            <a:off x="1028700" y="163513"/>
            <a:ext cx="230187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生字新词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2650" y="2516188"/>
            <a:ext cx="8437563" cy="2555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5335" b="1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琥  珀  嗡  脂  拭  渗</a:t>
            </a:r>
            <a:endParaRPr lang="zh-CN" altLang="en-US" sz="5335" b="1" noProof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5335" b="1" noProof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5335" b="1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俯  扎  番  埋  澎  湃</a:t>
            </a:r>
            <a:endParaRPr lang="zh-CN" altLang="en-US" sz="5335" b="1" noProof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220582" y="1927225"/>
            <a:ext cx="9842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err="1">
                <a:solidFill>
                  <a:srgbClr val="C00000"/>
                </a:solidFill>
                <a:latin typeface="宋体" panose="02010600030101010101" pitchFamily="2" charset="-122"/>
              </a:rPr>
              <a:t>hǔ    </a:t>
            </a:r>
            <a:endParaRPr lang="en-US" altLang="zh-CN" sz="400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pic>
        <p:nvPicPr>
          <p:cNvPr id="12293" name="图片 1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4945063"/>
            <a:ext cx="1966912" cy="191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251598" y="1927225"/>
            <a:ext cx="9842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err="1">
                <a:solidFill>
                  <a:srgbClr val="C00000"/>
                </a:solidFill>
                <a:latin typeface="宋体" panose="02010600030101010101" pitchFamily="2" charset="-122"/>
              </a:rPr>
              <a:t>zhī </a:t>
            </a:r>
            <a:endParaRPr lang="en-US" altLang="zh-CN" sz="400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617582" y="1927225"/>
            <a:ext cx="9842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err="1">
                <a:solidFill>
                  <a:srgbClr val="C00000"/>
                </a:solidFill>
                <a:latin typeface="宋体" panose="02010600030101010101" pitchFamily="2" charset="-122"/>
              </a:rPr>
              <a:t>pò</a:t>
            </a:r>
            <a:endParaRPr lang="en-US" altLang="zh-CN" sz="400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519944" y="1927225"/>
            <a:ext cx="16827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C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000" err="1" smtClean="0">
                <a:solidFill>
                  <a:srgbClr val="C00000"/>
                </a:solidFill>
                <a:latin typeface="宋体" panose="02010600030101010101" pitchFamily="2" charset="-122"/>
              </a:rPr>
              <a:t>wēnɡ  </a:t>
            </a:r>
            <a:endParaRPr lang="en-US" altLang="zh-CN" sz="400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4910138" y="3440113"/>
            <a:ext cx="10858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C00000"/>
                </a:solidFill>
                <a:latin typeface="宋体" panose="02010600030101010101" pitchFamily="2" charset="-122"/>
              </a:rPr>
              <a:t>fān     </a:t>
            </a:r>
            <a:endParaRPr lang="en-US" altLang="zh-CN" sz="400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627938" y="1927225"/>
            <a:ext cx="12319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err="1" smtClean="0">
                <a:solidFill>
                  <a:srgbClr val="C00000"/>
                </a:solidFill>
                <a:latin typeface="宋体" panose="02010600030101010101" pitchFamily="2" charset="-122"/>
              </a:rPr>
              <a:t>shì  </a:t>
            </a:r>
            <a:endParaRPr lang="en-US" altLang="zh-CN" sz="400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8859838" y="1927225"/>
            <a:ext cx="13970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C00000"/>
                </a:solidFill>
                <a:latin typeface="宋体" panose="02010600030101010101" pitchFamily="2" charset="-122"/>
              </a:rPr>
              <a:t>shèn</a:t>
            </a:r>
            <a:endParaRPr lang="en-US" altLang="zh-CN" sz="400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2244748" y="3440113"/>
            <a:ext cx="7175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err="1">
                <a:solidFill>
                  <a:srgbClr val="C00000"/>
                </a:solidFill>
                <a:latin typeface="宋体" panose="02010600030101010101" pitchFamily="2" charset="-122"/>
              </a:rPr>
              <a:t>fǔ </a:t>
            </a:r>
            <a:endParaRPr lang="en-US" altLang="zh-CN" sz="400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8983663" y="3438525"/>
            <a:ext cx="11477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err="1">
                <a:solidFill>
                  <a:srgbClr val="C00000"/>
                </a:solidFill>
                <a:latin typeface="宋体" panose="02010600030101010101" pitchFamily="2" charset="-122"/>
              </a:rPr>
              <a:t>pài</a:t>
            </a:r>
            <a:endParaRPr lang="en-US" altLang="zh-CN" sz="400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6164263" y="3440113"/>
            <a:ext cx="12954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C00000"/>
                </a:solidFill>
                <a:latin typeface="宋体" panose="02010600030101010101" pitchFamily="2" charset="-122"/>
              </a:rPr>
              <a:t>mái   </a:t>
            </a:r>
            <a:endParaRPr lang="en-US" altLang="zh-CN" sz="400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7461250" y="3440113"/>
            <a:ext cx="14779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err="1" smtClean="0">
                <a:solidFill>
                  <a:srgbClr val="C00000"/>
                </a:solidFill>
                <a:latin typeface="宋体" panose="02010600030101010101" pitchFamily="2" charset="-122"/>
              </a:rPr>
              <a:t>pénɡ     </a:t>
            </a:r>
            <a:endParaRPr lang="en-US" altLang="zh-CN" sz="400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486150" y="3440113"/>
            <a:ext cx="11652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C00000"/>
                </a:solidFill>
                <a:latin typeface="宋体" panose="02010600030101010101" pitchFamily="2" charset="-122"/>
              </a:rPr>
              <a:t>zh</a:t>
            </a:r>
            <a:r>
              <a:rPr lang="en-US" altLang="zh-CN" sz="4000">
                <a:solidFill>
                  <a:srgbClr val="C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á</a:t>
            </a:r>
            <a:r>
              <a:rPr lang="en-US" altLang="zh-CN" sz="4000">
                <a:solidFill>
                  <a:srgbClr val="C00000"/>
                </a:solidFill>
                <a:latin typeface="宋体" panose="02010600030101010101" pitchFamily="2" charset="-122"/>
              </a:rPr>
              <a:t>     </a:t>
            </a:r>
            <a:endParaRPr lang="en-US" altLang="zh-CN" sz="400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88328" y="4096385"/>
            <a:ext cx="10064115" cy="2273935"/>
            <a:chOff x="1019" y="2058"/>
            <a:chExt cx="15849" cy="3581"/>
          </a:xfrm>
        </p:grpSpPr>
        <p:sp>
          <p:nvSpPr>
            <p:cNvPr id="30" name="圆角矩形 29"/>
            <p:cNvSpPr/>
            <p:nvPr/>
          </p:nvSpPr>
          <p:spPr>
            <a:xfrm>
              <a:off x="1019" y="2791"/>
              <a:ext cx="15849" cy="2848"/>
            </a:xfrm>
            <a:prstGeom prst="roundRect">
              <a:avLst/>
            </a:prstGeom>
            <a:solidFill>
              <a:srgbClr val="FFD966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流程图: 可选过程 30"/>
            <p:cNvSpPr/>
            <p:nvPr/>
          </p:nvSpPr>
          <p:spPr>
            <a:xfrm>
              <a:off x="1802" y="2058"/>
              <a:ext cx="3756" cy="1066"/>
            </a:xfrm>
            <a:prstGeom prst="flowChartAlternateProcess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9050">
              <a:solidFill>
                <a:srgbClr val="7030A0"/>
              </a:solidFill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sym typeface="+mn-ea"/>
                </a:rPr>
                <a:t>挑战一下</a:t>
              </a:r>
              <a:endParaRPr lang="zh-CN" altLang="en-US" sz="3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sym typeface="+mn-ea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085533" y="4900930"/>
            <a:ext cx="7423785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他在大都市里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挣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扎着，只为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挣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脱自己那穷苦的命运。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970328" y="4417695"/>
            <a:ext cx="2344420" cy="2204085"/>
            <a:chOff x="15400" y="2513"/>
            <a:chExt cx="3692" cy="3471"/>
          </a:xfrm>
        </p:grpSpPr>
        <p:pic>
          <p:nvPicPr>
            <p:cNvPr id="34" name="图片 33" descr="6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7482" y="4253"/>
              <a:ext cx="1610" cy="1731"/>
            </a:xfrm>
            <a:prstGeom prst="rect">
              <a:avLst/>
            </a:prstGeom>
          </p:spPr>
        </p:pic>
        <p:sp>
          <p:nvSpPr>
            <p:cNvPr id="35" name="云形标注 34"/>
            <p:cNvSpPr/>
            <p:nvPr/>
          </p:nvSpPr>
          <p:spPr>
            <a:xfrm>
              <a:off x="15400" y="2513"/>
              <a:ext cx="3073" cy="1581"/>
            </a:xfrm>
            <a:prstGeom prst="cloudCallout">
              <a:avLst>
                <a:gd name="adj1" fmla="val 31627"/>
                <a:gd name="adj2" fmla="val 59614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注意红色字的读音</a:t>
              </a:r>
              <a:endPara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320348" y="1127760"/>
            <a:ext cx="5994400" cy="2645410"/>
            <a:chOff x="8442" y="1714"/>
            <a:chExt cx="9440" cy="4166"/>
          </a:xfrm>
        </p:grpSpPr>
        <p:sp>
          <p:nvSpPr>
            <p:cNvPr id="42" name="矩形 41"/>
            <p:cNvSpPr/>
            <p:nvPr/>
          </p:nvSpPr>
          <p:spPr>
            <a:xfrm>
              <a:off x="8442" y="2228"/>
              <a:ext cx="9440" cy="3652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prstDash val="lgDashDot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单圆角矩形 42"/>
            <p:cNvSpPr/>
            <p:nvPr/>
          </p:nvSpPr>
          <p:spPr>
            <a:xfrm>
              <a:off x="9553" y="1714"/>
              <a:ext cx="3207" cy="846"/>
            </a:xfrm>
            <a:prstGeom prst="round1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solidFill>
                    <a:schemeClr val="tx1"/>
                  </a:solidFill>
                </a:rPr>
                <a:t>原文示例</a:t>
              </a:r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00053" y="1917065"/>
            <a:ext cx="5602605" cy="1470025"/>
            <a:chOff x="8661" y="3019"/>
            <a:chExt cx="8823" cy="2315"/>
          </a:xfrm>
        </p:grpSpPr>
        <p:sp>
          <p:nvSpPr>
            <p:cNvPr id="44" name="文本框 43"/>
            <p:cNvSpPr txBox="1"/>
            <p:nvPr/>
          </p:nvSpPr>
          <p:spPr>
            <a:xfrm>
              <a:off x="8661" y="3019"/>
              <a:ext cx="8823" cy="2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·它们前俯后仰地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挣（     ）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扎了一番，终于不动了。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15" y="3328"/>
              <a:ext cx="1680" cy="72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8873" y="4979670"/>
            <a:ext cx="1114425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1003" y="5648960"/>
            <a:ext cx="1085850" cy="4667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88328" y="2040255"/>
            <a:ext cx="4334510" cy="1380490"/>
            <a:chOff x="926" y="3213"/>
            <a:chExt cx="6826" cy="2174"/>
          </a:xfrm>
        </p:grpSpPr>
        <p:grpSp>
          <p:nvGrpSpPr>
            <p:cNvPr id="39" name="组合 38"/>
            <p:cNvGrpSpPr/>
            <p:nvPr/>
          </p:nvGrpSpPr>
          <p:grpSpPr>
            <a:xfrm>
              <a:off x="926" y="3213"/>
              <a:ext cx="6826" cy="2175"/>
              <a:chOff x="2499" y="4517"/>
              <a:chExt cx="6826" cy="2175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2499" y="5116"/>
                <a:ext cx="999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挣</a:t>
                </a:r>
                <a:endParaRPr lang="zh-CN" altLang="en-US" sz="4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5923" y="4517"/>
                <a:ext cx="3402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（挣扎）</a:t>
                </a:r>
                <a:endParaRPr lang="zh-CN" altLang="en-US" sz="4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5901" y="5579"/>
                <a:ext cx="3278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（挣脱）</a:t>
                </a:r>
                <a:endParaRPr lang="zh-CN" altLang="en-US" sz="4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</p:txBody>
          </p:sp>
          <p:sp>
            <p:nvSpPr>
              <p:cNvPr id="47" name="左大括号 46"/>
              <p:cNvSpPr/>
              <p:nvPr/>
            </p:nvSpPr>
            <p:spPr>
              <a:xfrm>
                <a:off x="3794" y="4719"/>
                <a:ext cx="300" cy="1787"/>
              </a:xfrm>
              <a:prstGeom prst="leftBrace">
                <a:avLst>
                  <a:gd name="adj1" fmla="val 61666"/>
                  <a:gd name="adj2" fmla="val 50000"/>
                </a:avLst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endParaRPr lang="en-US" altLang="zh-CN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06" y="3228"/>
              <a:ext cx="2220" cy="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6" y="4251"/>
              <a:ext cx="2190" cy="975"/>
            </a:xfrm>
            <a:prstGeom prst="rect">
              <a:avLst/>
            </a:prstGeom>
          </p:spPr>
        </p:pic>
      </p:grpSp>
      <p:sp>
        <p:nvSpPr>
          <p:cNvPr id="21" name="文本框 20"/>
          <p:cNvSpPr txBox="1"/>
          <p:nvPr/>
        </p:nvSpPr>
        <p:spPr>
          <a:xfrm>
            <a:off x="992505" y="331470"/>
            <a:ext cx="237490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多 音 字</a:t>
            </a:r>
            <a:endParaRPr lang="zh-CN" altLang="en-US" sz="48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4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971241" y="3297928"/>
            <a:ext cx="3391895" cy="3749927"/>
          </a:xfrm>
          <a:prstGeom prst="rect">
            <a:avLst/>
          </a:prstGeom>
        </p:spPr>
      </p:pic>
      <p:sp>
        <p:nvSpPr>
          <p:cNvPr id="4" name="TextBox 35"/>
          <p:cNvSpPr txBox="1">
            <a:spLocks noChangeArrowheads="1"/>
          </p:cNvSpPr>
          <p:nvPr/>
        </p:nvSpPr>
        <p:spPr bwMode="auto">
          <a:xfrm>
            <a:off x="731520" y="361315"/>
            <a:ext cx="3376930" cy="7683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4400">
                <a:solidFill>
                  <a:srgbClr val="5B9BD5"/>
                </a:solidFill>
                <a:latin typeface="+mn-lt"/>
                <a:ea typeface="+mn-ea"/>
                <a:cs typeface="+mn-ea"/>
                <a:sym typeface="+mn-lt"/>
              </a:rPr>
              <a:t>多音字</a:t>
            </a:r>
            <a:r>
              <a:rPr lang="zh-CN" altLang="en-US" sz="40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sz="40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06625" y="1969121"/>
            <a:ext cx="9766175" cy="2862773"/>
            <a:chOff x="1308226" y="2477121"/>
            <a:chExt cx="9766174" cy="2862773"/>
          </a:xfrm>
        </p:grpSpPr>
        <p:sp>
          <p:nvSpPr>
            <p:cNvPr id="7" name="左大括号 6"/>
            <p:cNvSpPr/>
            <p:nvPr/>
          </p:nvSpPr>
          <p:spPr>
            <a:xfrm>
              <a:off x="2146425" y="2706987"/>
              <a:ext cx="750683" cy="2627527"/>
            </a:xfrm>
            <a:prstGeom prst="leftBrace">
              <a:avLst>
                <a:gd name="adj1" fmla="val 54005"/>
                <a:gd name="adj2" fmla="val 44048"/>
              </a:avLst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53"/>
            <p:cNvSpPr txBox="1"/>
            <p:nvPr/>
          </p:nvSpPr>
          <p:spPr>
            <a:xfrm>
              <a:off x="2868629" y="2477121"/>
              <a:ext cx="7900159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2800">
                  <a:solidFill>
                    <a:prstClr val="black"/>
                  </a:solidFill>
                  <a:cs typeface="+mn-ea"/>
                  <a:sym typeface="+mn-lt"/>
                </a:rPr>
                <a:t>mái    </a:t>
              </a:r>
              <a:r>
                <a:rPr lang="zh-CN" altLang="en-US" sz="2800">
                  <a:solidFill>
                    <a:srgbClr val="990000"/>
                  </a:solidFill>
                  <a:cs typeface="+mn-ea"/>
                  <a:sym typeface="+mn-lt"/>
                </a:rPr>
                <a:t>埋</a:t>
              </a:r>
              <a:r>
                <a:rPr lang="zh-CN" altLang="en-US" sz="2800">
                  <a:solidFill>
                    <a:prstClr val="black"/>
                  </a:solidFill>
                  <a:cs typeface="+mn-ea"/>
                  <a:sym typeface="+mn-lt"/>
                </a:rPr>
                <a:t>没   一颗琥珀被</a:t>
              </a:r>
              <a:r>
                <a:rPr lang="zh-CN" altLang="en-US" sz="2800">
                  <a:solidFill>
                    <a:srgbClr val="990000"/>
                  </a:solidFill>
                  <a:cs typeface="+mn-ea"/>
                  <a:sym typeface="+mn-lt"/>
                </a:rPr>
                <a:t>埋</a:t>
              </a:r>
              <a:r>
                <a:rPr lang="zh-CN" altLang="en-US" sz="2800">
                  <a:solidFill>
                    <a:prstClr val="black"/>
                  </a:solidFill>
                  <a:cs typeface="+mn-ea"/>
                  <a:sym typeface="+mn-lt"/>
                </a:rPr>
                <a:t>没在泥沙里。   </a:t>
              </a:r>
              <a:endParaRPr lang="zh-CN" altLang="en-US" sz="28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89"/>
            <p:cNvSpPr txBox="1"/>
            <p:nvPr/>
          </p:nvSpPr>
          <p:spPr>
            <a:xfrm>
              <a:off x="2849865" y="4817924"/>
              <a:ext cx="822453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2800">
                  <a:solidFill>
                    <a:prstClr val="black"/>
                  </a:solidFill>
                  <a:cs typeface="+mn-ea"/>
                  <a:sym typeface="+mn-lt"/>
                </a:rPr>
                <a:t>mán   </a:t>
              </a:r>
              <a:r>
                <a:rPr lang="zh-CN" altLang="en-US" sz="2800">
                  <a:solidFill>
                    <a:srgbClr val="990000"/>
                  </a:solidFill>
                  <a:cs typeface="+mn-ea"/>
                  <a:sym typeface="+mn-lt"/>
                </a:rPr>
                <a:t>埋</a:t>
              </a:r>
              <a:r>
                <a:rPr lang="zh-CN" altLang="en-US" sz="2800">
                  <a:solidFill>
                    <a:prstClr val="black"/>
                  </a:solidFill>
                  <a:cs typeface="+mn-ea"/>
                  <a:sym typeface="+mn-lt"/>
                </a:rPr>
                <a:t>怨   受到同学们的</a:t>
              </a:r>
              <a:r>
                <a:rPr lang="zh-CN" altLang="en-US" sz="2800">
                  <a:solidFill>
                    <a:srgbClr val="990000"/>
                  </a:solidFill>
                  <a:cs typeface="+mn-ea"/>
                  <a:sym typeface="+mn-lt"/>
                </a:rPr>
                <a:t>埋</a:t>
              </a:r>
              <a:r>
                <a:rPr lang="zh-CN" altLang="en-US" sz="2800">
                  <a:solidFill>
                    <a:prstClr val="black"/>
                  </a:solidFill>
                  <a:cs typeface="+mn-ea"/>
                  <a:sym typeface="+mn-lt"/>
                </a:rPr>
                <a:t>怨，她觉得十分委屈。</a:t>
              </a:r>
              <a:endParaRPr lang="zh-CN" altLang="en-US" sz="2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90"/>
            <p:cNvSpPr txBox="1"/>
            <p:nvPr/>
          </p:nvSpPr>
          <p:spPr>
            <a:xfrm>
              <a:off x="1308226" y="3805928"/>
              <a:ext cx="685800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4000">
                  <a:solidFill>
                    <a:prstClr val="black"/>
                  </a:solidFill>
                  <a:cs typeface="+mn-ea"/>
                  <a:sym typeface="+mn-lt"/>
                </a:rPr>
                <a:t>埋</a:t>
              </a:r>
              <a:endParaRPr lang="zh-CN" altLang="en-US" sz="4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23273" y="1588135"/>
            <a:ext cx="65125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吞没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≈  淹没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↔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显露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25178" y="4046220"/>
            <a:ext cx="6793230" cy="645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山洪倾泻而下，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淹没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了整个村庄。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3273" y="2826385"/>
            <a:ext cx="6795135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山洪倾泻而下，</a:t>
            </a:r>
            <a:r>
              <a:rPr lang="zh-CN" altLang="en-US" sz="36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吞没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了整个村庄。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25178" y="5265420"/>
            <a:ext cx="6793230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潮水退了，海里的礁石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显露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出来。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云形 9"/>
          <p:cNvSpPr/>
          <p:nvPr/>
        </p:nvSpPr>
        <p:spPr>
          <a:xfrm>
            <a:off x="1416368" y="3954145"/>
            <a:ext cx="1588770" cy="737235"/>
          </a:xfrm>
          <a:prstGeom prst="cloud">
            <a:avLst/>
          </a:prstGeom>
          <a:solidFill>
            <a:schemeClr val="accent4"/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淹没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云形 10"/>
          <p:cNvSpPr/>
          <p:nvPr/>
        </p:nvSpPr>
        <p:spPr>
          <a:xfrm>
            <a:off x="1416368" y="2734310"/>
            <a:ext cx="1588770" cy="737235"/>
          </a:xfrm>
          <a:prstGeom prst="cloud">
            <a:avLst/>
          </a:prstGeom>
          <a:solidFill>
            <a:schemeClr val="accent4"/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吞没</a:t>
            </a:r>
            <a:endParaRPr lang="zh-CN" altLang="en-US" sz="28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云形 17"/>
          <p:cNvSpPr/>
          <p:nvPr/>
        </p:nvSpPr>
        <p:spPr>
          <a:xfrm>
            <a:off x="1417003" y="5173345"/>
            <a:ext cx="1588770" cy="737235"/>
          </a:xfrm>
          <a:prstGeom prst="cloud">
            <a:avLst/>
          </a:prstGeom>
          <a:solidFill>
            <a:schemeClr val="accent4"/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显露</a:t>
            </a:r>
            <a:endParaRPr lang="zh-CN" altLang="en-US" sz="28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96265" y="405130"/>
            <a:ext cx="4503420" cy="854710"/>
            <a:chOff x="2480" y="7029"/>
            <a:chExt cx="7092" cy="1346"/>
          </a:xfrm>
        </p:grpSpPr>
        <p:pic>
          <p:nvPicPr>
            <p:cNvPr id="12" name="图片 11" descr="C:\Users\Administrator\Desktop\语文教材详解标\日积月累.tif日积月累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80" y="7029"/>
              <a:ext cx="7092" cy="1346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779" y="7145"/>
              <a:ext cx="4202" cy="111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zh-CN" altLang="en-US" sz="40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近</a:t>
              </a:r>
              <a:r>
                <a:rPr lang="zh-CN" altLang="en-US" sz="4000" b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4000" b="1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反</a:t>
              </a:r>
              <a:r>
                <a:rPr lang="zh-CN" altLang="en-US" sz="4000" b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义 词</a:t>
              </a:r>
              <a:endParaRPr lang="zh-CN" altLang="en-US" sz="4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4792133" y="127000"/>
            <a:ext cx="2607733" cy="9455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词语解释</a:t>
            </a:r>
            <a:endParaRPr kumimoji="1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5067" y="1479551"/>
            <a:ext cx="10210800" cy="4361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约莫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：大概，估计。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飒飒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：形容风吹动树木树叶发出的声音。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松脂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：松树等树干上渗出的胶状液体，主要由松香和松节油组成。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拂拭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：掸掉或擦掉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尘土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3751" y="1388533"/>
            <a:ext cx="10210800" cy="3507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前俯后仰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：形容身体前后晃动。俯，头向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下；仰，脸向上。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化石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：古代生物的遗体、遗物或遗迹埋藏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在地下变成的跟石头一样的东西。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文本框 3074"/>
          <p:cNvSpPr txBox="1"/>
          <p:nvPr/>
        </p:nvSpPr>
        <p:spPr>
          <a:xfrm>
            <a:off x="1981200" y="762000"/>
            <a:ext cx="6934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anose="02020603050405020304" pitchFamily="18" charset="0"/>
            </a:endParaRPr>
          </a:p>
        </p:txBody>
      </p:sp>
      <p:sp>
        <p:nvSpPr>
          <p:cNvPr id="3077" name="文本框 3076"/>
          <p:cNvSpPr txBox="1"/>
          <p:nvPr/>
        </p:nvSpPr>
        <p:spPr>
          <a:xfrm>
            <a:off x="1581150" y="2514600"/>
            <a:ext cx="3657600" cy="378565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</a:rPr>
              <a:t>琥珀是古代松柏树脂的化石。透明，外观像松香，有淡黄色、褐色或红褐色等多种美丽的颜色，有的还带有香味。琥珀很“娇气”，怕敲击、怕高温、怕汽油、怕酒精</a:t>
            </a:r>
            <a:r>
              <a:rPr lang="en-US" altLang="zh-CN" sz="2400" dirty="0">
                <a:solidFill>
                  <a:srgbClr val="FF33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</a:rPr>
              <a:t>包裹着小生命的琥珀很珍贵，市场上见到的，大多是人造品。</a:t>
            </a:r>
            <a:endParaRPr lang="zh-CN" altLang="en-US" sz="24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0" name="矩形 3079"/>
          <p:cNvSpPr/>
          <p:nvPr/>
        </p:nvSpPr>
        <p:spPr>
          <a:xfrm>
            <a:off x="1733550" y="587375"/>
            <a:ext cx="3352800" cy="1295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4000" b="1" dirty="0">
                <a:ln w="1270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>
                    <a:alpha val="50000"/>
                  </a:srgbClr>
                </a:soli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文鼎淹水体" charset="0"/>
                <a:ea typeface="文鼎淹水体" charset="0"/>
              </a:rPr>
              <a:t>琥珀简介</a:t>
            </a:r>
            <a:endParaRPr lang="zh-CN" altLang="en-US" sz="4000" b="1" dirty="0">
              <a:ln w="127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>
                  <a:alpha val="50000"/>
                </a:srgbClr>
              </a:soli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文鼎淹水体" charset="0"/>
              <a:ea typeface="文鼎淹水体" charset="0"/>
            </a:endParaRPr>
          </a:p>
        </p:txBody>
      </p:sp>
      <p:pic>
        <p:nvPicPr>
          <p:cNvPr id="3083" name="图片 3082" descr="琥珀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40463" y="692150"/>
            <a:ext cx="3429000" cy="2343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4" name="图片 3083" descr="琥珀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40463" y="3716338"/>
            <a:ext cx="3467100" cy="221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076de05e-9dd7-4688-ae77-437075cbbd8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Arial"/>
        <a:cs typeface="Arial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Arial"/>
        <a:cs typeface="Arial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1905</Words>
  <Application>WPS 演示</Application>
  <PresentationFormat>自定义</PresentationFormat>
  <Paragraphs>201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楷体</vt:lpstr>
      <vt:lpstr>仿宋</vt:lpstr>
      <vt:lpstr>Calibri</vt:lpstr>
      <vt:lpstr>Times New Roman</vt:lpstr>
      <vt:lpstr>文鼎淹水体</vt:lpstr>
      <vt:lpstr>Segoe Print</vt:lpstr>
      <vt:lpstr>隶书</vt:lpstr>
      <vt:lpstr>Arial Unicode MS</vt:lpstr>
      <vt:lpstr>Arial Black</vt:lpstr>
      <vt:lpstr>黑体</vt:lpstr>
      <vt:lpstr>方正粗黑宋简体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2022-12-26T12:37:00Z</cp:lastPrinted>
  <dcterms:created xsi:type="dcterms:W3CDTF">2022-12-26T12:37:00Z</dcterms:created>
  <dcterms:modified xsi:type="dcterms:W3CDTF">2023-01-17T01:04:24Z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DA7061082FF2448E814FAD4B6B11F7FC</vt:lpwstr>
  </property>
  <property fmtid="{D5CDD505-2E9C-101B-9397-08002B2CF9AE}" pid="3" name="KSOProductBuildVer">
    <vt:lpwstr>2052-11.1.0.13703</vt:lpwstr>
  </property>
</Properties>
</file>