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779" r:id="rId3"/>
    <p:sldId id="770" r:id="rId4"/>
    <p:sldId id="740" r:id="rId5"/>
    <p:sldId id="761" r:id="rId6"/>
    <p:sldId id="707" r:id="rId7"/>
    <p:sldId id="696" r:id="rId8"/>
    <p:sldId id="729" r:id="rId9"/>
    <p:sldId id="733" r:id="rId10"/>
    <p:sldId id="732" r:id="rId11"/>
    <p:sldId id="708" r:id="rId12"/>
    <p:sldId id="775" r:id="rId13"/>
    <p:sldId id="776" r:id="rId14"/>
    <p:sldId id="738" r:id="rId15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24" userDrawn="1">
          <p15:clr>
            <a:srgbClr val="A4A3A4"/>
          </p15:clr>
        </p15:guide>
        <p15:guide id="2" pos="387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crosoft Office 用户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450"/>
  </p:normalViewPr>
  <p:slideViewPr>
    <p:cSldViewPr showGuides="1">
      <p:cViewPr varScale="1">
        <p:scale>
          <a:sx n="108" d="100"/>
          <a:sy n="108" d="100"/>
        </p:scale>
        <p:origin x="-636" y="-84"/>
      </p:cViewPr>
      <p:guideLst>
        <p:guide orient="horz" pos="2024"/>
        <p:guide pos="387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26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/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/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94E010B-F8BE-4114-9997-B923CF78F25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/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defPPr/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EA1EE87-E705-42D0-97A3-20D0A6C666A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/>
            <a:lvl1pPr algn="l" eaLnBrk="1" hangingPunct="1">
              <a:defRPr sz="1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/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45EEF1A-109E-481C-887C-C336BBC0B1A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/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/>
            <a:lvl1pPr algn="l" eaLnBrk="1" hangingPunct="1">
              <a:defRPr sz="1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defPPr/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1E1AFE1-B826-4B64-BF85-CD27E4C34F1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defPPr/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楷体" panose="02010609060101010101" pitchFamily="49" charset="-122"/>
        <a:ea typeface="楷体" panose="02010609060101010101" pitchFamily="49" charset="-122"/>
        <a:cs typeface="楷体" panose="02010609060101010101" pitchFamily="49" charset="-122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楷体" panose="02010609060101010101" pitchFamily="49" charset="-122"/>
        <a:ea typeface="楷体" panose="02010609060101010101" pitchFamily="49" charset="-122"/>
        <a:cs typeface="楷体" panose="02010609060101010101" pitchFamily="49" charset="-122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楷体" panose="02010609060101010101" pitchFamily="49" charset="-122"/>
        <a:ea typeface="楷体" panose="02010609060101010101" pitchFamily="49" charset="-122"/>
        <a:cs typeface="楷体" panose="02010609060101010101" pitchFamily="49" charset="-122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楷体" panose="02010609060101010101" pitchFamily="49" charset="-122"/>
        <a:ea typeface="楷体" panose="02010609060101010101" pitchFamily="49" charset="-122"/>
        <a:cs typeface="楷体" panose="02010609060101010101" pitchFamily="49" charset="-122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楷体" panose="02010609060101010101" pitchFamily="49" charset="-122"/>
        <a:ea typeface="楷体" panose="02010609060101010101" pitchFamily="49" charset="-122"/>
        <a:cs typeface="楷体" panose="02010609060101010101" pitchFamily="49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207729" y="2420931"/>
            <a:ext cx="7776541" cy="1165519"/>
          </a:xfrm>
        </p:spPr>
        <p:txBody>
          <a:bodyPr anchor="ctr">
            <a:normAutofit/>
          </a:bodyPr>
          <a:lstStyle>
            <a:lvl1pPr algn="ctr">
              <a:defRPr sz="5400">
                <a:solidFill>
                  <a:schemeClr val="bg1"/>
                </a:solidFill>
              </a:defRPr>
            </a:lvl1pPr>
          </a:lstStyle>
          <a:p>
            <a:pPr fontAlgn="auto"/>
            <a:r>
              <a:rPr lang="zh-CN" altLang="en-US" sz="4050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205659" y="3602039"/>
            <a:ext cx="7776541" cy="69102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fontAlgn="base"/>
            <a:fld id="{760FBDFE-C587-4B4C-A407-44438C67B59E}" type="datetimeFigureOut">
              <a:rPr lang="zh-CN" altLang="en-US" strike="noStrike" noProof="1" smtClean="0"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fontAlgn="base"/>
            <a:fld id="{49AE70B2-8BF9-45C0-BB95-33D1B9D3A854}" type="slidenum">
              <a:rPr lang="zh-CN" altLang="en-US" strike="noStrike" noProof="1" smtClean="0"/>
            </a:fld>
            <a:endParaRPr lang="zh-CN" altLang="en-US" strike="noStrike" noProof="1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>
            <a:defPPr/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z="1350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defPPr/>
          </a:lstStyle>
          <a:p>
            <a:pPr fontAlgn="base"/>
            <a:fld id="{760FBDFE-C587-4B4C-A407-44438C67B59E}" type="datetimeFigureOut">
              <a:rPr lang="zh-CN" altLang="en-US" strike="noStrike" noProof="1" smtClean="0"/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defPPr/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defPPr/>
          </a:lstStyle>
          <a:p>
            <a:pPr fontAlgn="base"/>
            <a:fld id="{49AE70B2-8BF9-45C0-BB95-33D1B9D3A854}" type="slidenum">
              <a:rPr lang="zh-CN" altLang="en-US" strike="noStrike" noProof="1" smtClean="0"/>
            </a:fld>
            <a:endParaRPr lang="zh-CN" altLang="en-US" strike="noStrike" noProof="1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>
            <p:custDataLst>
              <p:tags r:id="rId2"/>
            </p:custDataLst>
          </p:nvPr>
        </p:nvSpPr>
        <p:spPr>
          <a:xfrm>
            <a:off x="4038600" y="1485900"/>
            <a:ext cx="4114800" cy="3291417"/>
          </a:xfrm>
          <a:prstGeom prst="triangle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00" strike="noStrike" noProof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207729" y="2588281"/>
            <a:ext cx="7776541" cy="1670851"/>
          </a:xfrm>
        </p:spPr>
        <p:txBody>
          <a:bodyPr vert="horz" lIns="90000" tIns="46800" rIns="90000" bIns="46800" rtlCol="0" anchor="ctr" anchorCtr="0">
            <a:noAutofit/>
          </a:bodyPr>
          <a:lstStyle>
            <a:defPPr/>
            <a:lvl1pPr marL="0" marR="0" algn="ctr" defTabSz="914400" rtl="0" eaLnBrk="1" fontAlgn="auto" latinLnBrk="0" hangingPunct="1">
              <a:lnSpc>
                <a:spcPct val="120000"/>
              </a:lnSpc>
              <a:buNone/>
              <a:defRPr kumimoji="0" lang="zh-CN" altLang="en-US" sz="7200" b="1" i="0" u="none" strike="noStrike" kern="1200" cap="none" spc="600" normalizeH="0" baseline="0" noProof="1">
                <a:solidFill>
                  <a:schemeClr val="bg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编辑标题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1"/>
            <a:ext cx="2743200" cy="3661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1"/>
            <a:ext cx="4114800" cy="3661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1"/>
            <a:ext cx="2743200" cy="3661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defPPr/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z="1350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fontAlgn="base"/>
            <a:fld id="{760FBDFE-C587-4B4C-A407-44438C67B59E}" type="datetimeFigureOut">
              <a:rPr lang="zh-CN" altLang="en-US" strike="noStrike" noProof="1" smtClean="0"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fontAlgn="base"/>
            <a:fld id="{49AE70B2-8BF9-45C0-BB95-33D1B9D3A854}" type="slidenum">
              <a:rPr lang="zh-CN" altLang="en-US" strike="noStrike" noProof="1" smtClean="0"/>
            </a:fld>
            <a:endParaRPr lang="zh-CN" altLang="en-US" strike="noStrike" noProof="1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0" y="2370667"/>
            <a:ext cx="12192000" cy="2116667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00" strike="noStrike" noProof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1851" y="2370159"/>
            <a:ext cx="10515600" cy="2117681"/>
          </a:xfrm>
        </p:spPr>
        <p:txBody>
          <a:bodyPr anchor="ctr">
            <a:normAutofit/>
          </a:bodyPr>
          <a:lstStyle>
            <a:lvl1pPr algn="ctr">
              <a:defRPr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1"/>
            <a:ext cx="2743200" cy="3661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1"/>
            <a:ext cx="4114800" cy="3661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1"/>
            <a:ext cx="2743200" cy="3661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/>
            </a:fld>
            <a:endParaRPr lang="zh-CN" altLang="en-US" strike="noStrike" noProof="1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>
            <a:defPPr/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z="1350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>
            <a:defPPr/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z="1350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fontAlgn="base"/>
            <a:fld id="{760FBDFE-C587-4B4C-A407-44438C67B59E}" type="datetimeFigureOut">
              <a:rPr lang="zh-CN" altLang="en-US" strike="noStrike" noProof="1" smtClean="0"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fontAlgn="base"/>
            <a:fld id="{49AE70B2-8BF9-45C0-BB95-33D1B9D3A854}" type="slidenum">
              <a:rPr lang="zh-CN" altLang="en-US" strike="noStrike" noProof="1" smtClean="0"/>
            </a:fld>
            <a:endParaRPr lang="zh-CN" altLang="en-US" strike="noStrike" noProof="1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defPPr/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defPPr/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5"/>
          </a:xfrm>
        </p:spPr>
        <p:txBody>
          <a:bodyPr/>
          <a:lstStyle>
            <a:defPPr/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z="1350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defPPr/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5"/>
          </a:xfrm>
        </p:spPr>
        <p:txBody>
          <a:bodyPr/>
          <a:lstStyle>
            <a:defPPr/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z="1350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fontAlgn="base"/>
            <a:fld id="{760FBDFE-C587-4B4C-A407-44438C67B59E}" type="datetimeFigureOut">
              <a:rPr lang="zh-CN" altLang="en-US" strike="noStrike" noProof="1" smtClean="0"/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fontAlgn="base"/>
            <a:fld id="{49AE70B2-8BF9-45C0-BB95-33D1B9D3A854}" type="slidenum">
              <a:rPr lang="zh-CN" altLang="en-US" strike="noStrike" noProof="1" smtClean="0"/>
            </a:fld>
            <a:endParaRPr lang="zh-CN" altLang="en-US" strike="noStrike" noProof="1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fontAlgn="base"/>
            <a:fld id="{760FBDFE-C587-4B4C-A407-44438C67B59E}" type="datetimeFigureOut">
              <a:rPr lang="zh-CN" altLang="en-US" strike="noStrike" noProof="1" smtClean="0"/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fontAlgn="base"/>
            <a:fld id="{49AE70B2-8BF9-45C0-BB95-33D1B9D3A854}" type="slidenum">
              <a:rPr lang="zh-CN" altLang="en-US" strike="noStrike" noProof="1" smtClean="0"/>
            </a:fld>
            <a:endParaRPr lang="zh-CN" altLang="en-US" strike="noStrike" noProof="1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fontAlgn="base"/>
            <a:fld id="{760FBDFE-C587-4B4C-A407-44438C67B59E}" type="datetimeFigureOut">
              <a:rPr lang="zh-CN" altLang="en-US" strike="noStrike" noProof="1" smtClean="0"/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fontAlgn="base"/>
            <a:fld id="{49AE70B2-8BF9-45C0-BB95-33D1B9D3A854}" type="slidenum">
              <a:rPr lang="zh-CN" altLang="en-US" strike="noStrike" noProof="1" smtClean="0"/>
            </a:fld>
            <a:endParaRPr lang="zh-CN" altLang="en-US" strike="noStrike" noProof="1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457200"/>
            <a:ext cx="6170400" cy="5403600"/>
          </a:xfrm>
        </p:spPr>
        <p:txBody>
          <a:bodyPr/>
          <a:lstStyle>
            <a:defPPr/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fontAlgn="base"/>
            <a:fld id="{760FBDFE-C587-4B4C-A407-44438C67B59E}" type="datetimeFigureOut">
              <a:rPr lang="zh-CN" altLang="en-US" strike="noStrike" noProof="1" smtClean="0"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fontAlgn="base"/>
            <a:fld id="{49AE70B2-8BF9-45C0-BB95-33D1B9D3A854}" type="slidenum">
              <a:rPr lang="zh-CN" altLang="en-US" strike="noStrike" noProof="1" smtClean="0"/>
            </a:fld>
            <a:endParaRPr lang="zh-CN" altLang="en-US" strike="noStrike" noProof="1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9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9" cy="5811839"/>
          </a:xfrm>
        </p:spPr>
        <p:txBody>
          <a:bodyPr vert="eaVert"/>
          <a:lstStyle>
            <a:defPPr/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z="1350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fontAlgn="base"/>
            <a:fld id="{760FBDFE-C587-4B4C-A407-44438C67B59E}" type="datetimeFigureOut">
              <a:rPr lang="zh-CN" altLang="en-US" strike="noStrike" noProof="1" smtClean="0"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fontAlgn="base"/>
            <a:fld id="{49AE70B2-8BF9-45C0-BB95-33D1B9D3A854}" type="slidenum">
              <a:rPr lang="zh-CN" altLang="en-US" strike="noStrike" noProof="1" smtClean="0"/>
            </a:fld>
            <a:endParaRPr lang="zh-CN" altLang="en-US" strike="noStrike" noProof="1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14.xml"/><Relationship Id="rId16" Type="http://schemas.openxmlformats.org/officeDocument/2006/relationships/tags" Target="../tags/tag13.xml"/><Relationship Id="rId15" Type="http://schemas.openxmlformats.org/officeDocument/2006/relationships/tags" Target="../tags/tag12.xml"/><Relationship Id="rId14" Type="http://schemas.openxmlformats.org/officeDocument/2006/relationships/tags" Target="../tags/tag11.xml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6"/>
            </a:gs>
            <a:gs pos="0">
              <a:schemeClr val="bg2"/>
            </a:gs>
            <a:gs pos="100000">
              <a:schemeClr val="tx2"/>
            </a:gs>
          </a:gsLst>
          <a:lin ang="66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6184"/>
            <a:ext cx="10515600" cy="132503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>
            <a:defPPr/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6684"/>
            <a:ext cx="10515600" cy="43497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/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z="1350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3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3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38200" y="6356351"/>
            <a:ext cx="2743200" cy="3661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038600" y="6356351"/>
            <a:ext cx="4114800" cy="3661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56351"/>
            <a:ext cx="2743200" cy="3661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/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 fontAlgn="base"/>
            <a:endParaRPr lang="zh-CN" altLang="en-US" sz="100" strike="noStrike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algn="l" defTabSz="914400" rtl="0" eaLnBrk="1" latinLnBrk="0" hangingPunct="1">
        <a:lnSpc>
          <a:spcPct val="120000"/>
        </a:lnSpc>
        <a:spcBef>
          <a:spcPct val="0"/>
        </a:spcBef>
        <a:buNone/>
        <a:defRPr sz="4000" kern="1200">
          <a:solidFill>
            <a:schemeClr val="bg1"/>
          </a:solidFill>
          <a:latin typeface="楷体" panose="02010609060101010101" pitchFamily="49" charset="-122"/>
          <a:ea typeface="楷体" panose="02010609060101010101" pitchFamily="49" charset="-122"/>
          <a:cs typeface="楷体" panose="02010609060101010101" pitchFamily="49" charset="-122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楷体" panose="02010609060101010101" pitchFamily="49" charset="-122"/>
          <a:ea typeface="楷体" panose="02010609060101010101" pitchFamily="49" charset="-122"/>
          <a:cs typeface="楷体" panose="02010609060101010101" pitchFamily="49" charset="-122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楷体" panose="02010609060101010101" pitchFamily="49" charset="-122"/>
          <a:ea typeface="楷体" panose="02010609060101010101" pitchFamily="49" charset="-122"/>
          <a:cs typeface="楷体" panose="02010609060101010101" pitchFamily="49" charset="-122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楷体" panose="02010609060101010101" pitchFamily="49" charset="-122"/>
          <a:ea typeface="楷体" panose="02010609060101010101" pitchFamily="49" charset="-122"/>
          <a:cs typeface="楷体" panose="02010609060101010101" pitchFamily="49" charset="-122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楷体" panose="02010609060101010101" pitchFamily="49" charset="-122"/>
          <a:ea typeface="楷体" panose="02010609060101010101" pitchFamily="49" charset="-122"/>
          <a:cs typeface="楷体" panose="02010609060101010101" pitchFamily="49" charset="-122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楷体" panose="02010609060101010101" pitchFamily="49" charset="-122"/>
          <a:ea typeface="楷体" panose="02010609060101010101" pitchFamily="49" charset="-122"/>
          <a:cs typeface="楷体" panose="02010609060101010101" pitchFamily="49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2.xml"/><Relationship Id="rId4" Type="http://schemas.openxmlformats.org/officeDocument/2006/relationships/tags" Target="../tags/tag16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9600" dirty="0"/>
              <a:t>24.</a:t>
            </a:r>
            <a:r>
              <a:rPr lang="zh-CN" altLang="en-US" sz="9600" dirty="0"/>
              <a:t>黄继光</a:t>
            </a:r>
            <a:endParaRPr lang="zh-CN" altLang="en-US" sz="9600" dirty="0"/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393825" y="1845310"/>
            <a:ext cx="9404350" cy="3322955"/>
          </a:xfrm>
          <a:prstGeom prst="rect">
            <a:avLst/>
          </a:prstGeom>
          <a:noFill/>
          <a:ln w="9525">
            <a:solidFill>
              <a:schemeClr val="bg2"/>
            </a:solidFill>
          </a:ln>
        </p:spPr>
        <p:txBody>
          <a:bodyPr wrap="square">
            <a:spAutoFit/>
          </a:bodyPr>
          <a:lstStyle>
            <a:defPPr/>
          </a:lstStyle>
          <a:p>
            <a:pPr indent="304800">
              <a:lnSpc>
                <a:spcPct val="150000"/>
              </a:lnSpc>
            </a:pPr>
            <a:r>
              <a:rPr lang="en-US" altLang="zh-CN" sz="2800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黄继光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愤怒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地注视着敌人的火力点，他转过身来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坚定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地对营参谋长说：“参谋长，请把这个任务交给吧！”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黄继光带上两个战士，拿了手雷，喊了一声：“让祖国人民听我们胜利的消息吧！”便向敌人的火力点爬去。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5914" y="260985"/>
            <a:ext cx="6408158" cy="58477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r>
              <a:rPr sz="3200" dirty="0" err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从黄继光的语言中你读出了什么</a:t>
            </a:r>
            <a:r>
              <a:rPr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？</a:t>
            </a:r>
            <a:endParaRPr sz="3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393825" y="1845310"/>
            <a:ext cx="9404350" cy="3322955"/>
          </a:xfrm>
          <a:prstGeom prst="rect">
            <a:avLst/>
          </a:prstGeom>
          <a:noFill/>
          <a:ln w="9525">
            <a:solidFill>
              <a:schemeClr val="bg2"/>
            </a:solidFill>
          </a:ln>
        </p:spPr>
        <p:txBody>
          <a:bodyPr wrap="square">
            <a:spAutoFit/>
          </a:bodyPr>
          <a:lstStyle>
            <a:defPPr/>
          </a:lstStyle>
          <a:p>
            <a:pPr indent="304800">
              <a:lnSpc>
                <a:spcPct val="150000"/>
              </a:lnSpc>
            </a:pPr>
            <a:r>
              <a:rPr lang="en-US" altLang="zh-CN" sz="2800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黄继光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愤怒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地注视着敌人的火力点，他转过身来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坚定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地对营参谋长说：“参谋长，请把这个任务交给吧！”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280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黄继光带上两个战士，拿了手雷，喊了一声：“让祖国人民听我们胜利的消息吧！”便向敌人的火力点爬去。</a:t>
            </a:r>
            <a:endParaRPr lang="en-US" altLang="zh-CN" sz="280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5914" y="260985"/>
            <a:ext cx="6408158" cy="58477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r>
              <a:rPr sz="3200" dirty="0" err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从黄继光的语言中你读出了什么</a:t>
            </a:r>
            <a:r>
              <a:rPr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？</a:t>
            </a:r>
            <a:endParaRPr sz="3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015865" y="476885"/>
            <a:ext cx="3172460" cy="1440180"/>
            <a:chOff x="7899" y="751"/>
            <a:chExt cx="4996" cy="2268"/>
          </a:xfrm>
        </p:grpSpPr>
        <p:sp>
          <p:nvSpPr>
            <p:cNvPr id="14" name="云形标注 13"/>
            <p:cNvSpPr/>
            <p:nvPr/>
          </p:nvSpPr>
          <p:spPr>
            <a:xfrm>
              <a:off x="8240" y="751"/>
              <a:ext cx="4422" cy="2268"/>
            </a:xfrm>
            <a:prstGeom prst="cloudCallout">
              <a:avLst>
                <a:gd name="adj1" fmla="val -95612"/>
                <a:gd name="adj2" fmla="val 61772"/>
              </a:avLst>
            </a:prstGeom>
            <a:solidFill>
              <a:schemeClr val="bg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/>
            </a:lstStyle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899" y="1474"/>
              <a:ext cx="499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/>
            </a:lstStyle>
            <a:p>
              <a:pPr indent="304800"/>
              <a:r>
                <a:rPr lang="zh-CN" altLang="en-US" sz="2800">
                  <a:solidFill>
                    <a:srgbClr val="191919"/>
                  </a:solidFill>
                  <a:ea typeface="楷体" panose="02010609060101010101" pitchFamily="49" charset="-122"/>
                </a:rPr>
                <a:t>他</a:t>
              </a:r>
              <a:r>
                <a:rPr lang="en-US" altLang="zh-CN" sz="2800">
                  <a:solidFill>
                    <a:srgbClr val="191919"/>
                  </a:solidFill>
                  <a:ea typeface="楷体" panose="02010609060101010101" pitchFamily="49" charset="-122"/>
                </a:rPr>
                <a:t>对敌人的仇恨</a:t>
              </a:r>
              <a:endParaRPr lang="en-US" altLang="zh-CN" sz="2800">
                <a:solidFill>
                  <a:srgbClr val="191919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760460" y="592455"/>
            <a:ext cx="3023870" cy="1475740"/>
            <a:chOff x="13796" y="933"/>
            <a:chExt cx="4762" cy="2324"/>
          </a:xfrm>
        </p:grpSpPr>
        <p:sp>
          <p:nvSpPr>
            <p:cNvPr id="6" name="云形标注 5"/>
            <p:cNvSpPr/>
            <p:nvPr/>
          </p:nvSpPr>
          <p:spPr>
            <a:xfrm>
              <a:off x="13796" y="933"/>
              <a:ext cx="4763" cy="2325"/>
            </a:xfrm>
            <a:prstGeom prst="cloudCallout">
              <a:avLst>
                <a:gd name="adj1" fmla="val -11515"/>
                <a:gd name="adj2" fmla="val 51806"/>
              </a:avLst>
            </a:prstGeom>
            <a:solidFill>
              <a:schemeClr val="bg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/>
            </a:lstStyle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4590" y="1345"/>
              <a:ext cx="3772" cy="1501"/>
            </a:xfrm>
            <a:prstGeom prst="rect">
              <a:avLst/>
            </a:prstGeom>
            <a:noFill/>
            <a:ln w="9525"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2">
                      <a:lumMod val="20000"/>
                      <a:lumOff val="80000"/>
                    </a:schemeClr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defPPr/>
            </a:lstStyle>
            <a:p>
              <a:pPr indent="304800"/>
              <a:r>
                <a:rPr lang="en-US" altLang="zh-CN" sz="2800">
                  <a:solidFill>
                    <a:srgbClr val="191919"/>
                  </a:solidFill>
                  <a:ea typeface="楷体" panose="02010609060101010101" pitchFamily="49" charset="-122"/>
                  <a:sym typeface="+mn-ea"/>
                </a:rPr>
                <a:t>他必胜的信心。</a:t>
              </a:r>
              <a:endParaRPr lang="en-US" altLang="zh-CN" sz="2800">
                <a:solidFill>
                  <a:srgbClr val="191919"/>
                </a:solidFill>
                <a:ea typeface="楷体" panose="02010609060101010101" pitchFamily="49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393825" y="1845310"/>
            <a:ext cx="9404350" cy="3322955"/>
          </a:xfrm>
          <a:prstGeom prst="rect">
            <a:avLst/>
          </a:prstGeom>
          <a:noFill/>
          <a:ln w="9525">
            <a:solidFill>
              <a:schemeClr val="bg2"/>
            </a:solidFill>
          </a:ln>
        </p:spPr>
        <p:txBody>
          <a:bodyPr wrap="square">
            <a:spAutoFit/>
          </a:bodyPr>
          <a:lstStyle>
            <a:defPPr/>
          </a:lstStyle>
          <a:p>
            <a:pPr indent="304800">
              <a:lnSpc>
                <a:spcPct val="150000"/>
              </a:lnSpc>
            </a:pPr>
            <a:r>
              <a:rPr lang="en-US" altLang="zh-CN" sz="2800" dirty="0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2800" dirty="0" err="1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黄继光愤怒地注视着敌人的火力点，他转过身来坚定地对营参谋长说</a:t>
            </a:r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：“</a:t>
            </a:r>
            <a:r>
              <a:rPr lang="en-US" altLang="zh-CN" sz="2800" dirty="0" err="1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参谋长，请把这个任务交给吧</a:t>
            </a:r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！”</a:t>
            </a:r>
            <a:endParaRPr lang="en-US" altLang="zh-CN" sz="280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lang="en-US" altLang="zh-CN" sz="2800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28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黄继光带上两个战士，拿了手雷，喊了一声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：“</a:t>
            </a:r>
            <a:r>
              <a:rPr lang="en-US" altLang="zh-CN" sz="28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让祖国人民听我们胜利的消息吧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！”</a:t>
            </a:r>
            <a:r>
              <a:rPr lang="en-US" altLang="zh-CN" sz="28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便向敌人的火力点爬去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5914" y="260985"/>
            <a:ext cx="6408157" cy="58356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r>
              <a:rPr sz="3200" dirty="0" err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从黄继光的语言中你读出了什么</a:t>
            </a:r>
            <a:r>
              <a:rPr sz="32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？</a:t>
            </a:r>
            <a:endParaRPr sz="32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35915" y="1485265"/>
            <a:ext cx="2342515" cy="2365375"/>
            <a:chOff x="642" y="1205"/>
            <a:chExt cx="3689" cy="3725"/>
          </a:xfrm>
        </p:grpSpPr>
        <p:sp>
          <p:nvSpPr>
            <p:cNvPr id="8" name="云形标注 7"/>
            <p:cNvSpPr/>
            <p:nvPr/>
          </p:nvSpPr>
          <p:spPr>
            <a:xfrm>
              <a:off x="642" y="1205"/>
              <a:ext cx="3689" cy="3725"/>
            </a:xfrm>
            <a:prstGeom prst="cloudCallout">
              <a:avLst>
                <a:gd name="adj1" fmla="val 60246"/>
                <a:gd name="adj2" fmla="val 51852"/>
              </a:avLst>
            </a:prstGeom>
            <a:solidFill>
              <a:schemeClr val="bg2">
                <a:lumMod val="20000"/>
                <a:lumOff val="80000"/>
                <a:alpha val="54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/>
            </a:lstStyle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209" y="1772"/>
              <a:ext cx="2834" cy="21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/>
            </a:lstStyle>
            <a:p>
              <a:pPr indent="304800"/>
              <a:r>
                <a:rPr lang="en-US" altLang="zh-CN" sz="2800">
                  <a:solidFill>
                    <a:srgbClr val="191919"/>
                  </a:solidFill>
                  <a:ea typeface="楷体" panose="02010609060101010101" pitchFamily="49" charset="-122"/>
                </a:rPr>
                <a:t>他勇于担当、不怕牺牲</a:t>
              </a:r>
              <a:endParaRPr lang="en-US" altLang="zh-CN" sz="2800">
                <a:solidFill>
                  <a:srgbClr val="191919"/>
                </a:solidFill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392670" y="1989455"/>
            <a:ext cx="3693160" cy="1785620"/>
            <a:chOff x="11415" y="7555"/>
            <a:chExt cx="5816" cy="2812"/>
          </a:xfrm>
        </p:grpSpPr>
        <p:sp>
          <p:nvSpPr>
            <p:cNvPr id="10" name="云形标注 9"/>
            <p:cNvSpPr/>
            <p:nvPr/>
          </p:nvSpPr>
          <p:spPr>
            <a:xfrm>
              <a:off x="11415" y="7555"/>
              <a:ext cx="5817" cy="2812"/>
            </a:xfrm>
            <a:prstGeom prst="cloudCallout">
              <a:avLst>
                <a:gd name="adj1" fmla="val -59059"/>
                <a:gd name="adj2" fmla="val 57112"/>
              </a:avLst>
            </a:prstGeom>
            <a:solidFill>
              <a:schemeClr val="bg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/>
            </a:lstStyle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2549" y="7895"/>
              <a:ext cx="3630" cy="21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defPPr/>
            </a:lstStyle>
            <a:p>
              <a:pPr indent="304800"/>
              <a:r>
                <a:rPr lang="en-US" altLang="zh-CN" sz="2800">
                  <a:solidFill>
                    <a:srgbClr val="191919"/>
                  </a:solidFill>
                  <a:ea typeface="楷体" panose="02010609060101010101" pitchFamily="49" charset="-122"/>
                </a:rPr>
                <a:t>抱着必胜的信念去完成任务</a:t>
              </a:r>
              <a:endParaRPr lang="en-US" altLang="zh-CN" sz="2800">
                <a:solidFill>
                  <a:srgbClr val="191919"/>
                </a:solidFill>
                <a:ea typeface="楷体" panose="02010609060101010101" pitchFamily="49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66470" y="2028825"/>
            <a:ext cx="1032446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pPr>
              <a:lnSpc>
                <a:spcPct val="150000"/>
              </a:lnSpc>
            </a:pPr>
            <a:r>
              <a:rPr lang="en-US"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sz="3600" dirty="0" err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从语言和动作描写中，你觉得黄继光是个怎样的英雄</a:t>
            </a:r>
            <a:r>
              <a:rPr sz="3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？</a:t>
            </a:r>
            <a:endParaRPr sz="36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21323" y="988192"/>
            <a:ext cx="8561076" cy="44135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/>
          </a:lstStyle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  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黄继光，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1951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年参军，中国人民志愿军第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军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师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135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团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营通信员。上甘岭战役中，当部队被敌人火力压制前进受阻时，他用胸膛挡住敌机枪眼，以生命为战友开辟了前进道路。志愿军领导机关为他追记特等功，追授“特级英雄”称号。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63356" y="1412948"/>
            <a:ext cx="2571750" cy="3067050"/>
          </a:xfrm>
          <a:prstGeom prst="round2Same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0" y="1196975"/>
            <a:ext cx="7228840" cy="454596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00" name="文本框 99"/>
          <p:cNvSpPr txBox="1"/>
          <p:nvPr/>
        </p:nvSpPr>
        <p:spPr>
          <a:xfrm>
            <a:off x="551815" y="2061210"/>
            <a:ext cx="3956685" cy="2584450"/>
          </a:xfrm>
          <a:prstGeom prst="rect">
            <a:avLst/>
          </a:prstGeom>
          <a:noFill/>
          <a:ln w="19050">
            <a:solidFill>
              <a:schemeClr val="bg2"/>
            </a:solidFill>
          </a:ln>
        </p:spPr>
        <p:txBody>
          <a:bodyPr wrap="square">
            <a:spAutoFit/>
          </a:bodyPr>
          <a:lstStyle>
            <a:defPPr/>
          </a:lstStyle>
          <a:p>
            <a:pPr indent="304800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altLang="zh-CN" sz="3600" dirty="0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3600" dirty="0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自由读课文，说说黄继光有什么英雄事迹。</a:t>
            </a:r>
            <a:endParaRPr lang="zh-CN" sz="3600" u="sng" dirty="0">
              <a:solidFill>
                <a:srgbClr val="191919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图片 99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0" y="180554"/>
            <a:ext cx="4067175" cy="6467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869020" y="193466"/>
            <a:ext cx="4043680" cy="6467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793355" y="195580"/>
            <a:ext cx="4398645" cy="6532245"/>
          </a:xfrm>
          <a:prstGeom prst="rect">
            <a:avLst/>
          </a:prstGeom>
        </p:spPr>
      </p:pic>
    </p:spTree>
    <p:custDataLst>
      <p:tags r:id="rId4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265555" y="2084070"/>
            <a:ext cx="9661525" cy="1722120"/>
          </a:xfrm>
          <a:prstGeom prst="rect">
            <a:avLst/>
          </a:prstGeom>
          <a:noFill/>
          <a:ln w="19050">
            <a:solidFill>
              <a:schemeClr val="bg2"/>
            </a:solidFill>
          </a:ln>
        </p:spPr>
        <p:txBody>
          <a:bodyPr wrap="square">
            <a:spAutoFit/>
          </a:bodyPr>
          <a:lstStyle>
            <a:defPPr/>
          </a:lstStyle>
          <a:p>
            <a:pPr indent="304800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</a:pPr>
            <a:r>
              <a:rPr lang="zh-CN" altLang="en-US" sz="3200" dirty="0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上甘岭战役	朝鲜战场	   597.9高地</a:t>
            </a:r>
            <a:endParaRPr lang="zh-CN" altLang="en-US" sz="3200" dirty="0">
              <a:solidFill>
                <a:srgbClr val="191919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</a:pPr>
            <a:r>
              <a:rPr lang="zh-CN" altLang="en-US" sz="3200" dirty="0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营参谋长	 火力点	   探照灯	  照明弹</a:t>
            </a:r>
            <a:r>
              <a:rPr lang="zh-CN" altLang="en-US" sz="2800" u="sng" dirty="0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zh-CN" sz="2800" u="sng" dirty="0">
              <a:solidFill>
                <a:srgbClr val="191919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5122" name="组合 3"/>
          <p:cNvGrpSpPr/>
          <p:nvPr/>
        </p:nvGrpSpPr>
        <p:grpSpPr>
          <a:xfrm>
            <a:off x="450850" y="353484"/>
            <a:ext cx="7567296" cy="1061931"/>
            <a:chOff x="1357529" y="596784"/>
            <a:chExt cx="7082996" cy="796449"/>
          </a:xfrm>
        </p:grpSpPr>
        <p:sp>
          <p:nvSpPr>
            <p:cNvPr id="3" name="AutoShape 59"/>
            <p:cNvSpPr/>
            <p:nvPr/>
          </p:nvSpPr>
          <p:spPr bwMode="auto">
            <a:xfrm>
              <a:off x="1357529" y="596784"/>
              <a:ext cx="360259" cy="358775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rgbClr val="82B2BF"/>
            </a:solidFill>
            <a:ln>
              <a:noFill/>
            </a:ln>
            <a:effectLst/>
          </p:spPr>
          <p:txBody>
            <a:bodyPr lIns="19050" tIns="19050" rIns="19050" bIns="19050" anchor="ctr"/>
            <a:lstStyle>
              <a:defPPr/>
            </a:lstStyle>
            <a:p>
              <a:pPr algn="ctr" defTabSz="228600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strike="noStrike" kern="0" noProof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" name="文本框 36"/>
            <p:cNvSpPr txBox="1">
              <a:spLocks noChangeArrowheads="1"/>
            </p:cNvSpPr>
            <p:nvPr/>
          </p:nvSpPr>
          <p:spPr bwMode="auto">
            <a:xfrm>
              <a:off x="1717712" y="955559"/>
              <a:ext cx="6722813" cy="437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/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defRPr/>
              </a:pPr>
              <a:r>
                <a:rPr lang="zh-CN" altLang="en-US" sz="3200" b="1" strike="noStrike" noProof="1">
                  <a:ln w="0"/>
                  <a:solidFill>
                    <a:srgbClr val="002060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黑体" panose="02010609060101010101" charset="-122"/>
                  <a:ea typeface="黑体" panose="02010609060101010101" charset="-122"/>
                  <a:cs typeface="+mn-cs"/>
                </a:rPr>
                <a:t>这些与战争有关的词语，你们了解吗？</a:t>
              </a:r>
              <a:endParaRPr lang="zh-CN" altLang="en-US" sz="3200" b="1" strike="noStrike" noProof="1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4355" y="260985"/>
            <a:ext cx="11200764" cy="64516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r>
              <a:rPr sz="3600" b="1" dirty="0" err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默读课文</a:t>
            </a:r>
            <a:r>
              <a:rPr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划</a:t>
            </a:r>
            <a:r>
              <a:rPr sz="3600" b="1" dirty="0" err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出描写黄继光语言和动作的语句</a:t>
            </a:r>
            <a:r>
              <a:rPr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sz="36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4355" y="1421130"/>
            <a:ext cx="11200765" cy="5077460"/>
          </a:xfrm>
          <a:prstGeom prst="rect">
            <a:avLst/>
          </a:prstGeom>
          <a:noFill/>
          <a:ln w="9525">
            <a:solidFill>
              <a:schemeClr val="bg2"/>
            </a:solidFill>
          </a:ln>
        </p:spPr>
        <p:txBody>
          <a:bodyPr wrap="square">
            <a:spAutoFit/>
          </a:bodyPr>
          <a:lstStyle>
            <a:defPPr/>
          </a:lstStyle>
          <a:p>
            <a:pPr indent="304800">
              <a:lnSpc>
                <a:spcPct val="150000"/>
              </a:lnSpc>
            </a:pPr>
            <a:r>
              <a:rPr lang="en-US" altLang="zh-CN" sz="2400" dirty="0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火力点里的敌人把机枪对准黄继光，子弹像冰雹一样射过来。黄继光肩上腿上都负了伤。他用尽全身的力气，更加顽强地向前爬，还有二十米，十米…… </a:t>
            </a:r>
            <a:r>
              <a:rPr lang="en-US" altLang="zh-CN" sz="2400" dirty="0" err="1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近了，更近了</a:t>
            </a:r>
            <a:r>
              <a:rPr lang="en-US" altLang="zh-CN" sz="2400" dirty="0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400" dirty="0">
              <a:solidFill>
                <a:srgbClr val="191919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2400" dirty="0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2400" dirty="0" err="1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啊！黄继光突然站起来了！在暴风雨一样的子弹中站起来了！他举起右臂</a:t>
            </a:r>
            <a:r>
              <a:rPr lang="en-US" altLang="zh-CN" sz="2400" dirty="0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endParaRPr lang="en-US" altLang="zh-CN" sz="2400" dirty="0">
              <a:solidFill>
                <a:srgbClr val="191919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2400" dirty="0" err="1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手雷在探照灯的光亮中闪闪发光</a:t>
            </a:r>
            <a:r>
              <a:rPr lang="en-US" altLang="zh-CN" sz="2400" dirty="0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400" dirty="0">
              <a:solidFill>
                <a:srgbClr val="191919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2400" dirty="0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2400" dirty="0" err="1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轰！敌人的火力点塌了半边，黄继光晕倒了。战士们赶紧冲上去，不料才冲到半路，敌人的机枪又叫起来，战士们被压在山坡上</a:t>
            </a:r>
            <a:r>
              <a:rPr lang="en-US" altLang="zh-CN" sz="2400" dirty="0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400" dirty="0">
              <a:solidFill>
                <a:srgbClr val="191919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2400" dirty="0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天快亮了，规定的时间马上到了。营参谋长正在着急，只见黄继光又站起来了！他张开双臂，向喷射着火舌的火力点猛扑上去，用自己的胸膛堵住了敌人的枪口。</a:t>
            </a:r>
            <a:endParaRPr lang="en-US" altLang="zh-CN" sz="2400" dirty="0">
              <a:solidFill>
                <a:srgbClr val="191919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7670" y="189230"/>
            <a:ext cx="9638665" cy="52197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r>
              <a:rPr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请你圈出</a:t>
            </a:r>
            <a:r>
              <a:rPr lang="zh-CN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这几段话中黄继光</a:t>
            </a:r>
            <a:r>
              <a:rPr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的动</a:t>
            </a:r>
            <a:r>
              <a:rPr lang="zh-CN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作，说说你从中读出了什么？</a:t>
            </a:r>
            <a:endParaRPr lang="zh-CN" sz="280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4355" y="990600"/>
            <a:ext cx="11200765" cy="5077460"/>
          </a:xfrm>
          <a:prstGeom prst="rect">
            <a:avLst/>
          </a:prstGeom>
          <a:noFill/>
          <a:ln w="9525">
            <a:solidFill>
              <a:schemeClr val="bg2"/>
            </a:solidFill>
          </a:ln>
        </p:spPr>
        <p:txBody>
          <a:bodyPr wrap="square">
            <a:spAutoFit/>
          </a:bodyPr>
          <a:lstStyle>
            <a:defPPr/>
          </a:lstStyle>
          <a:p>
            <a:pPr indent="304800">
              <a:lnSpc>
                <a:spcPct val="150000"/>
              </a:lnSpc>
            </a:pPr>
            <a:r>
              <a:rPr lang="en-US" altLang="zh-CN" sz="2400" dirty="0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火力点里的敌人把机枪对准黄继光，子弹像冰雹一样射过来。黄继光肩上腿上都负了伤。他用尽全身的力气，更加顽强地向前爬，还有二十米，十米…… </a:t>
            </a:r>
            <a:r>
              <a:rPr lang="en-US" altLang="zh-CN" sz="2400" dirty="0" err="1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近了，更近了</a:t>
            </a:r>
            <a:r>
              <a:rPr lang="en-US" altLang="zh-CN" sz="2400" dirty="0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400" dirty="0">
              <a:solidFill>
                <a:srgbClr val="191919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2400" dirty="0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2400" dirty="0" err="1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啊！黄继光突然站起来了！在暴风雨一样的子弹中站起来了！他举起右臂</a:t>
            </a:r>
            <a:r>
              <a:rPr lang="en-US" altLang="zh-CN" sz="2400" dirty="0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endParaRPr lang="en-US" altLang="zh-CN" sz="2400" dirty="0">
              <a:solidFill>
                <a:srgbClr val="191919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2400" dirty="0" err="1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手雷在探照灯的光亮中闪闪发光</a:t>
            </a:r>
            <a:r>
              <a:rPr lang="en-US" altLang="zh-CN" sz="2400" dirty="0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400" dirty="0">
              <a:solidFill>
                <a:srgbClr val="191919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2400" dirty="0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2400" dirty="0" err="1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轰！敌人的火力点塌了半边，黄继光晕倒了。战士们赶紧冲上去，不料才冲到半路，敌人的机枪又叫起来，战士们被压在山坡上</a:t>
            </a:r>
            <a:r>
              <a:rPr lang="en-US" altLang="zh-CN" sz="2400" dirty="0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400" dirty="0">
              <a:solidFill>
                <a:srgbClr val="191919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2400" dirty="0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天快亮了，规定的时间马上到了。营参谋长正在着急，只见黄继光又站起来了！他张开双臂，向喷射着火舌的火力点猛扑上去，用自己的胸膛堵住了敌人的枪口。</a:t>
            </a:r>
            <a:endParaRPr lang="en-US" altLang="zh-CN" sz="2400" dirty="0">
              <a:solidFill>
                <a:srgbClr val="191919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4975" y="367665"/>
            <a:ext cx="11200765" cy="5908040"/>
          </a:xfrm>
          <a:prstGeom prst="rect">
            <a:avLst/>
          </a:prstGeom>
          <a:noFill/>
          <a:ln w="9525">
            <a:solidFill>
              <a:schemeClr val="bg2"/>
            </a:solidFill>
          </a:ln>
        </p:spPr>
        <p:txBody>
          <a:bodyPr wrap="square">
            <a:spAutoFit/>
          </a:bodyPr>
          <a:lstStyle>
            <a:defPPr/>
          </a:lstStyle>
          <a:p>
            <a:pPr indent="304800">
              <a:lnSpc>
                <a:spcPct val="150000"/>
              </a:lnSpc>
            </a:pPr>
            <a:r>
              <a:rPr lang="en-US" altLang="zh-CN" sz="2400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火力点里的敌人把机枪对准黄继光，子弹像冰雹一样射过来。黄继光肩上腿上都负了伤。他用尽全身的力气，更加顽强地向前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爬</a:t>
            </a:r>
            <a:r>
              <a:rPr lang="en-US" altLang="zh-CN" sz="2400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，还有二十米，十米…… 近了，更近了。</a:t>
            </a:r>
            <a:endParaRPr lang="en-US" altLang="zh-CN" sz="2400">
              <a:solidFill>
                <a:srgbClr val="191919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2400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啊！黄继光突然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站</a:t>
            </a:r>
            <a:r>
              <a:rPr lang="en-US" altLang="zh-CN" sz="2400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起来了！在暴风雨一样的子弹中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站</a:t>
            </a:r>
            <a:r>
              <a:rPr lang="en-US" altLang="zh-CN" sz="2400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起来了！他举起右臂，</a:t>
            </a:r>
            <a:endParaRPr lang="en-US" altLang="zh-CN" sz="2400">
              <a:solidFill>
                <a:srgbClr val="191919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2400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手雷在探照灯的光亮中闪闪发光。</a:t>
            </a:r>
            <a:endParaRPr lang="en-US" altLang="zh-CN" sz="2400">
              <a:solidFill>
                <a:srgbClr val="191919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2400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轰！敌人的火力点塌了半边，黄继光晕倒了。战士们赶紧冲上去，不料才冲到半路，敌人的机枪又叫起来，战士们被压在山坡上。</a:t>
            </a:r>
            <a:endParaRPr lang="en-US" altLang="zh-CN" sz="2400">
              <a:solidFill>
                <a:srgbClr val="191919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2400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天快亮了，规定的时间马上到了。营参谋长正在着急，只见黄继光又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站</a:t>
            </a:r>
            <a:r>
              <a:rPr lang="en-US" altLang="zh-CN" sz="2400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起来了！他张开双臂，向喷射着火舌的火力点猛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扑</a:t>
            </a:r>
            <a:r>
              <a:rPr lang="en-US" altLang="zh-CN" sz="2400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上去，用自己的胸膛堵住了敌人的枪口。</a:t>
            </a:r>
            <a:endParaRPr lang="en-US" altLang="zh-CN" sz="2400">
              <a:solidFill>
                <a:srgbClr val="191919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11518900" y="4902200"/>
            <a:ext cx="354330" cy="5207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9032875" y="2765425"/>
            <a:ext cx="386715" cy="48895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472940" y="2765425"/>
            <a:ext cx="311150" cy="50355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/>
          </a:lstStyle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54355" y="189230"/>
            <a:ext cx="10488295" cy="52197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defPPr/>
          </a:lstStyle>
          <a:p>
            <a:r>
              <a:rPr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请你默读这几段话，圈出相关的动词</a:t>
            </a:r>
            <a:r>
              <a:rPr lang="zh-CN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，并说说你从中读出了什么？</a:t>
            </a:r>
            <a:endParaRPr lang="zh-CN" sz="280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4355" y="990600"/>
            <a:ext cx="11200765" cy="5077460"/>
          </a:xfrm>
          <a:prstGeom prst="rect">
            <a:avLst/>
          </a:prstGeom>
          <a:noFill/>
          <a:ln w="9525">
            <a:solidFill>
              <a:schemeClr val="bg2"/>
            </a:solidFill>
          </a:ln>
        </p:spPr>
        <p:txBody>
          <a:bodyPr wrap="square">
            <a:spAutoFit/>
          </a:bodyPr>
          <a:lstStyle>
            <a:defPPr/>
          </a:lstStyle>
          <a:p>
            <a:pPr indent="3048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火力点里的敌人把机枪对准黄继光，子弹像冰雹一样射过来。黄继光肩上腿上都负了伤。他用尽全身的力气，更加顽强地向前</a:t>
            </a:r>
            <a:r>
              <a:rPr lang="en-US" altLang="zh-CN" sz="2400" b="1" dirty="0">
                <a:solidFill>
                  <a:schemeClr val="bg1">
                    <a:lumMod val="8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爬</a:t>
            </a:r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，还有二十米，十米…… </a:t>
            </a:r>
            <a:r>
              <a:rPr lang="en-US" altLang="zh-CN" sz="2400" dirty="0" err="1">
                <a:solidFill>
                  <a:schemeClr val="bg1">
                    <a:lumMod val="8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近了，更近了</a:t>
            </a:r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400" dirty="0">
              <a:solidFill>
                <a:schemeClr val="bg1">
                  <a:lumMod val="8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2400" dirty="0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2400" dirty="0" err="1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啊！黄继光突然</a:t>
            </a:r>
            <a:r>
              <a:rPr lang="en-US" altLang="zh-CN" sz="24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站</a:t>
            </a:r>
            <a:r>
              <a:rPr lang="en-US" altLang="zh-CN" sz="2400" dirty="0" err="1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起来了！在暴风雨一样的子弹中</a:t>
            </a:r>
            <a:r>
              <a:rPr lang="en-US" altLang="zh-CN" sz="24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站</a:t>
            </a:r>
            <a:r>
              <a:rPr lang="en-US" altLang="zh-CN" sz="2400" dirty="0" err="1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起来了！他举起右臂</a:t>
            </a:r>
            <a:r>
              <a:rPr lang="en-US" altLang="zh-CN" sz="2400" dirty="0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endParaRPr lang="en-US" altLang="zh-CN" sz="2400" dirty="0">
              <a:solidFill>
                <a:srgbClr val="191919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2400" dirty="0" err="1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手雷在探照灯的光亮中闪闪发光</a:t>
            </a:r>
            <a:r>
              <a:rPr lang="en-US" altLang="zh-CN" sz="2400" dirty="0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400" dirty="0">
              <a:solidFill>
                <a:srgbClr val="191919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2400" dirty="0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400" dirty="0" err="1">
                <a:solidFill>
                  <a:schemeClr val="bg1">
                    <a:lumMod val="8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轰！敌人的火力点塌了半边，黄继光晕倒了。战士们赶紧冲上去，不料才冲到半路，敌人的机枪又叫起来，战士们被压在山坡上</a:t>
            </a:r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400" dirty="0">
              <a:solidFill>
                <a:schemeClr val="bg1">
                  <a:lumMod val="8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2400" dirty="0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天快亮了，规定的时间马上到了。营参谋长正在着急，只见黄继光又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站</a:t>
            </a:r>
            <a:r>
              <a:rPr lang="en-US" altLang="zh-CN" sz="2400" dirty="0">
                <a:solidFill>
                  <a:srgbClr val="19191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起来了！</a:t>
            </a:r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他张开双臂，向喷射着火舌的火力点猛</a:t>
            </a:r>
            <a:r>
              <a:rPr lang="en-US" altLang="zh-CN" sz="2400" b="1" dirty="0">
                <a:solidFill>
                  <a:schemeClr val="bg1">
                    <a:lumMod val="8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扑</a:t>
            </a:r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上去，用自己的胸膛堵住了敌人的枪口。</a:t>
            </a:r>
            <a:endParaRPr lang="en-US" altLang="zh-CN" sz="2400" dirty="0">
              <a:solidFill>
                <a:schemeClr val="bg1">
                  <a:lumMod val="8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105" name="文本框 2095"/>
          <p:cNvSpPr txBox="1"/>
          <p:nvPr/>
        </p:nvSpPr>
        <p:spPr>
          <a:xfrm>
            <a:off x="843915" y="3754120"/>
            <a:ext cx="10674985" cy="129159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 cmpd="sng">
            <a:solidFill>
              <a:srgbClr val="A7A9AC"/>
            </a:solidFill>
            <a:prstDash val="dot"/>
            <a:miter/>
            <a:headEnd type="none" w="med" len="med"/>
            <a:tailEnd type="none" w="med" len="med"/>
          </a:ln>
        </p:spPr>
        <p:txBody>
          <a:bodyPr lIns="0" tIns="0" rIns="0" bIns="0" upright="1"/>
          <a:lstStyle>
            <a:defPPr/>
          </a:lstStyle>
          <a:p>
            <a:pPr marL="0" marR="0" indent="0" algn="l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tabLst>
                <a:tab pos="1472565" algn="l"/>
                <a:tab pos="2195830" algn="l"/>
                <a:tab pos="3271520" algn="l"/>
              </a:tabLst>
            </a:pPr>
            <a:endParaRPr lang="en-US" altLang="zh-CN" sz="2800" kern="100">
              <a:solidFill>
                <a:srgbClr val="231F2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/>
            </a:endParaRPr>
          </a:p>
          <a:p>
            <a:pPr marL="0" marR="0" indent="0" algn="l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tabLst>
                <a:tab pos="1472565" algn="l"/>
                <a:tab pos="2195830" algn="l"/>
                <a:tab pos="3271520" algn="l"/>
              </a:tabLst>
            </a:pPr>
            <a:r>
              <a:rPr lang="en-US" altLang="zh-CN" sz="2800" kern="100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/>
              </a:rPr>
              <a:t> A.</a:t>
            </a:r>
            <a:r>
              <a:rPr lang="en-US" altLang="zh-CN" sz="2800" kern="100" spc="20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/>
              </a:rPr>
              <a:t>不可思</a:t>
            </a:r>
            <a:r>
              <a:rPr lang="en-US" altLang="zh-CN" sz="2800" kern="100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/>
              </a:rPr>
              <a:t>议	  B.</a:t>
            </a:r>
            <a:r>
              <a:rPr lang="en-US" altLang="zh-CN" sz="2800" kern="100" spc="20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/>
              </a:rPr>
              <a:t>担</a:t>
            </a:r>
            <a:r>
              <a:rPr lang="en-US" altLang="zh-CN" sz="2800" kern="100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/>
              </a:rPr>
              <a:t>心	   C.</a:t>
            </a:r>
            <a:r>
              <a:rPr lang="en-US" altLang="zh-CN" sz="2800" kern="100" spc="20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/>
              </a:rPr>
              <a:t>兴奋、高</a:t>
            </a:r>
            <a:r>
              <a:rPr lang="en-US" altLang="zh-CN" sz="2800" kern="100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/>
              </a:rPr>
              <a:t>兴  	D.</a:t>
            </a:r>
            <a:r>
              <a:rPr lang="en-US" altLang="zh-CN" sz="2800" kern="100" spc="20">
                <a:solidFill>
                  <a:srgbClr val="231F2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/>
              </a:rPr>
              <a:t>敬佩</a:t>
            </a:r>
            <a:endParaRPr lang="en-US" altLang="zh-CN" sz="2800" kern="100" spc="20">
              <a:solidFill>
                <a:srgbClr val="231F2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/>
            </a:endParaRPr>
          </a:p>
          <a:p>
            <a:pPr marL="0" marR="0" indent="0" algn="l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tabLst>
                <a:tab pos="1472565" algn="l"/>
                <a:tab pos="2195830" algn="l"/>
                <a:tab pos="3271520" algn="l"/>
              </a:tabLst>
            </a:pPr>
            <a:endParaRPr lang="en-US" altLang="zh-CN" sz="2800" kern="1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2105" grpId="0" animBg="1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45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4581"/>
  <p:tag name="KSO_WM_TEMPLATE_JOB_ID" val="6"/>
  <p:tag name="KSO_WM_TEMPLATE_OUTLINE_ID" val="6"/>
  <p:tag name="KSO_WM_TEMPLATE_SCENE_ID" val="1"/>
  <p:tag name="KSO_WM_TEMPLATE_SUBCATEGORY" val="0"/>
  <p:tag name="KSO_WM_TEMPLATE_THUMBS_INDEX" val="1、6、11、15、4、5、12、19"/>
  <p:tag name="KSO_WM_TEMPLATE_TOPIC_DEFAULT" val="0"/>
  <p:tag name="KSO_WM_TEMPLATE_TOPIC_ID" val="2869567"/>
</p:tagLst>
</file>

<file path=ppt/tags/tag15.xml><?xml version="1.0" encoding="utf-8"?>
<p:tagLst xmlns:p="http://schemas.openxmlformats.org/presentationml/2006/main">
  <p:tag name="KSO_WM_TEMPLATE_CATEGORY" val="custom"/>
  <p:tag name="KSO_WM_TEMPLATE_INDEX" val="20184581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81"/>
</p:tagLst>
</file>

<file path=ppt/tags/tag17.xml><?xml version="1.0" encoding="utf-8"?>
<p:tagLst xmlns:p="http://schemas.openxmlformats.org/presentationml/2006/main">
  <p:tag name="KSO_WM_TEMPLATE_CATEGORY" val="custom"/>
  <p:tag name="KSO_WM_TEMPLATE_INDEX" val="20184581"/>
</p:tagLst>
</file>

<file path=ppt/tags/tag18.xml><?xml version="1.0" encoding="utf-8"?>
<p:tagLst xmlns:p="http://schemas.openxmlformats.org/presentationml/2006/main">
  <p:tag name="KSO_WM_TEMPLATE_CATEGORY" val="custom"/>
  <p:tag name="KSO_WM_TEMPLATE_INDEX" val="20184581"/>
</p:tagLst>
</file>

<file path=ppt/tags/tag19.xml><?xml version="1.0" encoding="utf-8"?>
<p:tagLst xmlns:p="http://schemas.openxmlformats.org/presentationml/2006/main">
  <p:tag name="KSO_WM_TEMPLATE_CATEGORY" val="custom"/>
  <p:tag name="KSO_WM_TEMPLATE_INDEX" val="2018458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.xml><?xml version="1.0" encoding="utf-8"?>
<p:tagLst xmlns:p="http://schemas.openxmlformats.org/presentationml/2006/main">
  <p:tag name="KSO_WM_TEMPLATE_CATEGORY" val="custom"/>
  <p:tag name="KSO_WM_TEMPLATE_INDEX" val="20184581"/>
</p:tagLst>
</file>

<file path=ppt/tags/tag21.xml><?xml version="1.0" encoding="utf-8"?>
<p:tagLst xmlns:p="http://schemas.openxmlformats.org/presentationml/2006/main">
  <p:tag name="KSO_WM_TEMPLATE_CATEGORY" val="custom"/>
  <p:tag name="KSO_WM_TEMPLATE_INDEX" val="20184581"/>
</p:tagLst>
</file>

<file path=ppt/tags/tag22.xml><?xml version="1.0" encoding="utf-8"?>
<p:tagLst xmlns:p="http://schemas.openxmlformats.org/presentationml/2006/main">
  <p:tag name="KSO_WM_TEMPLATE_CATEGORY" val="custom"/>
  <p:tag name="KSO_WM_TEMPLATE_INDEX" val="20184581"/>
</p:tagLst>
</file>

<file path=ppt/tags/tag23.xml><?xml version="1.0" encoding="utf-8"?>
<p:tagLst xmlns:p="http://schemas.openxmlformats.org/presentationml/2006/main">
  <p:tag name="KSO_WM_TEMPLATE_CATEGORY" val="custom"/>
  <p:tag name="KSO_WM_TEMPLATE_INDEX" val="20184581"/>
</p:tagLst>
</file>

<file path=ppt/tags/tag24.xml><?xml version="1.0" encoding="utf-8"?>
<p:tagLst xmlns:p="http://schemas.openxmlformats.org/presentationml/2006/main">
  <p:tag name="KSO_WM_TEMPLATE_CATEGORY" val="custom"/>
  <p:tag name="KSO_WM_TEMPLATE_INDEX" val="20184581"/>
</p:tagLst>
</file>

<file path=ppt/tags/tag25.xml><?xml version="1.0" encoding="utf-8"?>
<p:tagLst xmlns:p="http://schemas.openxmlformats.org/presentationml/2006/main">
  <p:tag name="KSO_WM_TEMPLATE_CATEGORY" val="custom"/>
  <p:tag name="KSO_WM_TEMPLATE_INDEX" val="20184581"/>
</p:tagLst>
</file>

<file path=ppt/tags/tag2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6612b51d-f05f-497e-a1ab-e4e7841b1fbb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45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heme/theme1.xml><?xml version="1.0" encoding="utf-8"?>
<a:theme xmlns:a="http://schemas.openxmlformats.org/drawingml/2006/main" name="第一PPT模板网-WWW.1PPT.COM​">
  <a:themeElements>
    <a:clrScheme name="自定义 369">
      <a:dk1>
        <a:srgbClr val="000000"/>
      </a:dk1>
      <a:lt1>
        <a:srgbClr val="FFFFFF"/>
      </a:lt1>
      <a:dk2>
        <a:srgbClr val="0061A0"/>
      </a:dk2>
      <a:lt2>
        <a:srgbClr val="92D050"/>
      </a:lt2>
      <a:accent1>
        <a:srgbClr val="008FD9"/>
      </a:accent1>
      <a:accent2>
        <a:srgbClr val="92D050"/>
      </a:accent2>
      <a:accent3>
        <a:srgbClr val="0061A0"/>
      </a:accent3>
      <a:accent4>
        <a:srgbClr val="05A5AD"/>
      </a:accent4>
      <a:accent5>
        <a:srgbClr val="FFFFFF"/>
      </a:accent5>
      <a:accent6>
        <a:srgbClr val="2C92C5"/>
      </a:accent6>
      <a:hlink>
        <a:srgbClr val="008FD9"/>
      </a:hlink>
      <a:folHlink>
        <a:srgbClr val="BFBFBF"/>
      </a:folHlink>
    </a:clrScheme>
    <a:fontScheme name="snk12rea">
      <a:majorFont>
        <a:latin typeface="Arial"/>
        <a:ea typeface="SimHei"/>
        <a:cs typeface="Arial"/>
      </a:majorFont>
      <a:minorFont>
        <a:latin typeface="Arial"/>
        <a:ea typeface="SimHei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  <a:ln w="9525">
          <a:noFill/>
        </a:ln>
      </a:spPr>
      <a:bodyPr wrap="square">
        <a:spAutoFit/>
      </a:bodyPr>
      <a:lstStyle>
        <a:defPPr indent="304800">
          <a:defRPr lang="en-US" altLang="zh-CN" sz="2800">
            <a:solidFill>
              <a:srgbClr val="191919"/>
            </a:solidFill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369">
    <a:dk1>
      <a:srgbClr val="000000"/>
    </a:dk1>
    <a:lt1>
      <a:srgbClr val="FFFFFF"/>
    </a:lt1>
    <a:dk2>
      <a:srgbClr val="0061A0"/>
    </a:dk2>
    <a:lt2>
      <a:srgbClr val="92D050"/>
    </a:lt2>
    <a:accent1>
      <a:srgbClr val="008FD9"/>
    </a:accent1>
    <a:accent2>
      <a:srgbClr val="92D050"/>
    </a:accent2>
    <a:accent3>
      <a:srgbClr val="0061A0"/>
    </a:accent3>
    <a:accent4>
      <a:srgbClr val="05A5AD"/>
    </a:accent4>
    <a:accent5>
      <a:srgbClr val="FFFFFF"/>
    </a:accent5>
    <a:accent6>
      <a:srgbClr val="2C92C5"/>
    </a:accent6>
    <a:hlink>
      <a:srgbClr val="008FD9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369">
    <a:dk1>
      <a:srgbClr val="000000"/>
    </a:dk1>
    <a:lt1>
      <a:srgbClr val="FFFFFF"/>
    </a:lt1>
    <a:dk2>
      <a:srgbClr val="0061A0"/>
    </a:dk2>
    <a:lt2>
      <a:srgbClr val="92D050"/>
    </a:lt2>
    <a:accent1>
      <a:srgbClr val="008FD9"/>
    </a:accent1>
    <a:accent2>
      <a:srgbClr val="92D050"/>
    </a:accent2>
    <a:accent3>
      <a:srgbClr val="0061A0"/>
    </a:accent3>
    <a:accent4>
      <a:srgbClr val="05A5AD"/>
    </a:accent4>
    <a:accent5>
      <a:srgbClr val="FFFFFF"/>
    </a:accent5>
    <a:accent6>
      <a:srgbClr val="2C92C5"/>
    </a:accent6>
    <a:hlink>
      <a:srgbClr val="008FD9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1762</Words>
  <Application>WPS 演示</Application>
  <PresentationFormat>自定义</PresentationFormat>
  <Paragraphs>72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楷体</vt:lpstr>
      <vt:lpstr>微软雅黑</vt:lpstr>
      <vt:lpstr>Calibri</vt:lpstr>
      <vt:lpstr>黑体</vt:lpstr>
      <vt:lpstr>Gill Sans</vt:lpstr>
      <vt:lpstr>Times New Roman</vt:lpstr>
      <vt:lpstr>Arial</vt:lpstr>
      <vt:lpstr>Arial Unicode MS</vt:lpstr>
      <vt:lpstr>Segoe Print</vt:lpstr>
      <vt:lpstr>第一PPT模板网-WWW.1PPT.COM​</vt:lpstr>
      <vt:lpstr>24.黄继光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595</cp:revision>
  <dcterms:created xsi:type="dcterms:W3CDTF">2016-10-29T08:56:00Z</dcterms:created>
  <dcterms:modified xsi:type="dcterms:W3CDTF">2023-01-17T03:40:15Z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A47462073879447E97BA2C4C963420D4</vt:lpwstr>
  </property>
  <property fmtid="{D5CDD505-2E9C-101B-9397-08002B2CF9AE}" pid="3" name="KSOProductBuildVer">
    <vt:lpwstr>2052-11.1.0.13703</vt:lpwstr>
  </property>
</Properties>
</file>