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83" r:id="rId5"/>
    <p:sldId id="258" r:id="rId6"/>
    <p:sldId id="259" r:id="rId7"/>
    <p:sldId id="331" r:id="rId8"/>
    <p:sldId id="301" r:id="rId10"/>
    <p:sldId id="261" r:id="rId11"/>
    <p:sldId id="318" r:id="rId12"/>
    <p:sldId id="319" r:id="rId13"/>
    <p:sldId id="344" r:id="rId14"/>
    <p:sldId id="270" r:id="rId15"/>
    <p:sldId id="342" r:id="rId16"/>
    <p:sldId id="328" r:id="rId17"/>
    <p:sldId id="329" r:id="rId18"/>
    <p:sldId id="330" r:id="rId19"/>
    <p:sldId id="273" r:id="rId20"/>
    <p:sldId id="343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2" userDrawn="1">
          <p15:clr>
            <a:srgbClr val="A4A3A4"/>
          </p15:clr>
        </p15:guide>
        <p15:guide id="2" pos="2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1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20" autoAdjust="0"/>
  </p:normalViewPr>
  <p:slideViewPr>
    <p:cSldViewPr>
      <p:cViewPr>
        <p:scale>
          <a:sx n="110" d="100"/>
          <a:sy n="110" d="100"/>
        </p:scale>
        <p:origin x="-1644" y="-666"/>
      </p:cViewPr>
      <p:guideLst>
        <p:guide orient="horz" pos="1642"/>
        <p:guide pos="28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框 10"/>
          <p:cNvSpPr txBox="1"/>
          <p:nvPr userDrawn="1"/>
        </p:nvSpPr>
        <p:spPr>
          <a:xfrm>
            <a:off x="193240" y="92980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1" lang="en-US" altLang="zh-CN" sz="1200" baseline="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1200" baseline="0" dirty="0">
                <a:latin typeface="黑体" panose="02010609060101010101" pitchFamily="49" charset="-122"/>
                <a:ea typeface="黑体" panose="02010609060101010101" pitchFamily="49" charset="-122"/>
              </a:rPr>
              <a:t>记金华的双龙洞</a:t>
            </a:r>
            <a:endParaRPr kumimoji="1" lang="zh-CN" altLang="en-US" sz="1200" baseline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2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hyperlink" Target="&#19971;&#24425;-&#35838;&#25991;&#26391;&#35835;-&#20154;&#20116;&#19978;-1%20&#30333;&#40557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2017212979,46484145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7"/>
            <a:ext cx="9142730" cy="5140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8708" y="1419622"/>
            <a:ext cx="91627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记金华的双龙洞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61281" y="15005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统编版  语文  四年级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60032" y="402133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60032" y="441331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5">
            <a:hlinkClick r:id="rId3" action="ppaction://hlinksldjump"/>
          </p:cNvPr>
          <p:cNvSpPr txBox="1"/>
          <p:nvPr/>
        </p:nvSpPr>
        <p:spPr>
          <a:xfrm>
            <a:off x="7172141" y="401060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172141" y="440257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TextBox 11"/>
          <p:cNvSpPr/>
          <p:nvPr/>
        </p:nvSpPr>
        <p:spPr>
          <a:xfrm>
            <a:off x="3804047" y="374970"/>
            <a:ext cx="1935956" cy="5770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/>
            <a:r>
              <a:rPr lang="zh-CN" altLang="en-US" sz="33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书写指导</a:t>
            </a:r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4" name="组合 17418"/>
          <p:cNvGrpSpPr/>
          <p:nvPr/>
        </p:nvGrpSpPr>
        <p:grpSpPr>
          <a:xfrm>
            <a:off x="3314700" y="446405"/>
            <a:ext cx="457200" cy="457200"/>
            <a:chOff x="0" y="0"/>
            <a:chExt cx="1554163" cy="1552575"/>
          </a:xfrm>
        </p:grpSpPr>
        <p:sp>
          <p:nvSpPr>
            <p:cNvPr id="16395" name="Oval 10"/>
            <p:cNvSpPr/>
            <p:nvPr/>
          </p:nvSpPr>
          <p:spPr>
            <a:xfrm>
              <a:off x="0" y="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396" name="Freeform 11"/>
            <p:cNvSpPr/>
            <p:nvPr/>
          </p:nvSpPr>
          <p:spPr>
            <a:xfrm>
              <a:off x="836613" y="171450"/>
              <a:ext cx="34925" cy="87313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12" y="3"/>
                </a:cxn>
                <a:cxn ang="0">
                  <a:pos x="11" y="0"/>
                </a:cxn>
                <a:cxn ang="0">
                  <a:pos x="0" y="31"/>
                </a:cxn>
                <a:cxn ang="0">
                  <a:pos x="4" y="30"/>
                </a:cxn>
              </a:cxnLst>
              <a:rect l="0" t="0" r="0" b="0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7" name="Freeform 12"/>
            <p:cNvSpPr/>
            <p:nvPr/>
          </p:nvSpPr>
          <p:spPr>
            <a:xfrm>
              <a:off x="839788" y="228600"/>
              <a:ext cx="204788" cy="358775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66" y="67"/>
                </a:cxn>
                <a:cxn ang="0">
                  <a:pos x="45" y="7"/>
                </a:cxn>
                <a:cxn ang="0">
                  <a:pos x="1" y="9"/>
                </a:cxn>
                <a:cxn ang="0">
                  <a:pos x="0" y="119"/>
                </a:cxn>
              </a:cxnLst>
              <a:rect l="0" t="0" r="0" b="0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8" name="Freeform 13"/>
            <p:cNvSpPr/>
            <p:nvPr/>
          </p:nvSpPr>
          <p:spPr>
            <a:xfrm>
              <a:off x="642938" y="228600"/>
              <a:ext cx="200025" cy="355600"/>
            </a:xfrm>
            <a:custGeom>
              <a:avLst/>
              <a:gdLst/>
              <a:ahLst/>
              <a:cxnLst>
                <a:cxn ang="0">
                  <a:pos x="70" y="9"/>
                </a:cxn>
                <a:cxn ang="0">
                  <a:pos x="26" y="8"/>
                </a:cxn>
                <a:cxn ang="0">
                  <a:pos x="8" y="69"/>
                </a:cxn>
                <a:cxn ang="0">
                  <a:pos x="69" y="119"/>
                </a:cxn>
                <a:cxn ang="0">
                  <a:pos x="70" y="9"/>
                </a:cxn>
              </a:cxnLst>
              <a:rect l="0" t="0" r="0" b="0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9" name="Freeform 14"/>
            <p:cNvSpPr/>
            <p:nvPr/>
          </p:nvSpPr>
          <p:spPr>
            <a:xfrm>
              <a:off x="742950" y="131763"/>
              <a:ext cx="125413" cy="53975"/>
            </a:xfrm>
            <a:custGeom>
              <a:avLst/>
              <a:gdLst/>
              <a:ahLst/>
              <a:cxnLst>
                <a:cxn ang="0">
                  <a:pos x="44" y="19"/>
                </a:cxn>
                <a:cxn ang="0">
                  <a:pos x="27" y="4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44" y="19"/>
                </a:cxn>
              </a:cxnLst>
              <a:rect l="0" t="0" r="0" b="0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00" name="Freeform 15"/>
            <p:cNvSpPr/>
            <p:nvPr/>
          </p:nvSpPr>
          <p:spPr>
            <a:xfrm>
              <a:off x="742950" y="1365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44" y="17"/>
                </a:cxn>
                <a:cxn ang="0">
                  <a:pos x="0" y="0"/>
                </a:cxn>
              </a:cxnLst>
              <a:rect l="0" t="0" r="0" b="0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01" name="Rectangle 16"/>
            <p:cNvSpPr/>
            <p:nvPr/>
          </p:nvSpPr>
          <p:spPr>
            <a:xfrm>
              <a:off x="276225" y="10572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2" name="Rectangle 17"/>
            <p:cNvSpPr/>
            <p:nvPr/>
          </p:nvSpPr>
          <p:spPr>
            <a:xfrm>
              <a:off x="1049338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3" name="Rectangle 18"/>
            <p:cNvSpPr/>
            <p:nvPr/>
          </p:nvSpPr>
          <p:spPr>
            <a:xfrm>
              <a:off x="1019175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4" name="Rectangle 19"/>
            <p:cNvSpPr/>
            <p:nvPr/>
          </p:nvSpPr>
          <p:spPr>
            <a:xfrm>
              <a:off x="981075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5" name="Rectangle 20"/>
            <p:cNvSpPr/>
            <p:nvPr/>
          </p:nvSpPr>
          <p:spPr>
            <a:xfrm>
              <a:off x="398463" y="7429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6" name="Rectangle 21"/>
            <p:cNvSpPr/>
            <p:nvPr/>
          </p:nvSpPr>
          <p:spPr>
            <a:xfrm>
              <a:off x="398463" y="7429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7" name="Rectangle 22"/>
            <p:cNvSpPr/>
            <p:nvPr/>
          </p:nvSpPr>
          <p:spPr>
            <a:xfrm>
              <a:off x="398463" y="8207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8" name="Rectangle 23"/>
            <p:cNvSpPr/>
            <p:nvPr/>
          </p:nvSpPr>
          <p:spPr>
            <a:xfrm>
              <a:off x="398463" y="8207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9" name="Rectangle 24"/>
            <p:cNvSpPr/>
            <p:nvPr/>
          </p:nvSpPr>
          <p:spPr>
            <a:xfrm>
              <a:off x="398463" y="8683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0" name="Rectangle 25"/>
            <p:cNvSpPr/>
            <p:nvPr/>
          </p:nvSpPr>
          <p:spPr>
            <a:xfrm>
              <a:off x="398463" y="8683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1" name="Rectangle 26"/>
            <p:cNvSpPr/>
            <p:nvPr/>
          </p:nvSpPr>
          <p:spPr>
            <a:xfrm>
              <a:off x="398463" y="8524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2" name="Rectangle 27"/>
            <p:cNvSpPr/>
            <p:nvPr/>
          </p:nvSpPr>
          <p:spPr>
            <a:xfrm>
              <a:off x="398463" y="8524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3" name="Rectangle 28"/>
            <p:cNvSpPr/>
            <p:nvPr/>
          </p:nvSpPr>
          <p:spPr>
            <a:xfrm>
              <a:off x="398463" y="8032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4" name="Rectangle 29"/>
            <p:cNvSpPr/>
            <p:nvPr/>
          </p:nvSpPr>
          <p:spPr>
            <a:xfrm>
              <a:off x="398463" y="8032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5" name="Rectangle 30"/>
            <p:cNvSpPr/>
            <p:nvPr/>
          </p:nvSpPr>
          <p:spPr>
            <a:xfrm>
              <a:off x="398463" y="7556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6" name="Rectangle 31"/>
            <p:cNvSpPr/>
            <p:nvPr/>
          </p:nvSpPr>
          <p:spPr>
            <a:xfrm>
              <a:off x="398463" y="7556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7" name="Rectangle 32"/>
            <p:cNvSpPr/>
            <p:nvPr/>
          </p:nvSpPr>
          <p:spPr>
            <a:xfrm>
              <a:off x="398463" y="9032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8" name="Rectangle 33"/>
            <p:cNvSpPr/>
            <p:nvPr/>
          </p:nvSpPr>
          <p:spPr>
            <a:xfrm>
              <a:off x="398463" y="9032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9" name="Rectangle 34"/>
            <p:cNvSpPr/>
            <p:nvPr/>
          </p:nvSpPr>
          <p:spPr>
            <a:xfrm>
              <a:off x="398463" y="7699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0" name="Rectangle 35"/>
            <p:cNvSpPr/>
            <p:nvPr/>
          </p:nvSpPr>
          <p:spPr>
            <a:xfrm>
              <a:off x="398463" y="7699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1" name="Rectangle 36"/>
            <p:cNvSpPr/>
            <p:nvPr/>
          </p:nvSpPr>
          <p:spPr>
            <a:xfrm>
              <a:off x="247650" y="9366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2" name="Rectangle 37"/>
            <p:cNvSpPr/>
            <p:nvPr/>
          </p:nvSpPr>
          <p:spPr>
            <a:xfrm>
              <a:off x="1203325" y="9366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3" name="Rectangle 38"/>
            <p:cNvSpPr/>
            <p:nvPr/>
          </p:nvSpPr>
          <p:spPr>
            <a:xfrm>
              <a:off x="469900" y="5699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4" name="Rectangle 39"/>
            <p:cNvSpPr/>
            <p:nvPr/>
          </p:nvSpPr>
          <p:spPr>
            <a:xfrm>
              <a:off x="1001713" y="5699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5" name="Freeform 40"/>
            <p:cNvSpPr/>
            <p:nvPr/>
          </p:nvSpPr>
          <p:spPr>
            <a:xfrm>
              <a:off x="381000" y="720725"/>
              <a:ext cx="530225" cy="215900"/>
            </a:xfrm>
            <a:custGeom>
              <a:avLst/>
              <a:gdLst/>
              <a:ahLst/>
              <a:cxnLst>
                <a:cxn ang="0">
                  <a:pos x="186" y="38"/>
                </a:cxn>
                <a:cxn ang="0">
                  <a:pos x="183" y="0"/>
                </a:cxn>
                <a:cxn ang="0">
                  <a:pos x="183" y="0"/>
                </a:cxn>
                <a:cxn ang="0">
                  <a:pos x="182" y="0"/>
                </a:cxn>
                <a:cxn ang="0">
                  <a:pos x="182" y="0"/>
                </a:cxn>
                <a:cxn ang="0">
                  <a:pos x="182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173" y="8"/>
                </a:cxn>
                <a:cxn ang="0">
                  <a:pos x="173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183" y="76"/>
                </a:cxn>
                <a:cxn ang="0">
                  <a:pos x="183" y="76"/>
                </a:cxn>
                <a:cxn ang="0">
                  <a:pos x="186" y="38"/>
                </a:cxn>
              </a:cxnLst>
              <a:rect l="0" t="0" r="0" b="0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26" name="Freeform 41"/>
            <p:cNvSpPr/>
            <p:nvPr/>
          </p:nvSpPr>
          <p:spPr>
            <a:xfrm>
              <a:off x="793750" y="8524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7"/>
                </a:cxn>
                <a:cxn ang="0">
                  <a:pos x="13" y="64"/>
                </a:cxn>
                <a:cxn ang="0">
                  <a:pos x="27" y="77"/>
                </a:cxn>
                <a:cxn ang="0">
                  <a:pos x="27" y="0"/>
                </a:cxn>
                <a:cxn ang="0">
                  <a:pos x="0" y="0"/>
                </a:cxn>
              </a:cxnLst>
              <a:rect l="0" t="0" r="0" b="0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9437" y="1323712"/>
            <a:ext cx="881380" cy="906145"/>
            <a:chOff x="1761" y="2919"/>
            <a:chExt cx="1620" cy="1710"/>
          </a:xfrm>
        </p:grpSpPr>
        <p:grpSp>
          <p:nvGrpSpPr>
            <p:cNvPr id="17411" name="组合 17410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16387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16388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389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7410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臀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19437" y="2511797"/>
            <a:ext cx="881380" cy="906145"/>
            <a:chOff x="1761" y="2919"/>
            <a:chExt cx="1620" cy="1710"/>
          </a:xfrm>
        </p:grpSpPr>
        <p:grpSp>
          <p:nvGrpSpPr>
            <p:cNvPr id="42" name="组合 41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43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44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5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6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窄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519045" y="1431290"/>
            <a:ext cx="537654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注意笔画的穿插避让，字要写得扁一些。下面的“月”写宽一些，托住上面的部分。</a:t>
            </a:r>
            <a:endParaRPr lang="zh-CN" altLang="en-US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9045" y="2759074"/>
            <a:ext cx="537654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    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宝盖头下方的</a:t>
            </a:r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ea typeface="宋体" panose="02010600030101010101" pitchFamily="2" charset="-122"/>
              </a:rPr>
              <a:t>撇、点</a:t>
            </a:r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rgbClr val="000000"/>
                </a:solidFill>
                <a:ea typeface="宋体" panose="02010600030101010101" pitchFamily="2" charset="-122"/>
              </a:rPr>
              <a:t>不要丢掉。</a:t>
            </a:r>
            <a:endParaRPr lang="zh-CN" altLang="en-US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0707" y="3750047"/>
            <a:ext cx="881380" cy="906145"/>
            <a:chOff x="1761" y="2919"/>
            <a:chExt cx="1620" cy="1710"/>
          </a:xfrm>
        </p:grpSpPr>
        <p:grpSp>
          <p:nvGrpSpPr>
            <p:cNvPr id="6" name="组合 5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7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8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9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0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笋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603500" y="3990340"/>
            <a:ext cx="578866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竹字头，下面</a:t>
            </a:r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solidFill>
                  <a:srgbClr val="000000"/>
                </a:solidFill>
                <a:ea typeface="宋体" panose="02010600030101010101" pitchFamily="2" charset="-122"/>
              </a:rPr>
              <a:t>尹</a:t>
            </a:r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solidFill>
                  <a:srgbClr val="000000"/>
                </a:solidFill>
                <a:ea typeface="宋体" panose="02010600030101010101" pitchFamily="2" charset="-122"/>
              </a:rPr>
              <a:t>字中间一横要写得长一些。</a:t>
            </a:r>
            <a:endParaRPr lang="zh-CN" altLang="en-US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43635" y="1407162"/>
            <a:ext cx="7310120" cy="2153285"/>
          </a:xfrm>
        </p:spPr>
        <p:txBody>
          <a:bodyPr/>
          <a:lstStyle/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</a:t>
            </a:r>
            <a:r>
              <a:rPr 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1.再读一读课文，体会文章按游览顺序写景的方法。</a:t>
            </a:r>
            <a:endParaRPr lang="zh-CN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2800" b="1" dirty="0">
                <a:solidFill>
                  <a:srgbClr val="000000"/>
                </a:solidFill>
                <a:ea typeface="宋体" panose="02010600030101010101" pitchFamily="2" charset="-122"/>
              </a:rPr>
              <a:t>          2.练写本课生字并组词。</a:t>
            </a:r>
            <a:endParaRPr lang="zh-CN" sz="2800" b="1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4">
            <a:hlinkClick r:id="rId1" action="ppaction://hlinkfile"/>
          </p:cNvPr>
          <p:cNvSpPr txBox="1"/>
          <p:nvPr/>
        </p:nvSpPr>
        <p:spPr>
          <a:xfrm>
            <a:off x="1143509" y="704371"/>
            <a:ext cx="403383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课后巩固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0674" y="725405"/>
            <a:ext cx="366860" cy="4563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80528" y="267494"/>
            <a:ext cx="2224856" cy="975279"/>
          </a:xfrm>
          <a:prstGeom prst="rect">
            <a:avLst/>
          </a:prstGeom>
        </p:spPr>
      </p:pic>
      <p:sp>
        <p:nvSpPr>
          <p:cNvPr id="19462" name="文本框 4"/>
          <p:cNvSpPr/>
          <p:nvPr/>
        </p:nvSpPr>
        <p:spPr>
          <a:xfrm>
            <a:off x="831850" y="1179197"/>
            <a:ext cx="7480300" cy="317048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3735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   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《记金华的双龙洞》按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顺序，依次介绍了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、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、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、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、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的见闻感受及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情况。其中重点描写了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和</a:t>
            </a:r>
            <a:r>
              <a:rPr lang="en-US" altLang="zh-CN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_____</a:t>
            </a:r>
            <a:r>
              <a:rPr lang="zh-CN" altLang="en-US" sz="32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。</a:t>
            </a:r>
            <a:endParaRPr lang="zh-CN" altLang="en-US" sz="3200" b="1" strike="noStrike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3264" y="2205357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孔隙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7514" y="2205357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路上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3559" y="2205357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洞口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5469" y="2205357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外洞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4056" y="1422402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游览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5514" y="2946402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内洞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18969" y="2946402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出洞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9674" y="3613152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孔隙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3174" y="3613152"/>
            <a:ext cx="106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内洞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/>
      <p:bldP spid="19462" grpId="1" bldLvl="0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95" y="2035175"/>
            <a:ext cx="6977380" cy="19773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        </a:t>
            </a:r>
            <a:r>
              <a:rPr lang="en-US" altLang="zh-CN" b="1" dirty="0"/>
              <a:t> </a:t>
            </a:r>
            <a:r>
              <a:rPr lang="zh-CN" altLang="en-US" b="1" dirty="0"/>
              <a:t>各处景物给你留下了怎样的印象特点？你从哪些描写中感受到了这一特点？</a:t>
            </a:r>
            <a:endParaRPr lang="zh-CN" altLang="en-US" b="1" dirty="0"/>
          </a:p>
        </p:txBody>
      </p:sp>
      <p:sp>
        <p:nvSpPr>
          <p:cNvPr id="5" name="文本框 14"/>
          <p:cNvSpPr txBox="1"/>
          <p:nvPr/>
        </p:nvSpPr>
        <p:spPr>
          <a:xfrm>
            <a:off x="1115699" y="768985"/>
            <a:ext cx="386016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研读课文 领悟写法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5599" y="821945"/>
            <a:ext cx="366860" cy="4563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4405" y="422912"/>
            <a:ext cx="765937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960"/>
              </a:lnSpc>
            </a:pPr>
            <a:r>
              <a:rPr lang="en-US" altLang="zh-CN" dirty="0">
                <a:sym typeface="+mn-ea"/>
              </a:rPr>
              <a:t>         </a:t>
            </a:r>
            <a:r>
              <a:rPr lang="zh-CN" altLang="en-US" b="1" dirty="0">
                <a:sym typeface="+mn-ea"/>
              </a:rPr>
              <a:t>山上开满了映山红，无论花朵和叶子，都比盆栽的杜鹃显得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有精神</a:t>
            </a:r>
            <a:r>
              <a:rPr lang="zh-CN" altLang="en-US" b="1" dirty="0">
                <a:sym typeface="+mn-ea"/>
              </a:rPr>
              <a:t>。油桐也正开花，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这儿一丛，那儿一簇</a:t>
            </a:r>
            <a:r>
              <a:rPr lang="zh-CN" altLang="en-US" b="1" dirty="0">
                <a:sym typeface="+mn-ea"/>
              </a:rPr>
              <a:t>，很不少。山上沙土呈粉红色，在别处似乎没有见过。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粉红色</a:t>
            </a:r>
            <a:r>
              <a:rPr lang="zh-CN" altLang="en-US" b="1" dirty="0">
                <a:sym typeface="+mn-ea"/>
              </a:rPr>
              <a:t>的山，各色的映山红，再加上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或浓或淡的新绿</a:t>
            </a:r>
            <a:r>
              <a:rPr lang="zh-CN" altLang="en-US" b="1" dirty="0">
                <a:sym typeface="+mn-ea"/>
              </a:rPr>
              <a:t>，眼前一片明艳。</a:t>
            </a:r>
            <a:endParaRPr lang="zh-CN" altLang="en-US" b="1" dirty="0">
              <a:sym typeface="+mn-ea"/>
            </a:endParaRPr>
          </a:p>
          <a:p>
            <a:pPr fontAlgn="auto">
              <a:lnSpc>
                <a:spcPts val="2960"/>
              </a:lnSpc>
            </a:pPr>
            <a:r>
              <a:rPr lang="zh-CN" altLang="en-US" b="1" dirty="0">
                <a:sym typeface="+mn-ea"/>
              </a:rPr>
              <a:t>         一路迎着溪流。随着山势，溪流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时而宽，时而窄，时而缓，时而急</a:t>
            </a:r>
            <a:r>
              <a:rPr lang="zh-CN" altLang="en-US" b="1" dirty="0">
                <a:sym typeface="+mn-ea"/>
              </a:rPr>
              <a:t>，溪流声也时时变换调子</a:t>
            </a:r>
            <a:r>
              <a:rPr lang="zh-CN" altLang="en-US" b="1" dirty="0" smtClean="0">
                <a:sym typeface="+mn-ea"/>
              </a:rPr>
              <a:t>。</a:t>
            </a:r>
            <a:endParaRPr lang="zh-CN" altLang="en-US" b="1" dirty="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7364" y="2927350"/>
            <a:ext cx="2741295" cy="18237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72662" y="2927350"/>
            <a:ext cx="2741295" cy="18237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894" y="601347"/>
            <a:ext cx="4286885" cy="2853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584" y="590550"/>
            <a:ext cx="4078605" cy="28536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7409" y="3651251"/>
            <a:ext cx="7488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ym typeface="+mn-ea"/>
              </a:rPr>
              <a:t>            </a:t>
            </a:r>
            <a:r>
              <a:rPr lang="zh-CN" altLang="en-US" sz="2400" b="1" dirty="0">
                <a:sym typeface="+mn-ea"/>
              </a:rPr>
              <a:t>走进去，仿佛到了个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大会堂</a:t>
            </a:r>
            <a:r>
              <a:rPr lang="zh-CN" altLang="en-US" sz="2400" b="1" dirty="0">
                <a:sym typeface="+mn-ea"/>
              </a:rPr>
              <a:t>，周围是石壁，头上是高高的石顶，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在那里聚集一千或是八百人开个会，一定不觉得拥挤</a:t>
            </a:r>
            <a:r>
              <a:rPr lang="zh-CN" altLang="en-US" sz="2400" b="1" dirty="0">
                <a:sym typeface="+mn-ea"/>
              </a:rPr>
              <a:t>。</a:t>
            </a:r>
            <a:endParaRPr lang="zh-CN" altLang="en-US"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6252" y="1374777"/>
            <a:ext cx="4044315" cy="2393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03144" y="1374777"/>
            <a:ext cx="3881755" cy="23933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1840" y="379731"/>
            <a:ext cx="500761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</a:rPr>
              <a:t>钟乳石</a:t>
            </a:r>
            <a:endParaRPr lang="zh-CN" altLang="en-US" sz="2400" b="1" dirty="0">
              <a:solidFill>
                <a:srgbClr val="0070C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是指碳酸盐岩地区洞穴内，在漫长地质历史中和特定地质条件下形成的石钟乳、石笋、石柱等不同形态碳酸钙沉淀物的总称。</a:t>
            </a:r>
            <a:endParaRPr lang="zh-CN" altLang="en-US" dirty="0"/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钟乳石的形成往往需要上万年或几十万年时间。由于形成时间漫长，钟乳石对远古地质考察有着重要的研究价值。</a:t>
            </a:r>
            <a:endParaRPr lang="zh-CN" altLang="en-US" dirty="0"/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广西、云南是我国钟乳石资源最丰富的主要省区，所产的钟乳石光泽剔透、形状奇特，具有很高的欣赏和收藏价值，深受人们喜爱。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34079" y="730251"/>
            <a:ext cx="2588895" cy="1728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33440" y="2783207"/>
            <a:ext cx="2589530" cy="18129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240" y="1113157"/>
            <a:ext cx="8229600" cy="3394472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  </a:t>
            </a:r>
            <a:r>
              <a:rPr lang="en-US" altLang="zh-CN" sz="2800"/>
              <a:t> </a:t>
            </a:r>
            <a:r>
              <a:rPr lang="zh-CN" altLang="en-US" sz="2800"/>
              <a:t>通过对文章的学习，你是不是已经跃跃欲试了？我们一起来练一练吧！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框 14"/>
          <p:cNvSpPr txBox="1"/>
          <p:nvPr/>
        </p:nvSpPr>
        <p:spPr>
          <a:xfrm>
            <a:off x="1115695" y="603886"/>
            <a:ext cx="304673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 dirty="0">
                <a:solidFill>
                  <a:srgbClr val="875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 </a:t>
            </a:r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写一写 练一练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5599" y="656846"/>
            <a:ext cx="366860" cy="4563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53669" y="2101852"/>
            <a:ext cx="4111625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08520" y="195487"/>
            <a:ext cx="2224856" cy="936104"/>
          </a:xfrm>
          <a:prstGeom prst="rect">
            <a:avLst/>
          </a:prstGeom>
        </p:spPr>
      </p:pic>
      <p:sp>
        <p:nvSpPr>
          <p:cNvPr id="8" name="矩形 6"/>
          <p:cNvSpPr/>
          <p:nvPr/>
        </p:nvSpPr>
        <p:spPr>
          <a:xfrm>
            <a:off x="2787015" y="549275"/>
            <a:ext cx="5759450" cy="43027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叶圣陶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原名叶绍钧，字秉臣、圣陶，现代作家、教育家、文学出版家和社会活动家，有“优秀的语言艺术家”之称。1916年，推出第一个童话故事《稻草人》。1918年，发表第一篇白话小说《春宴琐谭》。1923年，发表长篇小说《倪焕之》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叶圣陶不仅在文学上造就很高，在教育上也有重要贡献。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8800" y="1424306"/>
            <a:ext cx="1861820" cy="255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9189" y="1498600"/>
            <a:ext cx="6985000" cy="2400300"/>
          </a:xfrm>
          <a:noFill/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自由读课文，标记自然段，读准字音</a:t>
            </a:r>
            <a:r>
              <a:rPr lang="en-US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读通句子。遇到不懂的词语可以借助字典进行理解。</a:t>
            </a:r>
            <a:endParaRPr lang="zh-CN" altLang="zh-CN" sz="36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 descr="图片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9596" y="714271"/>
            <a:ext cx="4492381" cy="658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7590" y="572136"/>
            <a:ext cx="759841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突兀森郁：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指山峰高高耸起，树木多而茂盛。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蜿蜒：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（山脉、河流、道路等）弯弯曲曲地延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伸的样子。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器用：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指器皿用具。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名目：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事物的名称。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ts val="50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上源：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上游，上流。河流接近发源地的部分。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5825" y="1619251"/>
            <a:ext cx="7832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>
                <a:solidFill>
                  <a:srgbClr val="FF0000"/>
                </a:solidFill>
              </a:rPr>
              <a:t>默读课文，思考作者是按照怎样的顺序介绍双龙洞的？把课后第一小题中的路线图补充完整。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4370" y="3354072"/>
            <a:ext cx="804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14"/>
          <p:cNvSpPr/>
          <p:nvPr/>
        </p:nvSpPr>
        <p:spPr>
          <a:xfrm>
            <a:off x="1277620" y="516255"/>
            <a:ext cx="40919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chemeClr val="tx2"/>
                </a:solidFill>
                <a:latin typeface="+mn-ea"/>
                <a:cs typeface="+mn-ea"/>
                <a:sym typeface="幼圆" panose="02010509060101010101" pitchFamily="1" charset="-122"/>
              </a:rPr>
              <a:t>整体感知 理清脉络</a:t>
            </a:r>
            <a:endParaRPr lang="zh-CN" altLang="en-US" sz="2800" b="1" strike="noStrike" noProof="1">
              <a:solidFill>
                <a:schemeClr val="tx2"/>
              </a:solidFill>
              <a:latin typeface="+mn-ea"/>
              <a:cs typeface="+mn-ea"/>
              <a:sym typeface="幼圆" panose="02010509060101010101" pitchFamily="1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1530" y="516256"/>
            <a:ext cx="361950" cy="452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45640" y="3354072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洞口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6140" y="3354072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8870" y="3354072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1600" y="3354072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/>
          <p:nvPr/>
        </p:nvSpPr>
        <p:spPr>
          <a:xfrm>
            <a:off x="6083939" y="3075305"/>
            <a:ext cx="2736215" cy="1080135"/>
          </a:xfrm>
          <a:prstGeom prst="wedgeRoundRectCallout">
            <a:avLst>
              <a:gd name="adj1" fmla="val -56033"/>
              <a:gd name="adj2" fmla="val -50117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3" name="文本框 14"/>
          <p:cNvSpPr/>
          <p:nvPr/>
        </p:nvSpPr>
        <p:spPr>
          <a:xfrm>
            <a:off x="1277620" y="516255"/>
            <a:ext cx="40919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chemeClr val="tx2"/>
                </a:solidFill>
                <a:latin typeface="+mn-ea"/>
                <a:cs typeface="+mn-ea"/>
                <a:sym typeface="幼圆" panose="02010509060101010101" pitchFamily="1" charset="-122"/>
              </a:rPr>
              <a:t>整体感知 理清脉络</a:t>
            </a:r>
            <a:endParaRPr lang="zh-CN" altLang="en-US" sz="2800" b="1" strike="noStrike" noProof="1">
              <a:solidFill>
                <a:schemeClr val="tx2"/>
              </a:solidFill>
              <a:latin typeface="+mn-ea"/>
              <a:cs typeface="+mn-ea"/>
              <a:sym typeface="幼圆" panose="02010509060101010101" pitchFamily="1" charset="-122"/>
            </a:endParaRPr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1530" y="516256"/>
            <a:ext cx="361950" cy="452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5005" y="1271907"/>
            <a:ext cx="810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→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出洞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3890" y="1271907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洞口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8050" y="1271907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外洞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1095" y="1271907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孔隙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1760" y="1271907"/>
            <a:ext cx="1070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内洞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3484" y="1927225"/>
            <a:ext cx="77920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段：点明游览双龙洞的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地点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2-3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段：介绍去双龙洞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路上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的见闻。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段：依次描写了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洞口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外洞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段：描写了由外洞进入内洞的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孔隙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6-7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段：描写了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内洞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段：简述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出洞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的情况。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4890" y="3087373"/>
            <a:ext cx="27762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</a:rPr>
              <a:t>      </a:t>
            </a:r>
            <a:r>
              <a:rPr lang="zh-CN" altLang="en-US" b="1">
                <a:solidFill>
                  <a:schemeClr val="tx1"/>
                </a:solidFill>
              </a:rPr>
              <a:t>你是从哪些句子中发现这一顺序的？找一找、画一画。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05180" y="387987"/>
            <a:ext cx="3649980" cy="4599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1369" y="49532"/>
            <a:ext cx="3498215" cy="29648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81525" y="2942590"/>
            <a:ext cx="3505200" cy="217043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V="1">
            <a:off x="1153164" y="987426"/>
            <a:ext cx="3170555" cy="279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920119" y="2901317"/>
            <a:ext cx="771525" cy="1079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244215" y="2680972"/>
            <a:ext cx="1120140" cy="1397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273939" y="3385820"/>
            <a:ext cx="536575" cy="190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920116" y="4102100"/>
            <a:ext cx="536575" cy="190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193804" y="4328796"/>
            <a:ext cx="3170555" cy="2794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20115" y="4587875"/>
            <a:ext cx="431800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414262" y="2075180"/>
            <a:ext cx="536575" cy="190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652645" y="2281556"/>
            <a:ext cx="495300" cy="1905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881884" y="5030470"/>
            <a:ext cx="244792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6910" y="1227457"/>
            <a:ext cx="81724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路上：</a:t>
            </a:r>
            <a:r>
              <a:rPr lang="en-US" altLang="zh-CN" sz="2000" dirty="0"/>
              <a:t>“</a:t>
            </a:r>
            <a:r>
              <a:rPr lang="zh-CN" altLang="en-US" sz="2000" dirty="0"/>
              <a:t>一路迎着溪流。</a:t>
            </a:r>
            <a:r>
              <a:rPr lang="en-US" altLang="zh-CN" sz="2000" dirty="0"/>
              <a:t>”</a:t>
            </a:r>
            <a:endParaRPr lang="zh-CN" altLang="en-US" sz="2000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洞口：</a:t>
            </a:r>
            <a:r>
              <a:rPr lang="en-US" altLang="zh-CN" sz="2000" dirty="0"/>
              <a:t>“</a:t>
            </a:r>
            <a:r>
              <a:rPr lang="zh-CN" altLang="en-US" sz="2000" dirty="0"/>
              <a:t>入山大约五公里就来到双龙洞口，那溪流就是从洞里出来的。</a:t>
            </a:r>
            <a:r>
              <a:rPr lang="en-US" altLang="zh-CN" sz="2000" dirty="0"/>
              <a:t>”</a:t>
            </a:r>
            <a:endParaRPr lang="zh-CN" altLang="en-US" sz="2000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外洞：</a:t>
            </a:r>
            <a:r>
              <a:rPr lang="en-US" altLang="zh-CN" sz="2000" dirty="0"/>
              <a:t>“</a:t>
            </a:r>
            <a:r>
              <a:rPr lang="zh-CN" altLang="en-US" sz="2000" dirty="0"/>
              <a:t>泉水靠着洞口的右边往外流。</a:t>
            </a:r>
            <a:r>
              <a:rPr lang="en-US" altLang="zh-CN" sz="2000" dirty="0"/>
              <a:t>”</a:t>
            </a:r>
            <a:endParaRPr lang="zh-CN" altLang="en-US" sz="2000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孔隙：</a:t>
            </a:r>
            <a:r>
              <a:rPr lang="en-US" altLang="zh-CN" sz="2000" dirty="0"/>
              <a:t>“</a:t>
            </a:r>
            <a:r>
              <a:rPr lang="zh-CN" altLang="en-US" sz="2000" dirty="0"/>
              <a:t>在外洞找泉水的来路，原来从靠左边的石壁下方的孔隙流出。</a:t>
            </a:r>
            <a:r>
              <a:rPr lang="en-US" altLang="zh-CN" sz="2000" dirty="0"/>
              <a:t>”</a:t>
            </a:r>
            <a:endParaRPr lang="en-US" altLang="zh-CN" sz="2000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内洞：</a:t>
            </a:r>
            <a:r>
              <a:rPr lang="en-US" altLang="zh-CN" sz="2000" dirty="0"/>
              <a:t>“</a:t>
            </a:r>
            <a:r>
              <a:rPr lang="zh-CN" altLang="en-US" sz="2000" dirty="0"/>
              <a:t>泉水靠着右边缓缓地流，声音轻轻的。上源在深黑的石洞里。</a:t>
            </a:r>
            <a:r>
              <a:rPr lang="en-US" altLang="zh-CN" sz="2000" dirty="0"/>
              <a:t>”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TextBox 11"/>
          <p:cNvSpPr/>
          <p:nvPr/>
        </p:nvSpPr>
        <p:spPr>
          <a:xfrm>
            <a:off x="3804047" y="374970"/>
            <a:ext cx="1935956" cy="5770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fontAlgn="base"/>
            <a:r>
              <a:rPr lang="zh-CN" altLang="en-US" sz="3300" b="1" strike="noStrike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书写指导</a:t>
            </a:r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4" name="组合 17418"/>
          <p:cNvGrpSpPr/>
          <p:nvPr/>
        </p:nvGrpSpPr>
        <p:grpSpPr>
          <a:xfrm>
            <a:off x="3314700" y="446405"/>
            <a:ext cx="457200" cy="457200"/>
            <a:chOff x="0" y="0"/>
            <a:chExt cx="1554163" cy="1552575"/>
          </a:xfrm>
        </p:grpSpPr>
        <p:sp>
          <p:nvSpPr>
            <p:cNvPr id="16395" name="Oval 10"/>
            <p:cNvSpPr/>
            <p:nvPr/>
          </p:nvSpPr>
          <p:spPr>
            <a:xfrm>
              <a:off x="0" y="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396" name="Freeform 11"/>
            <p:cNvSpPr/>
            <p:nvPr/>
          </p:nvSpPr>
          <p:spPr>
            <a:xfrm>
              <a:off x="836613" y="171450"/>
              <a:ext cx="34925" cy="87313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12" y="3"/>
                </a:cxn>
                <a:cxn ang="0">
                  <a:pos x="11" y="0"/>
                </a:cxn>
                <a:cxn ang="0">
                  <a:pos x="0" y="31"/>
                </a:cxn>
                <a:cxn ang="0">
                  <a:pos x="4" y="30"/>
                </a:cxn>
              </a:cxnLst>
              <a:rect l="0" t="0" r="0" b="0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7" name="Freeform 12"/>
            <p:cNvSpPr/>
            <p:nvPr/>
          </p:nvSpPr>
          <p:spPr>
            <a:xfrm>
              <a:off x="839788" y="228600"/>
              <a:ext cx="204788" cy="358775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66" y="67"/>
                </a:cxn>
                <a:cxn ang="0">
                  <a:pos x="45" y="7"/>
                </a:cxn>
                <a:cxn ang="0">
                  <a:pos x="1" y="9"/>
                </a:cxn>
                <a:cxn ang="0">
                  <a:pos x="0" y="119"/>
                </a:cxn>
              </a:cxnLst>
              <a:rect l="0" t="0" r="0" b="0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8" name="Freeform 13"/>
            <p:cNvSpPr/>
            <p:nvPr/>
          </p:nvSpPr>
          <p:spPr>
            <a:xfrm>
              <a:off x="642938" y="228600"/>
              <a:ext cx="200025" cy="355600"/>
            </a:xfrm>
            <a:custGeom>
              <a:avLst/>
              <a:gdLst/>
              <a:ahLst/>
              <a:cxnLst>
                <a:cxn ang="0">
                  <a:pos x="70" y="9"/>
                </a:cxn>
                <a:cxn ang="0">
                  <a:pos x="26" y="8"/>
                </a:cxn>
                <a:cxn ang="0">
                  <a:pos x="8" y="69"/>
                </a:cxn>
                <a:cxn ang="0">
                  <a:pos x="69" y="119"/>
                </a:cxn>
                <a:cxn ang="0">
                  <a:pos x="70" y="9"/>
                </a:cxn>
              </a:cxnLst>
              <a:rect l="0" t="0" r="0" b="0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399" name="Freeform 14"/>
            <p:cNvSpPr/>
            <p:nvPr/>
          </p:nvSpPr>
          <p:spPr>
            <a:xfrm>
              <a:off x="742950" y="131763"/>
              <a:ext cx="125413" cy="53975"/>
            </a:xfrm>
            <a:custGeom>
              <a:avLst/>
              <a:gdLst/>
              <a:ahLst/>
              <a:cxnLst>
                <a:cxn ang="0">
                  <a:pos x="44" y="19"/>
                </a:cxn>
                <a:cxn ang="0">
                  <a:pos x="27" y="4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44" y="19"/>
                </a:cxn>
              </a:cxnLst>
              <a:rect l="0" t="0" r="0" b="0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00" name="Freeform 15"/>
            <p:cNvSpPr/>
            <p:nvPr/>
          </p:nvSpPr>
          <p:spPr>
            <a:xfrm>
              <a:off x="742950" y="136525"/>
              <a:ext cx="125413" cy="1031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2"/>
                </a:cxn>
                <a:cxn ang="0">
                  <a:pos x="44" y="17"/>
                </a:cxn>
                <a:cxn ang="0">
                  <a:pos x="0" y="0"/>
                </a:cxn>
              </a:cxnLst>
              <a:rect l="0" t="0" r="0" b="0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01" name="Rectangle 16"/>
            <p:cNvSpPr/>
            <p:nvPr/>
          </p:nvSpPr>
          <p:spPr>
            <a:xfrm>
              <a:off x="276225" y="10572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2" name="Rectangle 17"/>
            <p:cNvSpPr/>
            <p:nvPr/>
          </p:nvSpPr>
          <p:spPr>
            <a:xfrm>
              <a:off x="1049338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3" name="Rectangle 18"/>
            <p:cNvSpPr/>
            <p:nvPr/>
          </p:nvSpPr>
          <p:spPr>
            <a:xfrm>
              <a:off x="1019175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4" name="Rectangle 19"/>
            <p:cNvSpPr/>
            <p:nvPr/>
          </p:nvSpPr>
          <p:spPr>
            <a:xfrm>
              <a:off x="981075" y="10572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5" name="Rectangle 20"/>
            <p:cNvSpPr/>
            <p:nvPr/>
          </p:nvSpPr>
          <p:spPr>
            <a:xfrm>
              <a:off x="398463" y="7429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6" name="Rectangle 21"/>
            <p:cNvSpPr/>
            <p:nvPr/>
          </p:nvSpPr>
          <p:spPr>
            <a:xfrm>
              <a:off x="398463" y="742950"/>
              <a:ext cx="474663" cy="1714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7" name="Rectangle 22"/>
            <p:cNvSpPr/>
            <p:nvPr/>
          </p:nvSpPr>
          <p:spPr>
            <a:xfrm>
              <a:off x="398463" y="8207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8" name="Rectangle 23"/>
            <p:cNvSpPr/>
            <p:nvPr/>
          </p:nvSpPr>
          <p:spPr>
            <a:xfrm>
              <a:off x="398463" y="820738"/>
              <a:ext cx="474663" cy="4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09" name="Rectangle 24"/>
            <p:cNvSpPr/>
            <p:nvPr/>
          </p:nvSpPr>
          <p:spPr>
            <a:xfrm>
              <a:off x="398463" y="8683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0" name="Rectangle 25"/>
            <p:cNvSpPr/>
            <p:nvPr/>
          </p:nvSpPr>
          <p:spPr>
            <a:xfrm>
              <a:off x="398463" y="868363"/>
              <a:ext cx="474663" cy="6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1" name="Rectangle 26"/>
            <p:cNvSpPr/>
            <p:nvPr/>
          </p:nvSpPr>
          <p:spPr>
            <a:xfrm>
              <a:off x="398463" y="8524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2" name="Rectangle 27"/>
            <p:cNvSpPr/>
            <p:nvPr/>
          </p:nvSpPr>
          <p:spPr>
            <a:xfrm>
              <a:off x="398463" y="85248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3" name="Rectangle 28"/>
            <p:cNvSpPr/>
            <p:nvPr/>
          </p:nvSpPr>
          <p:spPr>
            <a:xfrm>
              <a:off x="398463" y="8032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4" name="Rectangle 29"/>
            <p:cNvSpPr/>
            <p:nvPr/>
          </p:nvSpPr>
          <p:spPr>
            <a:xfrm>
              <a:off x="398463" y="803275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5" name="Rectangle 30"/>
            <p:cNvSpPr/>
            <p:nvPr/>
          </p:nvSpPr>
          <p:spPr>
            <a:xfrm>
              <a:off x="398463" y="7556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6" name="Rectangle 31"/>
            <p:cNvSpPr/>
            <p:nvPr/>
          </p:nvSpPr>
          <p:spPr>
            <a:xfrm>
              <a:off x="398463" y="755650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7" name="Rectangle 32"/>
            <p:cNvSpPr/>
            <p:nvPr/>
          </p:nvSpPr>
          <p:spPr>
            <a:xfrm>
              <a:off x="398463" y="9032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8" name="Rectangle 33"/>
            <p:cNvSpPr/>
            <p:nvPr/>
          </p:nvSpPr>
          <p:spPr>
            <a:xfrm>
              <a:off x="398463" y="903288"/>
              <a:ext cx="474663" cy="31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19" name="Rectangle 34"/>
            <p:cNvSpPr/>
            <p:nvPr/>
          </p:nvSpPr>
          <p:spPr>
            <a:xfrm>
              <a:off x="398463" y="7699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0" name="Rectangle 35"/>
            <p:cNvSpPr/>
            <p:nvPr/>
          </p:nvSpPr>
          <p:spPr>
            <a:xfrm>
              <a:off x="398463" y="769938"/>
              <a:ext cx="474663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1" name="Rectangle 36"/>
            <p:cNvSpPr/>
            <p:nvPr/>
          </p:nvSpPr>
          <p:spPr>
            <a:xfrm>
              <a:off x="247650" y="9366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2" name="Rectangle 37"/>
            <p:cNvSpPr/>
            <p:nvPr/>
          </p:nvSpPr>
          <p:spPr>
            <a:xfrm>
              <a:off x="1203325" y="9366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3" name="Rectangle 38"/>
            <p:cNvSpPr/>
            <p:nvPr/>
          </p:nvSpPr>
          <p:spPr>
            <a:xfrm>
              <a:off x="469900" y="5699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4" name="Rectangle 39"/>
            <p:cNvSpPr/>
            <p:nvPr/>
          </p:nvSpPr>
          <p:spPr>
            <a:xfrm>
              <a:off x="1001713" y="5699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wrap="square" anchor="t"/>
            <a:lstStyle/>
            <a:p>
              <a:pPr fontAlgn="base"/>
              <a:endParaRPr lang="zh-CN" sz="1400" strike="noStrike" noProof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425" name="Freeform 40"/>
            <p:cNvSpPr/>
            <p:nvPr/>
          </p:nvSpPr>
          <p:spPr>
            <a:xfrm>
              <a:off x="381000" y="720725"/>
              <a:ext cx="530225" cy="215900"/>
            </a:xfrm>
            <a:custGeom>
              <a:avLst/>
              <a:gdLst/>
              <a:ahLst/>
              <a:cxnLst>
                <a:cxn ang="0">
                  <a:pos x="186" y="38"/>
                </a:cxn>
                <a:cxn ang="0">
                  <a:pos x="183" y="0"/>
                </a:cxn>
                <a:cxn ang="0">
                  <a:pos x="183" y="0"/>
                </a:cxn>
                <a:cxn ang="0">
                  <a:pos x="182" y="0"/>
                </a:cxn>
                <a:cxn ang="0">
                  <a:pos x="182" y="0"/>
                </a:cxn>
                <a:cxn ang="0">
                  <a:pos x="182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173" y="8"/>
                </a:cxn>
                <a:cxn ang="0">
                  <a:pos x="173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183" y="76"/>
                </a:cxn>
                <a:cxn ang="0">
                  <a:pos x="183" y="76"/>
                </a:cxn>
                <a:cxn ang="0">
                  <a:pos x="186" y="38"/>
                </a:cxn>
              </a:cxnLst>
              <a:rect l="0" t="0" r="0" b="0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  <p:sp>
          <p:nvSpPr>
            <p:cNvPr id="16426" name="Freeform 41"/>
            <p:cNvSpPr/>
            <p:nvPr/>
          </p:nvSpPr>
          <p:spPr>
            <a:xfrm>
              <a:off x="793750" y="852488"/>
              <a:ext cx="42863" cy="122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7"/>
                </a:cxn>
                <a:cxn ang="0">
                  <a:pos x="13" y="64"/>
                </a:cxn>
                <a:cxn ang="0">
                  <a:pos x="27" y="77"/>
                </a:cxn>
                <a:cxn ang="0">
                  <a:pos x="27" y="0"/>
                </a:cxn>
                <a:cxn ang="0">
                  <a:pos x="0" y="0"/>
                </a:cxn>
              </a:cxnLst>
              <a:rect l="0" t="0" r="0" b="0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</a:ln>
          </p:spPr>
          <p:txBody>
            <a:bodyPr/>
            <a:lstStyle/>
            <a:p>
              <a:pPr fontAlgn="base"/>
              <a:endParaRPr lang="zh-CN" altLang="en-US" sz="1400" strike="noStrike" noProof="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8167" y="1853302"/>
            <a:ext cx="881380" cy="906145"/>
            <a:chOff x="1761" y="2919"/>
            <a:chExt cx="1620" cy="1710"/>
          </a:xfrm>
        </p:grpSpPr>
        <p:grpSp>
          <p:nvGrpSpPr>
            <p:cNvPr id="17411" name="组合 17410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16387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16388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389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7410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杜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99619" y="1028702"/>
            <a:ext cx="559480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rPr>
              <a:t>观察这两组生字，你发现了什么？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97057" y="1843142"/>
            <a:ext cx="881380" cy="906145"/>
            <a:chOff x="1761" y="2919"/>
            <a:chExt cx="1620" cy="1710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25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26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7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8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陆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61977" y="1860922"/>
            <a:ext cx="881380" cy="906145"/>
            <a:chOff x="1761" y="2919"/>
            <a:chExt cx="1620" cy="1710"/>
          </a:xfrm>
        </p:grpSpPr>
        <p:grpSp>
          <p:nvGrpSpPr>
            <p:cNvPr id="30" name="组合 29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31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32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33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4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端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9122" y="1861557"/>
            <a:ext cx="881380" cy="906145"/>
            <a:chOff x="1761" y="2919"/>
            <a:chExt cx="1620" cy="1710"/>
          </a:xfrm>
        </p:grpSpPr>
        <p:grpSp>
          <p:nvGrpSpPr>
            <p:cNvPr id="36" name="组合 35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37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38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39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0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源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19437" y="3069962"/>
            <a:ext cx="881380" cy="906145"/>
            <a:chOff x="1761" y="2919"/>
            <a:chExt cx="1620" cy="1710"/>
          </a:xfrm>
        </p:grpSpPr>
        <p:grpSp>
          <p:nvGrpSpPr>
            <p:cNvPr id="42" name="组合 41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43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44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5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6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鹃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98327" y="3056627"/>
            <a:ext cx="881380" cy="906145"/>
            <a:chOff x="1761" y="2919"/>
            <a:chExt cx="1620" cy="1710"/>
          </a:xfrm>
        </p:grpSpPr>
        <p:grpSp>
          <p:nvGrpSpPr>
            <p:cNvPr id="48" name="组合 47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49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0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51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2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郁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68327" y="3049642"/>
            <a:ext cx="881380" cy="906145"/>
            <a:chOff x="1761" y="2919"/>
            <a:chExt cx="1620" cy="1710"/>
          </a:xfrm>
        </p:grpSpPr>
        <p:grpSp>
          <p:nvGrpSpPr>
            <p:cNvPr id="54" name="组合 53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55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56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57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8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移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49122" y="3057262"/>
            <a:ext cx="881380" cy="906145"/>
            <a:chOff x="1761" y="2919"/>
            <a:chExt cx="1620" cy="1710"/>
          </a:xfrm>
        </p:grpSpPr>
        <p:grpSp>
          <p:nvGrpSpPr>
            <p:cNvPr id="60" name="组合 59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61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2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63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64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额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72462" y="3057897"/>
            <a:ext cx="881380" cy="906145"/>
            <a:chOff x="1761" y="2919"/>
            <a:chExt cx="1620" cy="1710"/>
          </a:xfrm>
        </p:grpSpPr>
        <p:grpSp>
          <p:nvGrpSpPr>
            <p:cNvPr id="66" name="组合 65"/>
            <p:cNvGrpSpPr/>
            <p:nvPr/>
          </p:nvGrpSpPr>
          <p:grpSpPr>
            <a:xfrm>
              <a:off x="1761" y="2919"/>
              <a:ext cx="1620" cy="1710"/>
              <a:chOff x="0" y="0"/>
              <a:chExt cx="1244" cy="1264"/>
            </a:xfrm>
          </p:grpSpPr>
          <p:sp>
            <p:nvSpPr>
              <p:cNvPr id="67" name="矩形 1"/>
              <p:cNvSpPr/>
              <p:nvPr/>
            </p:nvSpPr>
            <p:spPr>
              <a:xfrm>
                <a:off x="0" y="0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fontAlgn="base"/>
                <a:endParaRPr lang="zh-CN" sz="1400" strike="noStrike" noProof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  <p:sp>
            <p:nvSpPr>
              <p:cNvPr id="68" name="直接连接符 4"/>
              <p:cNvSpPr/>
              <p:nvPr/>
            </p:nvSpPr>
            <p:spPr>
              <a:xfrm>
                <a:off x="0" y="613"/>
                <a:ext cx="1245" cy="1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69" name="直接连接符 6"/>
              <p:cNvSpPr/>
              <p:nvPr/>
            </p:nvSpPr>
            <p:spPr>
              <a:xfrm>
                <a:off x="623" y="20"/>
                <a:ext cx="1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70" name="文本框 64"/>
            <p:cNvSpPr/>
            <p:nvPr/>
          </p:nvSpPr>
          <p:spPr>
            <a:xfrm>
              <a:off x="1761" y="2919"/>
              <a:ext cx="878" cy="16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fontAlgn="base"/>
              <a:r>
                <a:rPr lang="zh-CN" altLang="en-US" sz="5400" b="1" strike="noStrike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楷体" panose="02010609060101010101" pitchFamily="49" charset="-122"/>
                </a:rPr>
                <a:t>乳</a:t>
              </a:r>
              <a:endParaRPr lang="zh-CN" altLang="en-US" sz="5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楷体" panose="02010609060101010101" pitchFamily="49" charset="-122"/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7249795" y="2021840"/>
            <a:ext cx="180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左窄右宽</a:t>
            </a:r>
            <a:endParaRPr lang="zh-CN" altLang="en-US" sz="2800" b="1"/>
          </a:p>
        </p:txBody>
      </p:sp>
      <p:sp>
        <p:nvSpPr>
          <p:cNvPr id="72" name="文本框 71"/>
          <p:cNvSpPr txBox="1"/>
          <p:nvPr/>
        </p:nvSpPr>
        <p:spPr>
          <a:xfrm>
            <a:off x="7249795" y="3238500"/>
            <a:ext cx="1802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左右等宽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1" grpId="1"/>
      <p:bldP spid="72" grpId="0"/>
      <p:bldP spid="72" grpId="1"/>
    </p:bldLst>
  </p:timing>
</p:sld>
</file>

<file path=ppt/tags/tag1.xml><?xml version="1.0" encoding="utf-8"?>
<p:tagLst xmlns:p="http://schemas.openxmlformats.org/presentationml/2006/main">
  <p:tag name="KSO_WPP_MARK_KEY" val="7061f425-004f-40c4-99a0-b0675d59db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1521</Words>
  <Application>WPS 演示</Application>
  <PresentationFormat>全屏显示(16:9)</PresentationFormat>
  <Paragraphs>146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   自由读课文，标记自然段，读准字音,读通句子。遇到不懂的词语可以借助字典进行理解。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</cp:revision>
  <dcterms:created xsi:type="dcterms:W3CDTF">2020-04-02T02:56:00Z</dcterms:created>
  <dcterms:modified xsi:type="dcterms:W3CDTF">2023-01-17T03:23:45Z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8194AEDABAC64854917C753BE44DA6C9</vt:lpwstr>
  </property>
</Properties>
</file>