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7" r:id="rId3"/>
    <p:sldId id="260" r:id="rId4"/>
    <p:sldId id="366" r:id="rId6"/>
    <p:sldId id="311" r:id="rId7"/>
    <p:sldId id="312" r:id="rId8"/>
    <p:sldId id="362" r:id="rId9"/>
    <p:sldId id="363" r:id="rId10"/>
    <p:sldId id="367" r:id="rId11"/>
    <p:sldId id="309" r:id="rId12"/>
    <p:sldId id="346" r:id="rId13"/>
  </p:sldIdLst>
  <p:sldSz cx="9144000" cy="6858000" type="screen4x3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2" userDrawn="1">
          <p15:clr>
            <a:srgbClr val="A4A3A4"/>
          </p15:clr>
        </p15:guide>
        <p15:guide id="2" pos="29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AE3D7"/>
    <a:srgbClr val="B4EBDB"/>
    <a:srgbClr val="EBF7F3"/>
    <a:srgbClr val="ECF7F1"/>
    <a:srgbClr val="FFC750"/>
    <a:srgbClr val="7F2624"/>
    <a:srgbClr val="130ECE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9" d="100"/>
          <a:sy n="109" d="100"/>
        </p:scale>
        <p:origin x="-1674" y="-90"/>
      </p:cViewPr>
      <p:guideLst>
        <p:guide orient="horz" pos="2152"/>
        <p:guide pos="290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7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fld id="{D2A48B96-639E-45A3-A0BA-2464DFDB1FAA}" type="datetimeFigureOut">
              <a:rPr lang="zh-CN" altLang="en-US"/>
            </a:fld>
            <a:endParaRPr lang="zh-CN" altLang="en-US"/>
          </a:p>
        </p:txBody>
      </p:sp>
      <p:sp>
        <p:nvSpPr>
          <p:cNvPr id="52228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2229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C1DB5749-A5A1-4148-BA33-475494CEEE71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55298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5529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A63BA4A0-0186-47A9-837C-1BBA49205A05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64514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6451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5695C437-FB1F-4432-9ECE-EEE359AE89E0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CD95977-5190-42C8-94D5-47DE5157CF00}" type="datetimeFigureOut">
              <a:rPr lang="zh-CN" altLang="en-US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03AF89-70DE-413D-B4E8-DB7315BBCBBD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CD95977-5190-42C8-94D5-47DE5157CF00}" type="datetimeFigureOut">
              <a:rPr lang="zh-CN" altLang="en-US"/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AC1B25-2119-4371-8A77-350D23915456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507999"/>
            <a:ext cx="7886700" cy="100647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CD95977-5190-42C8-94D5-47DE5157CF00}" type="datetimeFigureOut">
              <a:rPr lang="zh-CN" altLang="en-US"/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FCAFE7-4F35-4595-94E7-C2A602E1F805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457200"/>
            <a:ext cx="4629150" cy="5403851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noProof="1" smtClean="0"/>
              <a:t>单击图标添加图片</a:t>
            </a:r>
            <a:endParaRPr lang="en-US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CD95977-5190-42C8-94D5-47DE5157CF00}" type="datetimeFigureOut">
              <a:rPr lang="zh-CN" altLang="en-US"/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D44DC7-F757-4589-AC43-8878B128E921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CD95977-5190-42C8-94D5-47DE5157CF00}" type="datetimeFigureOut">
              <a:rPr lang="zh-CN" altLang="en-US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8F5E03-24FE-4F7E-A5BE-03A74A55AF7C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sz="quarter" idx="13"/>
          </p:nvPr>
        </p:nvSpPr>
        <p:spPr>
          <a:xfrm>
            <a:off x="628650" y="493713"/>
            <a:ext cx="7886700" cy="5732462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fld id="{3CD95977-5190-42C8-94D5-47DE5157CF00}" type="datetimeFigureOut">
              <a:rPr lang="zh-CN" altLang="en-US"/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CDF32B72-3BB6-47DB-A6D6-F92C7D12A2AB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CD95977-5190-42C8-94D5-47DE5157CF00}" type="datetimeFigureOut">
              <a:rPr lang="zh-CN" altLang="en-US"/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0C7CF5-D28C-412A-A703-0BA126EC2632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fld id="{3CD95977-5190-42C8-94D5-47DE5157CF00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fld id="{92A62656-D7E6-4C1F-BFAD-B2747A362255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.pn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png"/><Relationship Id="rId11" Type="http://schemas.openxmlformats.org/officeDocument/2006/relationships/tags" Target="../tags/tag2.xml"/><Relationship Id="rId10" Type="http://schemas.openxmlformats.org/officeDocument/2006/relationships/tags" Target="../tags/tag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9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组合 12"/>
          <p:cNvGrpSpPr/>
          <p:nvPr/>
        </p:nvGrpSpPr>
        <p:grpSpPr bwMode="auto">
          <a:xfrm rot="10800000">
            <a:off x="7400925" y="6091238"/>
            <a:ext cx="1743075" cy="766762"/>
            <a:chOff x="1" y="0"/>
            <a:chExt cx="1743074" cy="766858"/>
          </a:xfrm>
        </p:grpSpPr>
        <p:sp>
          <p:nvSpPr>
            <p:cNvPr id="14" name="等腰三角形 6"/>
            <p:cNvSpPr/>
            <p:nvPr/>
          </p:nvSpPr>
          <p:spPr>
            <a:xfrm>
              <a:off x="3176" y="-1588"/>
              <a:ext cx="1566861" cy="673184"/>
            </a:xfrm>
            <a:custGeom>
              <a:avLst/>
              <a:gdLst>
                <a:gd name="connsiteX0" fmla="*/ 0 w 2081784"/>
                <a:gd name="connsiteY0" fmla="*/ 1024128 h 1024128"/>
                <a:gd name="connsiteX1" fmla="*/ 1040892 w 2081784"/>
                <a:gd name="connsiteY1" fmla="*/ 0 h 1024128"/>
                <a:gd name="connsiteX2" fmla="*/ 2081784 w 2081784"/>
                <a:gd name="connsiteY2" fmla="*/ 1024128 h 1024128"/>
                <a:gd name="connsiteX3" fmla="*/ 0 w 2081784"/>
                <a:gd name="connsiteY3" fmla="*/ 1024128 h 1024128"/>
                <a:gd name="connsiteX0-1" fmla="*/ 1524 w 2083308"/>
                <a:gd name="connsiteY0-2" fmla="*/ 1115568 h 1115568"/>
                <a:gd name="connsiteX1-3" fmla="*/ 0 w 2083308"/>
                <a:gd name="connsiteY1-4" fmla="*/ 0 h 1115568"/>
                <a:gd name="connsiteX2-5" fmla="*/ 2083308 w 2083308"/>
                <a:gd name="connsiteY2-6" fmla="*/ 1115568 h 1115568"/>
                <a:gd name="connsiteX3-7" fmla="*/ 1524 w 2083308"/>
                <a:gd name="connsiteY3-8" fmla="*/ 1115568 h 1115568"/>
                <a:gd name="connsiteX0-9" fmla="*/ 1524 w 2394204"/>
                <a:gd name="connsiteY0-10" fmla="*/ 1115568 h 1115568"/>
                <a:gd name="connsiteX1-11" fmla="*/ 0 w 2394204"/>
                <a:gd name="connsiteY1-12" fmla="*/ 0 h 1115568"/>
                <a:gd name="connsiteX2-13" fmla="*/ 2394204 w 2394204"/>
                <a:gd name="connsiteY2-14" fmla="*/ 128016 h 1115568"/>
                <a:gd name="connsiteX3-15" fmla="*/ 1524 w 2394204"/>
                <a:gd name="connsiteY3-16" fmla="*/ 1115568 h 1115568"/>
                <a:gd name="connsiteX0-17" fmla="*/ 0 w 2392680"/>
                <a:gd name="connsiteY0-18" fmla="*/ 987552 h 987552"/>
                <a:gd name="connsiteX1-19" fmla="*/ 16764 w 2392680"/>
                <a:gd name="connsiteY1-20" fmla="*/ 18288 h 987552"/>
                <a:gd name="connsiteX2-21" fmla="*/ 2392680 w 2392680"/>
                <a:gd name="connsiteY2-22" fmla="*/ 0 h 987552"/>
                <a:gd name="connsiteX3-23" fmla="*/ 0 w 2392680"/>
                <a:gd name="connsiteY3-24" fmla="*/ 987552 h 987552"/>
                <a:gd name="connsiteX0-25" fmla="*/ 0 w 2392680"/>
                <a:gd name="connsiteY0-26" fmla="*/ 1032764 h 1032764"/>
                <a:gd name="connsiteX1-27" fmla="*/ 4064 w 2392680"/>
                <a:gd name="connsiteY1-28" fmla="*/ 0 h 1032764"/>
                <a:gd name="connsiteX2-29" fmla="*/ 2392680 w 2392680"/>
                <a:gd name="connsiteY2-30" fmla="*/ 45212 h 1032764"/>
                <a:gd name="connsiteX3-31" fmla="*/ 0 w 2392680"/>
                <a:gd name="connsiteY3-32" fmla="*/ 1032764 h 1032764"/>
                <a:gd name="connsiteX0-33" fmla="*/ 0 w 2373630"/>
                <a:gd name="connsiteY0-34" fmla="*/ 1032764 h 1032764"/>
                <a:gd name="connsiteX1-35" fmla="*/ 4064 w 2373630"/>
                <a:gd name="connsiteY1-36" fmla="*/ 0 h 1032764"/>
                <a:gd name="connsiteX2-37" fmla="*/ 2373630 w 2373630"/>
                <a:gd name="connsiteY2-38" fmla="*/ 762 h 1032764"/>
                <a:gd name="connsiteX3-39" fmla="*/ 0 w 2373630"/>
                <a:gd name="connsiteY3-40" fmla="*/ 1032764 h 1032764"/>
                <a:gd name="connsiteX0-41" fmla="*/ 15060 w 2388690"/>
                <a:gd name="connsiteY0-42" fmla="*/ 1032764 h 1032764"/>
                <a:gd name="connsiteX1-43" fmla="*/ 74 w 2388690"/>
                <a:gd name="connsiteY1-44" fmla="*/ 0 h 1032764"/>
                <a:gd name="connsiteX2-45" fmla="*/ 2388690 w 2388690"/>
                <a:gd name="connsiteY2-46" fmla="*/ 762 h 1032764"/>
                <a:gd name="connsiteX3-47" fmla="*/ 15060 w 2388690"/>
                <a:gd name="connsiteY3-48" fmla="*/ 1032764 h 1032764"/>
                <a:gd name="connsiteX0-49" fmla="*/ 15060 w 2388690"/>
                <a:gd name="connsiteY0-50" fmla="*/ 1032764 h 1032764"/>
                <a:gd name="connsiteX1-51" fmla="*/ 74 w 2388690"/>
                <a:gd name="connsiteY1-52" fmla="*/ 0 h 1032764"/>
                <a:gd name="connsiteX2-53" fmla="*/ 2388690 w 2388690"/>
                <a:gd name="connsiteY2-54" fmla="*/ 762 h 1032764"/>
                <a:gd name="connsiteX3-55" fmla="*/ 15060 w 2388690"/>
                <a:gd name="connsiteY3-56" fmla="*/ 1032764 h 1032764"/>
                <a:gd name="connsiteX0-57" fmla="*/ 8748 w 2388728"/>
                <a:gd name="connsiteY0-58" fmla="*/ 1026414 h 1026414"/>
                <a:gd name="connsiteX1-59" fmla="*/ 112 w 2388728"/>
                <a:gd name="connsiteY1-60" fmla="*/ 0 h 1026414"/>
                <a:gd name="connsiteX2-61" fmla="*/ 2388728 w 2388728"/>
                <a:gd name="connsiteY2-62" fmla="*/ 762 h 1026414"/>
                <a:gd name="connsiteX3-63" fmla="*/ 8748 w 2388728"/>
                <a:gd name="connsiteY3-64" fmla="*/ 1026414 h 1026414"/>
                <a:gd name="connsiteX0-65" fmla="*/ 8748 w 2388728"/>
                <a:gd name="connsiteY0-66" fmla="*/ 1026414 h 1026414"/>
                <a:gd name="connsiteX1-67" fmla="*/ 112 w 2388728"/>
                <a:gd name="connsiteY1-68" fmla="*/ 0 h 1026414"/>
                <a:gd name="connsiteX2-69" fmla="*/ 2388728 w 2388728"/>
                <a:gd name="connsiteY2-70" fmla="*/ 762 h 1026414"/>
                <a:gd name="connsiteX3-71" fmla="*/ 8748 w 2388728"/>
                <a:gd name="connsiteY3-72" fmla="*/ 1026414 h 1026414"/>
                <a:gd name="connsiteX0-73" fmla="*/ 0 w 2392680"/>
                <a:gd name="connsiteY0-74" fmla="*/ 1026414 h 1026414"/>
                <a:gd name="connsiteX1-75" fmla="*/ 4064 w 2392680"/>
                <a:gd name="connsiteY1-76" fmla="*/ 0 h 1026414"/>
                <a:gd name="connsiteX2-77" fmla="*/ 2392680 w 2392680"/>
                <a:gd name="connsiteY2-78" fmla="*/ 762 h 1026414"/>
                <a:gd name="connsiteX3-79" fmla="*/ 0 w 2392680"/>
                <a:gd name="connsiteY3-80" fmla="*/ 1026414 h 1026414"/>
              </a:gdLst>
              <a:ahLst/>
              <a:cxnLst>
                <a:cxn ang="0">
                  <a:pos x="connsiteX0-73" y="connsiteY0-74"/>
                </a:cxn>
                <a:cxn ang="0">
                  <a:pos x="connsiteX1-75" y="connsiteY1-76"/>
                </a:cxn>
                <a:cxn ang="0">
                  <a:pos x="connsiteX2-77" y="connsiteY2-78"/>
                </a:cxn>
                <a:cxn ang="0">
                  <a:pos x="connsiteX3-79" y="connsiteY3-80"/>
                </a:cxn>
              </a:cxnLst>
              <a:rect l="l" t="t" r="r" b="b"/>
              <a:pathLst>
                <a:path w="2392680" h="1026414">
                  <a:moveTo>
                    <a:pt x="0" y="1026414"/>
                  </a:moveTo>
                  <a:cubicBezTo>
                    <a:pt x="1355" y="682159"/>
                    <a:pt x="2709" y="344255"/>
                    <a:pt x="4064" y="0"/>
                  </a:cubicBezTo>
                  <a:lnTo>
                    <a:pt x="2392680" y="762"/>
                  </a:lnTo>
                  <a:lnTo>
                    <a:pt x="0" y="102641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/>
              <a:endParaRPr lang="zh-CN" altLang="en-US" noProof="1"/>
            </a:p>
          </p:txBody>
        </p:sp>
        <p:cxnSp>
          <p:nvCxnSpPr>
            <p:cNvPr id="15" name="直接连接符 14"/>
            <p:cNvCxnSpPr/>
            <p:nvPr/>
          </p:nvCxnSpPr>
          <p:spPr>
            <a:xfrm flipV="1">
              <a:off x="11113" y="19052"/>
              <a:ext cx="1733549" cy="747806"/>
            </a:xfrm>
            <a:prstGeom prst="line">
              <a:avLst/>
            </a:prstGeom>
            <a:ln w="57150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29" name="组合 15"/>
          <p:cNvGrpSpPr/>
          <p:nvPr/>
        </p:nvGrpSpPr>
        <p:grpSpPr bwMode="auto">
          <a:xfrm>
            <a:off x="0" y="0"/>
            <a:ext cx="1743075" cy="766763"/>
            <a:chOff x="1" y="0"/>
            <a:chExt cx="1743074" cy="766858"/>
          </a:xfrm>
        </p:grpSpPr>
        <p:sp>
          <p:nvSpPr>
            <p:cNvPr id="17" name="等腰三角形 6"/>
            <p:cNvSpPr/>
            <p:nvPr/>
          </p:nvSpPr>
          <p:spPr>
            <a:xfrm>
              <a:off x="1" y="0"/>
              <a:ext cx="1566862" cy="673183"/>
            </a:xfrm>
            <a:custGeom>
              <a:avLst/>
              <a:gdLst>
                <a:gd name="connsiteX0" fmla="*/ 0 w 2081784"/>
                <a:gd name="connsiteY0" fmla="*/ 1024128 h 1024128"/>
                <a:gd name="connsiteX1" fmla="*/ 1040892 w 2081784"/>
                <a:gd name="connsiteY1" fmla="*/ 0 h 1024128"/>
                <a:gd name="connsiteX2" fmla="*/ 2081784 w 2081784"/>
                <a:gd name="connsiteY2" fmla="*/ 1024128 h 1024128"/>
                <a:gd name="connsiteX3" fmla="*/ 0 w 2081784"/>
                <a:gd name="connsiteY3" fmla="*/ 1024128 h 1024128"/>
                <a:gd name="connsiteX0-1" fmla="*/ 1524 w 2083308"/>
                <a:gd name="connsiteY0-2" fmla="*/ 1115568 h 1115568"/>
                <a:gd name="connsiteX1-3" fmla="*/ 0 w 2083308"/>
                <a:gd name="connsiteY1-4" fmla="*/ 0 h 1115568"/>
                <a:gd name="connsiteX2-5" fmla="*/ 2083308 w 2083308"/>
                <a:gd name="connsiteY2-6" fmla="*/ 1115568 h 1115568"/>
                <a:gd name="connsiteX3-7" fmla="*/ 1524 w 2083308"/>
                <a:gd name="connsiteY3-8" fmla="*/ 1115568 h 1115568"/>
                <a:gd name="connsiteX0-9" fmla="*/ 1524 w 2394204"/>
                <a:gd name="connsiteY0-10" fmla="*/ 1115568 h 1115568"/>
                <a:gd name="connsiteX1-11" fmla="*/ 0 w 2394204"/>
                <a:gd name="connsiteY1-12" fmla="*/ 0 h 1115568"/>
                <a:gd name="connsiteX2-13" fmla="*/ 2394204 w 2394204"/>
                <a:gd name="connsiteY2-14" fmla="*/ 128016 h 1115568"/>
                <a:gd name="connsiteX3-15" fmla="*/ 1524 w 2394204"/>
                <a:gd name="connsiteY3-16" fmla="*/ 1115568 h 1115568"/>
                <a:gd name="connsiteX0-17" fmla="*/ 0 w 2392680"/>
                <a:gd name="connsiteY0-18" fmla="*/ 987552 h 987552"/>
                <a:gd name="connsiteX1-19" fmla="*/ 16764 w 2392680"/>
                <a:gd name="connsiteY1-20" fmla="*/ 18288 h 987552"/>
                <a:gd name="connsiteX2-21" fmla="*/ 2392680 w 2392680"/>
                <a:gd name="connsiteY2-22" fmla="*/ 0 h 987552"/>
                <a:gd name="connsiteX3-23" fmla="*/ 0 w 2392680"/>
                <a:gd name="connsiteY3-24" fmla="*/ 987552 h 987552"/>
                <a:gd name="connsiteX0-25" fmla="*/ 0 w 2392680"/>
                <a:gd name="connsiteY0-26" fmla="*/ 1032764 h 1032764"/>
                <a:gd name="connsiteX1-27" fmla="*/ 4064 w 2392680"/>
                <a:gd name="connsiteY1-28" fmla="*/ 0 h 1032764"/>
                <a:gd name="connsiteX2-29" fmla="*/ 2392680 w 2392680"/>
                <a:gd name="connsiteY2-30" fmla="*/ 45212 h 1032764"/>
                <a:gd name="connsiteX3-31" fmla="*/ 0 w 2392680"/>
                <a:gd name="connsiteY3-32" fmla="*/ 1032764 h 1032764"/>
                <a:gd name="connsiteX0-33" fmla="*/ 0 w 2373630"/>
                <a:gd name="connsiteY0-34" fmla="*/ 1032764 h 1032764"/>
                <a:gd name="connsiteX1-35" fmla="*/ 4064 w 2373630"/>
                <a:gd name="connsiteY1-36" fmla="*/ 0 h 1032764"/>
                <a:gd name="connsiteX2-37" fmla="*/ 2373630 w 2373630"/>
                <a:gd name="connsiteY2-38" fmla="*/ 762 h 1032764"/>
                <a:gd name="connsiteX3-39" fmla="*/ 0 w 2373630"/>
                <a:gd name="connsiteY3-40" fmla="*/ 1032764 h 1032764"/>
                <a:gd name="connsiteX0-41" fmla="*/ 15060 w 2388690"/>
                <a:gd name="connsiteY0-42" fmla="*/ 1032764 h 1032764"/>
                <a:gd name="connsiteX1-43" fmla="*/ 74 w 2388690"/>
                <a:gd name="connsiteY1-44" fmla="*/ 0 h 1032764"/>
                <a:gd name="connsiteX2-45" fmla="*/ 2388690 w 2388690"/>
                <a:gd name="connsiteY2-46" fmla="*/ 762 h 1032764"/>
                <a:gd name="connsiteX3-47" fmla="*/ 15060 w 2388690"/>
                <a:gd name="connsiteY3-48" fmla="*/ 1032764 h 1032764"/>
                <a:gd name="connsiteX0-49" fmla="*/ 15060 w 2388690"/>
                <a:gd name="connsiteY0-50" fmla="*/ 1032764 h 1032764"/>
                <a:gd name="connsiteX1-51" fmla="*/ 74 w 2388690"/>
                <a:gd name="connsiteY1-52" fmla="*/ 0 h 1032764"/>
                <a:gd name="connsiteX2-53" fmla="*/ 2388690 w 2388690"/>
                <a:gd name="connsiteY2-54" fmla="*/ 762 h 1032764"/>
                <a:gd name="connsiteX3-55" fmla="*/ 15060 w 2388690"/>
                <a:gd name="connsiteY3-56" fmla="*/ 1032764 h 1032764"/>
                <a:gd name="connsiteX0-57" fmla="*/ 8748 w 2388728"/>
                <a:gd name="connsiteY0-58" fmla="*/ 1026414 h 1026414"/>
                <a:gd name="connsiteX1-59" fmla="*/ 112 w 2388728"/>
                <a:gd name="connsiteY1-60" fmla="*/ 0 h 1026414"/>
                <a:gd name="connsiteX2-61" fmla="*/ 2388728 w 2388728"/>
                <a:gd name="connsiteY2-62" fmla="*/ 762 h 1026414"/>
                <a:gd name="connsiteX3-63" fmla="*/ 8748 w 2388728"/>
                <a:gd name="connsiteY3-64" fmla="*/ 1026414 h 1026414"/>
                <a:gd name="connsiteX0-65" fmla="*/ 8748 w 2388728"/>
                <a:gd name="connsiteY0-66" fmla="*/ 1026414 h 1026414"/>
                <a:gd name="connsiteX1-67" fmla="*/ 112 w 2388728"/>
                <a:gd name="connsiteY1-68" fmla="*/ 0 h 1026414"/>
                <a:gd name="connsiteX2-69" fmla="*/ 2388728 w 2388728"/>
                <a:gd name="connsiteY2-70" fmla="*/ 762 h 1026414"/>
                <a:gd name="connsiteX3-71" fmla="*/ 8748 w 2388728"/>
                <a:gd name="connsiteY3-72" fmla="*/ 1026414 h 1026414"/>
                <a:gd name="connsiteX0-73" fmla="*/ 0 w 2392680"/>
                <a:gd name="connsiteY0-74" fmla="*/ 1026414 h 1026414"/>
                <a:gd name="connsiteX1-75" fmla="*/ 4064 w 2392680"/>
                <a:gd name="connsiteY1-76" fmla="*/ 0 h 1026414"/>
                <a:gd name="connsiteX2-77" fmla="*/ 2392680 w 2392680"/>
                <a:gd name="connsiteY2-78" fmla="*/ 762 h 1026414"/>
                <a:gd name="connsiteX3-79" fmla="*/ 0 w 2392680"/>
                <a:gd name="connsiteY3-80" fmla="*/ 1026414 h 1026414"/>
              </a:gdLst>
              <a:ahLst/>
              <a:cxnLst>
                <a:cxn ang="0">
                  <a:pos x="connsiteX0-73" y="connsiteY0-74"/>
                </a:cxn>
                <a:cxn ang="0">
                  <a:pos x="connsiteX1-75" y="connsiteY1-76"/>
                </a:cxn>
                <a:cxn ang="0">
                  <a:pos x="connsiteX2-77" y="connsiteY2-78"/>
                </a:cxn>
                <a:cxn ang="0">
                  <a:pos x="connsiteX3-79" y="connsiteY3-80"/>
                </a:cxn>
              </a:cxnLst>
              <a:rect l="l" t="t" r="r" b="b"/>
              <a:pathLst>
                <a:path w="2392680" h="1026414">
                  <a:moveTo>
                    <a:pt x="0" y="1026414"/>
                  </a:moveTo>
                  <a:cubicBezTo>
                    <a:pt x="1355" y="682159"/>
                    <a:pt x="2709" y="344255"/>
                    <a:pt x="4064" y="0"/>
                  </a:cubicBezTo>
                  <a:lnTo>
                    <a:pt x="2392680" y="762"/>
                  </a:lnTo>
                  <a:lnTo>
                    <a:pt x="0" y="102641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/>
              <a:endParaRPr lang="zh-CN" altLang="en-US" noProof="1"/>
            </a:p>
          </p:txBody>
        </p:sp>
        <p:cxnSp>
          <p:nvCxnSpPr>
            <p:cNvPr id="18" name="直接连接符 17"/>
            <p:cNvCxnSpPr/>
            <p:nvPr/>
          </p:nvCxnSpPr>
          <p:spPr>
            <a:xfrm flipV="1">
              <a:off x="9526" y="19052"/>
              <a:ext cx="1733549" cy="747806"/>
            </a:xfrm>
            <a:prstGeom prst="line">
              <a:avLst/>
            </a:prstGeom>
            <a:ln w="57150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32" name="Title Placeholder 1"/>
          <p:cNvSpPr>
            <a:spLocks noGrp="1" noChangeArrowheads="1"/>
          </p:cNvSpPr>
          <p:nvPr>
            <p:ph type="title" idx="4294967295"/>
            <p:custDataLst>
              <p:tags r:id="rId10"/>
            </p:custDataLst>
          </p:nvPr>
        </p:nvSpPr>
        <p:spPr bwMode="auto">
          <a:xfrm>
            <a:off x="628650" y="508000"/>
            <a:ext cx="7886700" cy="1138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sp>
        <p:nvSpPr>
          <p:cNvPr id="1033" name="Text Placeholder 2"/>
          <p:cNvSpPr>
            <a:spLocks noGrp="1" noChangeArrowheads="1"/>
          </p:cNvSpPr>
          <p:nvPr>
            <p:ph type="body" idx="9"/>
            <p:custDataLst>
              <p:tags r:id="rId11"/>
            </p:custDataLst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noProof="1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D95977-5190-42C8-94D5-47DE5157CF00}" type="datetimeFigureOut">
              <a:rPr lang="zh-CN" altLang="en-US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normAutofit/>
          </a:bodyPr>
          <a:lstStyle>
            <a:lvl1pPr algn="r">
              <a:defRPr sz="1200">
                <a:solidFill>
                  <a:srgbClr val="ABABAB"/>
                </a:solidFill>
              </a:defRPr>
            </a:lvl1pPr>
          </a:lstStyle>
          <a:p>
            <a:fld id="{4FD9B58F-E733-4DB8-8C55-EABE9551195C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Blip>
          <a:blip r:embed="rId12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8.xml"/><Relationship Id="rId4" Type="http://schemas.openxmlformats.org/officeDocument/2006/relationships/tags" Target="../tags/tag16.xml"/><Relationship Id="rId3" Type="http://schemas.openxmlformats.org/officeDocument/2006/relationships/image" Target="../media/image3.png"/><Relationship Id="rId2" Type="http://schemas.openxmlformats.org/officeDocument/2006/relationships/tags" Target="../tags/tag15.xml"/><Relationship Id="rId1" Type="http://schemas.openxmlformats.org/officeDocument/2006/relationships/tags" Target="../tags/tag14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8.xml"/><Relationship Id="rId4" Type="http://schemas.openxmlformats.org/officeDocument/2006/relationships/tags" Target="../tags/tag6.xml"/><Relationship Id="rId3" Type="http://schemas.openxmlformats.org/officeDocument/2006/relationships/image" Target="../media/image3.png"/><Relationship Id="rId2" Type="http://schemas.openxmlformats.org/officeDocument/2006/relationships/tags" Target="../tags/tag5.xml"/><Relationship Id="rId1" Type="http://schemas.openxmlformats.org/officeDocument/2006/relationships/tags" Target="../tags/tag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7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8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tags" Target="../tags/tag9.xml"/><Relationship Id="rId2" Type="http://schemas.openxmlformats.org/officeDocument/2006/relationships/image" Target="../media/image3.png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10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11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12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tags" Target="../tags/tag13.xml"/><Relationship Id="rId2" Type="http://schemas.openxmlformats.org/officeDocument/2006/relationships/image" Target="../media/image5.jpe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文本框 14"/>
          <p:cNvSpPr txBox="1">
            <a:spLocks noChangeArrowheads="1"/>
          </p:cNvSpPr>
          <p:nvPr/>
        </p:nvSpPr>
        <p:spPr bwMode="auto">
          <a:xfrm rot="-1380000">
            <a:off x="-117475" y="292100"/>
            <a:ext cx="2717800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40404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部编版四年级下册</a:t>
            </a:r>
            <a:endParaRPr lang="zh-CN" altLang="en-US" sz="2000" b="1">
              <a:solidFill>
                <a:srgbClr val="40404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22225" y="2733675"/>
            <a:ext cx="8974138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4800" b="1" noProof="1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口语交际：转述</a:t>
            </a:r>
            <a:endParaRPr lang="zh-CN" altLang="en-US" sz="4800" b="1" noProof="1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107950" y="3789363"/>
            <a:ext cx="8856663" cy="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34925" y="2565400"/>
            <a:ext cx="8858250" cy="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直接连接符 22"/>
          <p:cNvCxnSpPr/>
          <p:nvPr>
            <p:custDataLst>
              <p:tags r:id="rId1"/>
            </p:custDataLst>
          </p:nvPr>
        </p:nvCxnSpPr>
        <p:spPr>
          <a:xfrm>
            <a:off x="755650" y="11113"/>
            <a:ext cx="0" cy="2279650"/>
          </a:xfrm>
          <a:prstGeom prst="line">
            <a:avLst/>
          </a:prstGeom>
          <a:ln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>
            <p:custDataLst>
              <p:tags r:id="rId2"/>
            </p:custDataLst>
          </p:nvPr>
        </p:nvCxnSpPr>
        <p:spPr>
          <a:xfrm flipH="1">
            <a:off x="744538" y="4067175"/>
            <a:ext cx="4762" cy="2781300"/>
          </a:xfrm>
          <a:prstGeom prst="line">
            <a:avLst/>
          </a:prstGeom>
          <a:ln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流程图: 可选过程 1"/>
          <p:cNvSpPr/>
          <p:nvPr/>
        </p:nvSpPr>
        <p:spPr>
          <a:xfrm>
            <a:off x="468313" y="2205038"/>
            <a:ext cx="576262" cy="1871662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63492" name="文本框 3"/>
          <p:cNvSpPr txBox="1">
            <a:spLocks noChangeArrowheads="1"/>
          </p:cNvSpPr>
          <p:nvPr/>
        </p:nvSpPr>
        <p:spPr bwMode="auto">
          <a:xfrm>
            <a:off x="369888" y="2278063"/>
            <a:ext cx="674687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/>
          <a:p>
            <a:r>
              <a:rPr lang="zh-CN" altLang="en-US" sz="3200" b="1">
                <a:solidFill>
                  <a:srgbClr val="FFFF00"/>
                </a:solidFill>
              </a:rPr>
              <a:t>收束全篇</a:t>
            </a:r>
            <a:endParaRPr lang="zh-CN" altLang="en-US" sz="3200" b="1">
              <a:solidFill>
                <a:srgbClr val="FFFF00"/>
              </a:solidFill>
            </a:endParaRPr>
          </a:p>
        </p:txBody>
      </p:sp>
      <p:pic>
        <p:nvPicPr>
          <p:cNvPr id="63493" name="图片 4" descr="目录娃娃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63" y="20638"/>
            <a:ext cx="2135187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2196465" y="2205348"/>
            <a:ext cx="4750435" cy="132207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zh-CN" altLang="en-US" sz="8000" noProof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  <a:reflection blurRad="6350" stA="60000" endA="900" endPos="60000" dist="29997" dir="5400000" sy="-100000" algn="bl" rotWithShape="0"/>
                </a:effectLst>
                <a:latin typeface="楷体_GB2312" charset="-122"/>
                <a:ea typeface="楷体_GB2312" charset="-122"/>
              </a:rPr>
              <a:t>谢谢观赏！</a:t>
            </a:r>
            <a:endParaRPr lang="zh-CN" altLang="en-US" sz="8000" noProof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  <a:reflection blurRad="6350" stA="60000" endA="900" endPos="60000" dist="29997" dir="5400000" sy="-100000" algn="bl" rotWithShape="0"/>
              </a:effectLst>
              <a:latin typeface="楷体_GB2312" charset="-122"/>
              <a:ea typeface="楷体_GB2312" charset="-122"/>
            </a:endParaRPr>
          </a:p>
        </p:txBody>
      </p:sp>
      <p:sp>
        <p:nvSpPr>
          <p:cNvPr id="4" name="云形标注 3"/>
          <p:cNvSpPr/>
          <p:nvPr/>
        </p:nvSpPr>
        <p:spPr>
          <a:xfrm>
            <a:off x="5364163" y="4489450"/>
            <a:ext cx="3563937" cy="1376363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noProof="1">
                <a:sym typeface="+mn-ea"/>
              </a:rPr>
              <a:t>温故而知新，同学们别忘了经常复习哦！</a:t>
            </a:r>
            <a:endParaRPr lang="zh-CN" altLang="en-US" noProof="1"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直接连接符 22"/>
          <p:cNvCxnSpPr>
            <a:endCxn id="22" idx="0"/>
          </p:cNvCxnSpPr>
          <p:nvPr>
            <p:custDataLst>
              <p:tags r:id="rId1"/>
            </p:custDataLst>
          </p:nvPr>
        </p:nvCxnSpPr>
        <p:spPr>
          <a:xfrm>
            <a:off x="750888" y="0"/>
            <a:ext cx="0" cy="2279650"/>
          </a:xfrm>
          <a:prstGeom prst="line">
            <a:avLst/>
          </a:prstGeom>
          <a:ln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>
            <p:custDataLst>
              <p:tags r:id="rId2"/>
            </p:custDataLst>
          </p:nvPr>
        </p:nvCxnSpPr>
        <p:spPr>
          <a:xfrm flipH="1">
            <a:off x="750888" y="4076700"/>
            <a:ext cx="4762" cy="2781300"/>
          </a:xfrm>
          <a:prstGeom prst="line">
            <a:avLst/>
          </a:prstGeom>
          <a:ln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流程图: 可选过程 1"/>
          <p:cNvSpPr/>
          <p:nvPr/>
        </p:nvSpPr>
        <p:spPr>
          <a:xfrm>
            <a:off x="468313" y="2205038"/>
            <a:ext cx="576262" cy="1871662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54276" name="文本框 3"/>
          <p:cNvSpPr txBox="1">
            <a:spLocks noChangeArrowheads="1"/>
          </p:cNvSpPr>
          <p:nvPr/>
        </p:nvSpPr>
        <p:spPr bwMode="auto">
          <a:xfrm>
            <a:off x="368300" y="2278063"/>
            <a:ext cx="676275" cy="1725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/>
          <a:p>
            <a:r>
              <a:rPr lang="zh-CN" altLang="en-US" sz="3200" b="1" dirty="0">
                <a:solidFill>
                  <a:srgbClr val="FFFF00"/>
                </a:solidFill>
              </a:rPr>
              <a:t>课题导入</a:t>
            </a:r>
            <a:endParaRPr lang="zh-CN" altLang="en-US" sz="3200" b="1" dirty="0">
              <a:solidFill>
                <a:srgbClr val="FFFF00"/>
              </a:solidFill>
            </a:endParaRPr>
          </a:p>
        </p:txBody>
      </p:sp>
      <p:pic>
        <p:nvPicPr>
          <p:cNvPr id="54277" name="图片 4" descr="目录娃娃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-87313" y="0"/>
            <a:ext cx="2135188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1385888" y="3000375"/>
            <a:ext cx="6980237" cy="2030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35750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像刚才这样，把话转告给别人听，可以叫传话，也可以叫转述。今天，我们就一起来学习转述。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279" name="文本框 99"/>
          <p:cNvSpPr txBox="1">
            <a:spLocks noChangeArrowheads="1"/>
          </p:cNvSpPr>
          <p:nvPr/>
        </p:nvSpPr>
        <p:spPr bwMode="auto">
          <a:xfrm>
            <a:off x="1385888" y="1611313"/>
            <a:ext cx="6980237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我们先来玩一个游戏，名字叫“悄悄告诉他”。</a:t>
            </a:r>
            <a:endParaRPr lang="zh-CN" alt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1" name="图片 4" descr="目录娃娃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-87313" y="0"/>
            <a:ext cx="2135188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906463" y="1341438"/>
            <a:ext cx="7331075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有时候，我们需要把一些事情转述给别人。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323" name="文本框 99"/>
          <p:cNvSpPr txBox="1">
            <a:spLocks noChangeArrowheads="1"/>
          </p:cNvSpPr>
          <p:nvPr/>
        </p:nvSpPr>
        <p:spPr bwMode="auto">
          <a:xfrm>
            <a:off x="2517775" y="481013"/>
            <a:ext cx="5200650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304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创设情境，练习转述</a:t>
            </a:r>
            <a:endParaRPr lang="zh-CN" altLang="zh-CN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324" name="文本框 3"/>
          <p:cNvSpPr txBox="1">
            <a:spLocks noChangeArrowheads="1"/>
          </p:cNvSpPr>
          <p:nvPr/>
        </p:nvSpPr>
        <p:spPr bwMode="auto">
          <a:xfrm>
            <a:off x="1228725" y="2090738"/>
            <a:ext cx="7008813" cy="397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071D28"/>
                </a:solidFill>
              </a:rPr>
              <a:t>    </a:t>
            </a:r>
            <a:r>
              <a:rPr lang="en-US" altLang="zh-CN" sz="2800" b="1" dirty="0">
                <a:solidFill>
                  <a:srgbClr val="071D28"/>
                </a:solidFill>
              </a:rPr>
              <a:t>1.</a:t>
            </a:r>
            <a:r>
              <a:rPr lang="zh-CN" altLang="en-US" sz="2800" b="1" dirty="0">
                <a:solidFill>
                  <a:srgbClr val="071D28"/>
                </a:solidFill>
              </a:rPr>
              <a:t>图书馆贴出了更换借阅卡的通知，你需要把这个通知告诉小军。</a:t>
            </a:r>
            <a:endParaRPr lang="zh-CN" altLang="en-US" sz="2800" b="1" dirty="0">
              <a:solidFill>
                <a:srgbClr val="071D28"/>
              </a:solidFill>
            </a:endParaRPr>
          </a:p>
          <a:p>
            <a:pPr>
              <a:lnSpc>
                <a:spcPct val="150000"/>
              </a:lnSpc>
            </a:pPr>
            <a:endParaRPr lang="zh-CN" altLang="en-US" sz="2800" b="1" dirty="0">
              <a:solidFill>
                <a:srgbClr val="071D28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71D28"/>
                </a:solidFill>
              </a:rPr>
              <a:t>    </a:t>
            </a:r>
            <a:r>
              <a:rPr lang="en-US" altLang="zh-CN" sz="2800" b="1" dirty="0">
                <a:solidFill>
                  <a:srgbClr val="071D28"/>
                </a:solidFill>
              </a:rPr>
              <a:t>2.</a:t>
            </a:r>
            <a:r>
              <a:rPr lang="zh-CN" altLang="en-US" sz="2800" b="1" dirty="0">
                <a:solidFill>
                  <a:srgbClr val="071D28"/>
                </a:solidFill>
              </a:rPr>
              <a:t>老师说：</a:t>
            </a:r>
            <a:r>
              <a:rPr lang="en-US" altLang="zh-CN" sz="2800" b="1" dirty="0">
                <a:solidFill>
                  <a:srgbClr val="071D28"/>
                </a:solidFill>
              </a:rPr>
              <a:t>“</a:t>
            </a:r>
            <a:r>
              <a:rPr lang="zh-CN" altLang="en-US" sz="2800" b="1" dirty="0">
                <a:solidFill>
                  <a:srgbClr val="071D28"/>
                </a:solidFill>
              </a:rPr>
              <a:t>明天参观博物馆注意：早上</a:t>
            </a:r>
            <a:r>
              <a:rPr lang="en-US" altLang="zh-CN" sz="2800" b="1" dirty="0">
                <a:solidFill>
                  <a:srgbClr val="071D28"/>
                </a:solidFill>
              </a:rPr>
              <a:t>8</a:t>
            </a:r>
            <a:r>
              <a:rPr lang="zh-CN" altLang="en-US" sz="2800" b="1" dirty="0">
                <a:solidFill>
                  <a:srgbClr val="071D28"/>
                </a:solidFill>
              </a:rPr>
              <a:t>点在学校北门集合</a:t>
            </a:r>
            <a:r>
              <a:rPr lang="en-US" altLang="zh-CN" sz="2800" b="1" dirty="0">
                <a:solidFill>
                  <a:srgbClr val="071D28"/>
                </a:solidFill>
              </a:rPr>
              <a:t>……”</a:t>
            </a:r>
            <a:r>
              <a:rPr lang="zh-CN" altLang="en-US" sz="2800" b="1" dirty="0">
                <a:solidFill>
                  <a:srgbClr val="071D28"/>
                </a:solidFill>
              </a:rPr>
              <a:t>你需要把老师的话转告给今天请事假了的小丽。</a:t>
            </a:r>
            <a:endParaRPr lang="zh-CN" altLang="en-US" sz="2800" b="1" dirty="0">
              <a:solidFill>
                <a:srgbClr val="071D28"/>
              </a:solidFill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5" name="图片 4" descr="目录娃娃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-87313" y="0"/>
            <a:ext cx="2135188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346" name="文本框 99"/>
          <p:cNvSpPr txBox="1">
            <a:spLocks noChangeArrowheads="1"/>
          </p:cNvSpPr>
          <p:nvPr/>
        </p:nvSpPr>
        <p:spPr bwMode="auto">
          <a:xfrm>
            <a:off x="942975" y="1531938"/>
            <a:ext cx="7478713" cy="693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如果碰到上面的情况，你会怎么转述呢？</a:t>
            </a:r>
            <a:endParaRPr lang="zh-CN" altLang="en-US" sz="2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347" name="文本框 99"/>
          <p:cNvSpPr txBox="1">
            <a:spLocks noChangeArrowheads="1"/>
          </p:cNvSpPr>
          <p:nvPr/>
        </p:nvSpPr>
        <p:spPr bwMode="auto">
          <a:xfrm>
            <a:off x="2428875" y="709613"/>
            <a:ext cx="5200650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304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创设情境，练习转述</a:t>
            </a:r>
            <a:endParaRPr lang="zh-CN" altLang="zh-CN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182688" y="2225675"/>
            <a:ext cx="7239000" cy="397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</a:rPr>
              <a:t>示例</a:t>
            </a:r>
            <a:endParaRPr lang="zh-CN" altLang="en-US" sz="2800" b="1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</a:rPr>
              <a:t>   </a:t>
            </a:r>
            <a:r>
              <a:rPr lang="zh-CN" altLang="en-US" sz="2800" b="1" dirty="0">
                <a:solidFill>
                  <a:srgbClr val="130ECE"/>
                </a:solidFill>
              </a:rPr>
              <a:t>     </a:t>
            </a:r>
            <a:r>
              <a:rPr lang="en-US" altLang="zh-CN" sz="2800" b="1" dirty="0">
                <a:solidFill>
                  <a:srgbClr val="130ECE"/>
                </a:solidFill>
              </a:rPr>
              <a:t>1.</a:t>
            </a:r>
            <a:r>
              <a:rPr lang="zh-CN" altLang="en-US" sz="2800" b="1" dirty="0">
                <a:solidFill>
                  <a:srgbClr val="130ECE"/>
                </a:solidFill>
              </a:rPr>
              <a:t>小军，学校图书馆的借阅卡更换了，你到学校后记得尽快凭借旧卡去图书馆更换新卡。</a:t>
            </a:r>
            <a:endParaRPr lang="zh-CN" altLang="en-US" sz="2800" b="1" dirty="0">
              <a:solidFill>
                <a:srgbClr val="130ECE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130ECE"/>
                </a:solidFill>
              </a:rPr>
              <a:t>        </a:t>
            </a:r>
            <a:r>
              <a:rPr lang="en-US" altLang="zh-CN" sz="2800" b="1" dirty="0">
                <a:solidFill>
                  <a:srgbClr val="130ECE"/>
                </a:solidFill>
              </a:rPr>
              <a:t>2.</a:t>
            </a:r>
            <a:r>
              <a:rPr lang="zh-CN" altLang="en-US" sz="2800" b="1" dirty="0">
                <a:solidFill>
                  <a:srgbClr val="130ECE"/>
                </a:solidFill>
              </a:rPr>
              <a:t>小丽，老师说明天去参观博物馆，大家早上8点在学校北门集合</a:t>
            </a:r>
            <a:r>
              <a:rPr lang="en-US" altLang="zh-CN" sz="2800" b="1" dirty="0">
                <a:solidFill>
                  <a:srgbClr val="130ECE"/>
                </a:solidFill>
              </a:rPr>
              <a:t>……</a:t>
            </a:r>
            <a:endParaRPr lang="en-US" altLang="zh-CN" sz="2800" b="1" dirty="0">
              <a:solidFill>
                <a:srgbClr val="130ECE"/>
              </a:solidFill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69" name="图片 1" descr="1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68363" y="1417638"/>
            <a:ext cx="7196137" cy="435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70" name="图片 4" descr="目录娃娃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87313" y="0"/>
            <a:ext cx="2135188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012950" y="2160588"/>
            <a:ext cx="4908550" cy="267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130EC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①主要信息要完整、准确。</a:t>
            </a:r>
            <a:endParaRPr lang="zh-CN" altLang="en-US" sz="2800" b="1">
              <a:solidFill>
                <a:srgbClr val="130EC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130EC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②要点明确。根据主要信息提  </a:t>
            </a:r>
            <a:endParaRPr lang="zh-CN" altLang="en-US" sz="2800" b="1">
              <a:solidFill>
                <a:srgbClr val="130EC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130EC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取要点。 </a:t>
            </a:r>
            <a:endParaRPr lang="zh-CN" altLang="en-US" sz="2800" b="1">
              <a:solidFill>
                <a:srgbClr val="130EC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130EC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③注意转换人称。</a:t>
            </a:r>
            <a:endParaRPr lang="zh-CN" altLang="en-US" sz="2800" b="1">
              <a:solidFill>
                <a:srgbClr val="130EC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8372" name="文本框 99"/>
          <p:cNvSpPr txBox="1">
            <a:spLocks noChangeArrowheads="1"/>
          </p:cNvSpPr>
          <p:nvPr/>
        </p:nvSpPr>
        <p:spPr bwMode="auto">
          <a:xfrm>
            <a:off x="3108325" y="481013"/>
            <a:ext cx="3005138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zh-CN" sz="4000" b="1">
                <a:solidFill>
                  <a:srgbClr val="FF0000"/>
                </a:solidFill>
              </a:rPr>
              <a:t>交流小贴士</a:t>
            </a:r>
            <a:endParaRPr lang="zh-CN" altLang="zh-CN" sz="4000" b="1">
              <a:solidFill>
                <a:srgbClr val="FF0000"/>
              </a:solidFill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3" name="图片 4" descr="目录娃娃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-87313" y="0"/>
            <a:ext cx="2135188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394" name="文本框 99"/>
          <p:cNvSpPr txBox="1">
            <a:spLocks noChangeArrowheads="1"/>
          </p:cNvSpPr>
          <p:nvPr/>
        </p:nvSpPr>
        <p:spPr bwMode="auto">
          <a:xfrm>
            <a:off x="831850" y="1187450"/>
            <a:ext cx="7478713" cy="482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①本周四最后两节课要举行全校大扫除，需要同学们带抹布。可是你最好的朋友请假了，你会怎样向他转述这则通知？</a:t>
            </a:r>
            <a:endParaRPr lang="zh-CN" alt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②四（2）班的李老师过来找张老师，提醒他把备检材料准备好，下午三点前送到会议室，张老师正好不在，李老师让你向张老师转述。</a:t>
            </a:r>
            <a:endParaRPr lang="zh-CN" alt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③晚上，妈妈打电话来，让你告诉爸爸，今晚她要加班到十点，想让爸爸过去接她。怕路上下雨，最好带上伞。</a:t>
            </a:r>
            <a:endParaRPr lang="zh-CN" alt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395" name="文本框 99"/>
          <p:cNvSpPr txBox="1">
            <a:spLocks noChangeArrowheads="1"/>
          </p:cNvSpPr>
          <p:nvPr/>
        </p:nvSpPr>
        <p:spPr bwMode="auto">
          <a:xfrm>
            <a:off x="3732213" y="307975"/>
            <a:ext cx="1989137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304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练习</a:t>
            </a:r>
            <a:endParaRPr lang="zh-CN" altLang="zh-CN" sz="4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7" name="图片 4" descr="目录娃娃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-87313" y="0"/>
            <a:ext cx="2135188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418" name="文本框 99"/>
          <p:cNvSpPr txBox="1">
            <a:spLocks noChangeArrowheads="1"/>
          </p:cNvSpPr>
          <p:nvPr/>
        </p:nvSpPr>
        <p:spPr bwMode="auto">
          <a:xfrm>
            <a:off x="1076325" y="2081213"/>
            <a:ext cx="7478713" cy="295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指定一个接受转述的人离开教室，以听不到教室里的谈话为宜。老师对选定的转述者告知要转述的内容。转述者离开教室，进行转述。接受转述的人回到教室，根据通知做出行动。其他同学根据他的行动判断转述是否成功。</a:t>
            </a:r>
            <a:endParaRPr lang="zh-CN" alt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419" name="文本框 99"/>
          <p:cNvSpPr txBox="1">
            <a:spLocks noChangeArrowheads="1"/>
          </p:cNvSpPr>
          <p:nvPr/>
        </p:nvSpPr>
        <p:spPr bwMode="auto">
          <a:xfrm>
            <a:off x="3246438" y="1260475"/>
            <a:ext cx="282416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304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合作游戏</a:t>
            </a:r>
            <a:endParaRPr lang="zh-CN" altLang="zh-CN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1" name="图片 4" descr="目录娃娃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-87313" y="0"/>
            <a:ext cx="2135188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42" name="文本框 99"/>
          <p:cNvSpPr txBox="1">
            <a:spLocks noChangeArrowheads="1"/>
          </p:cNvSpPr>
          <p:nvPr/>
        </p:nvSpPr>
        <p:spPr bwMode="auto">
          <a:xfrm>
            <a:off x="1054100" y="1955800"/>
            <a:ext cx="6854825" cy="2306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②各小组各设计一个转述内容，选派一个转述者，由转述者将内容告诉非本组的转述者，并转述给另一个小组，另一组将收到的内容与原组的转述内容进行对比，看看是否转述完全、准确。</a:t>
            </a:r>
            <a:endParaRPr lang="zh-CN" alt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443" name="文本框 99"/>
          <p:cNvSpPr txBox="1">
            <a:spLocks noChangeArrowheads="1"/>
          </p:cNvSpPr>
          <p:nvPr/>
        </p:nvSpPr>
        <p:spPr bwMode="auto">
          <a:xfrm>
            <a:off x="3248025" y="911225"/>
            <a:ext cx="3022600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304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合作游戏</a:t>
            </a:r>
            <a:endParaRPr lang="zh-CN" altLang="zh-CN" sz="4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5" name="图片 4" descr="目录娃娃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5563" y="11113"/>
            <a:ext cx="2135187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466" name="文本框 1"/>
          <p:cNvSpPr txBox="1">
            <a:spLocks noChangeArrowheads="1"/>
          </p:cNvSpPr>
          <p:nvPr/>
        </p:nvSpPr>
        <p:spPr bwMode="auto">
          <a:xfrm>
            <a:off x="3143250" y="554038"/>
            <a:ext cx="2281238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总 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结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62467" name="文本框 3"/>
          <p:cNvSpPr txBox="1">
            <a:spLocks noChangeArrowheads="1"/>
          </p:cNvSpPr>
          <p:nvPr/>
        </p:nvSpPr>
        <p:spPr bwMode="auto">
          <a:xfrm>
            <a:off x="820738" y="1444625"/>
            <a:ext cx="7591425" cy="3322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节课我们练习了转述，知道了将事情准确地传达给别人的方法。在学习中，大家能积极动脑思考，发现问题，探究方法；在游戏中积极参与，巩固提升。相信大家在生活中遇到需要转述的情况，一定能做得很好。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2468" name="图片 2" descr="f11f3a292df5e0feec6aa428576034a85edf72ac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094413" y="4987925"/>
            <a:ext cx="2317750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3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652"/>
</p:tagLst>
</file>

<file path=ppt/tags/tag10.xml><?xml version="1.0" encoding="utf-8"?>
<p:tagLst xmlns:p="http://schemas.openxmlformats.org/presentationml/2006/main">
  <p:tag name="KSO_WM_BEAUTIFY_FLAG" val="#wm#"/>
  <p:tag name="KSO_WM_TEMPLATE_CATEGORY" val="custom"/>
  <p:tag name="KSO_WM_TEMPLATE_INDEX" val="652"/>
</p:tagLst>
</file>

<file path=ppt/tags/tag11.xml><?xml version="1.0" encoding="utf-8"?>
<p:tagLst xmlns:p="http://schemas.openxmlformats.org/presentationml/2006/main">
  <p:tag name="KSO_WM_BEAUTIFY_FLAG" val="#wm#"/>
  <p:tag name="KSO_WM_TEMPLATE_CATEGORY" val="custom"/>
  <p:tag name="KSO_WM_TEMPLATE_INDEX" val="652"/>
</p:tagLst>
</file>

<file path=ppt/tags/tag12.xml><?xml version="1.0" encoding="utf-8"?>
<p:tagLst xmlns:p="http://schemas.openxmlformats.org/presentationml/2006/main">
  <p:tag name="KSO_WM_BEAUTIFY_FLAG" val="#wm#"/>
  <p:tag name="KSO_WM_TEMPLATE_CATEGORY" val="custom"/>
  <p:tag name="KSO_WM_TEMPLATE_INDEX" val="652"/>
</p:tagLst>
</file>

<file path=ppt/tags/tag13.xml><?xml version="1.0" encoding="utf-8"?>
<p:tagLst xmlns:p="http://schemas.openxmlformats.org/presentationml/2006/main">
  <p:tag name="KSO_WM_BEAUTIFY_FLAG" val="#wm#"/>
  <p:tag name="KSO_WM_TEMPLATE_CATEGORY" val="custom"/>
  <p:tag name="KSO_WM_TEMPLATE_INDEX" val="652"/>
</p:tagLst>
</file>

<file path=ppt/tags/tag14.xml><?xml version="1.0" encoding="utf-8"?>
<p:tagLst xmlns:p="http://schemas.openxmlformats.org/presentationml/2006/main">
  <p:tag name="MH" val="20150923171813"/>
  <p:tag name="MH_LIBRARY" val="GRAPHIC"/>
  <p:tag name="MH_ORDER" val="Straight Connector 9"/>
  <p:tag name="KSO_WM_TAG_VERSION" val="1.0"/>
  <p:tag name="KSO_WM_BEAUTIFY_FLAG" val="#wm#"/>
  <p:tag name="KSO_WM_UNIT_TYPE" val="i"/>
  <p:tag name="KSO_WM_UNIT_ID" val="custom652_6*i*9"/>
  <p:tag name="KSO_WM_TEMPLATE_CATEGORY" val="custom"/>
  <p:tag name="KSO_WM_TEMPLATE_INDEX" val="652"/>
  <p:tag name="KSO_WM_UNIT_INDEX" val="9"/>
</p:tagLst>
</file>

<file path=ppt/tags/tag15.xml><?xml version="1.0" encoding="utf-8"?>
<p:tagLst xmlns:p="http://schemas.openxmlformats.org/presentationml/2006/main">
  <p:tag name="MH" val="20150923171813"/>
  <p:tag name="MH_LIBRARY" val="GRAPHIC"/>
  <p:tag name="MH_ORDER" val="Straight Connector 22"/>
  <p:tag name="KSO_WM_TAG_VERSION" val="1.0"/>
  <p:tag name="KSO_WM_BEAUTIFY_FLAG" val="#wm#"/>
  <p:tag name="KSO_WM_UNIT_TYPE" val="i"/>
  <p:tag name="KSO_WM_UNIT_ID" val="custom652_6*i*10"/>
  <p:tag name="KSO_WM_TEMPLATE_CATEGORY" val="custom"/>
  <p:tag name="KSO_WM_TEMPLATE_INDEX" val="652"/>
  <p:tag name="KSO_WM_UNIT_INDEX" val="10"/>
</p:tagLst>
</file>

<file path=ppt/tags/tag16.xml><?xml version="1.0" encoding="utf-8"?>
<p:tagLst xmlns:p="http://schemas.openxmlformats.org/presentationml/2006/main">
  <p:tag name="MH" val="20150923171813"/>
  <p:tag name="MH_LIBRARY" val="GRAPHIC"/>
  <p:tag name="KSO_WM_TEMPLATE_CATEGORY" val="custom"/>
  <p:tag name="KSO_WM_TEMPLATE_INDEX" val="652"/>
  <p:tag name="KSO_WM_TAG_VERSION" val="1.0"/>
  <p:tag name="KSO_WM_SLIDE_ID" val="custom652_6"/>
  <p:tag name="KSO_WM_SLIDE_INDEX" val="6"/>
  <p:tag name="KSO_WM_SLIDE_ITEM_CNT" val="1"/>
  <p:tag name="KSO_WM_SLIDE_LAYOUT" val="a_l"/>
  <p:tag name="KSO_WM_SLIDE_LAYOUT_CNT" val="1_1"/>
  <p:tag name="KSO_WM_SLIDE_TYPE" val="contents"/>
  <p:tag name="KSO_WM_BEAUTIFY_FLAG" val="#wm#"/>
  <p:tag name="KSO_WM_DIAGRAM_GROUP_CODE" val="l1-1"/>
</p:tagLst>
</file>

<file path=ppt/tags/tag17.xml><?xml version="1.0" encoding="utf-8"?>
<p:tagLst xmlns:p="http://schemas.openxmlformats.org/presentationml/2006/main">
  <p:tag name="KSO_WM_DOC_GUID" val="{31f7d35f-5aba-444b-9bdc-3384179b89e7}"/>
  <p:tag name="KSO_WPP_MARK_KEY" val="f2d17044-8022-40a7-9344-94c59632a7dd"/>
  <p:tag name="COMMONDATA" val="eyJoZGlkIjoiNTEwZDYwYjA4ODUyYzA2MmI0M2EzZjhhMWY0NWI4YWEifQ==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652"/>
</p:tagLst>
</file>

<file path=ppt/tags/tag3.xml><?xml version="1.0" encoding="utf-8"?>
<p:tagLst xmlns:p="http://schemas.openxmlformats.org/presentationml/2006/main">
  <p:tag name="KSO_WM_TEMPLATE_CATEGORY" val="custom"/>
  <p:tag name="KSO_WM_TEMPLATE_INDEX" val="652"/>
</p:tagLst>
</file>

<file path=ppt/tags/tag4.xml><?xml version="1.0" encoding="utf-8"?>
<p:tagLst xmlns:p="http://schemas.openxmlformats.org/presentationml/2006/main">
  <p:tag name="MH" val="20150923171813"/>
  <p:tag name="MH_LIBRARY" val="GRAPHIC"/>
  <p:tag name="MH_ORDER" val="Straight Connector 9"/>
  <p:tag name="KSO_WM_TAG_VERSION" val="1.0"/>
  <p:tag name="KSO_WM_BEAUTIFY_FLAG" val="#wm#"/>
  <p:tag name="KSO_WM_UNIT_TYPE" val="i"/>
  <p:tag name="KSO_WM_UNIT_ID" val="custom652_6*i*9"/>
  <p:tag name="KSO_WM_TEMPLATE_CATEGORY" val="custom"/>
  <p:tag name="KSO_WM_TEMPLATE_INDEX" val="652"/>
  <p:tag name="KSO_WM_UNIT_INDEX" val="9"/>
</p:tagLst>
</file>

<file path=ppt/tags/tag5.xml><?xml version="1.0" encoding="utf-8"?>
<p:tagLst xmlns:p="http://schemas.openxmlformats.org/presentationml/2006/main">
  <p:tag name="MH" val="20150923171813"/>
  <p:tag name="MH_LIBRARY" val="GRAPHIC"/>
  <p:tag name="MH_ORDER" val="Straight Connector 22"/>
  <p:tag name="KSO_WM_TAG_VERSION" val="1.0"/>
  <p:tag name="KSO_WM_BEAUTIFY_FLAG" val="#wm#"/>
  <p:tag name="KSO_WM_UNIT_TYPE" val="i"/>
  <p:tag name="KSO_WM_UNIT_ID" val="custom652_6*i*10"/>
  <p:tag name="KSO_WM_TEMPLATE_CATEGORY" val="custom"/>
  <p:tag name="KSO_WM_TEMPLATE_INDEX" val="652"/>
  <p:tag name="KSO_WM_UNIT_INDEX" val="10"/>
</p:tagLst>
</file>

<file path=ppt/tags/tag6.xml><?xml version="1.0" encoding="utf-8"?>
<p:tagLst xmlns:p="http://schemas.openxmlformats.org/presentationml/2006/main">
  <p:tag name="MH" val="20150923171813"/>
  <p:tag name="MH_LIBRARY" val="GRAPHIC"/>
  <p:tag name="KSO_WM_TEMPLATE_CATEGORY" val="custom"/>
  <p:tag name="KSO_WM_TEMPLATE_INDEX" val="652"/>
  <p:tag name="KSO_WM_TAG_VERSION" val="1.0"/>
  <p:tag name="KSO_WM_SLIDE_ID" val="custom652_6"/>
  <p:tag name="KSO_WM_SLIDE_INDEX" val="6"/>
  <p:tag name="KSO_WM_SLIDE_ITEM_CNT" val="1"/>
  <p:tag name="KSO_WM_SLIDE_LAYOUT" val="a_l"/>
  <p:tag name="KSO_WM_SLIDE_LAYOUT_CNT" val="1_1"/>
  <p:tag name="KSO_WM_SLIDE_TYPE" val="contents"/>
  <p:tag name="KSO_WM_BEAUTIFY_FLAG" val="#wm#"/>
  <p:tag name="KSO_WM_DIAGRAM_GROUP_CODE" val="l1-1"/>
</p:tagLst>
</file>

<file path=ppt/tags/tag7.xml><?xml version="1.0" encoding="utf-8"?>
<p:tagLst xmlns:p="http://schemas.openxmlformats.org/presentationml/2006/main">
  <p:tag name="KSO_WM_BEAUTIFY_FLAG" val="#wm#"/>
  <p:tag name="KSO_WM_TEMPLATE_CATEGORY" val="custom"/>
  <p:tag name="KSO_WM_TEMPLATE_INDEX" val="652"/>
</p:tagLst>
</file>

<file path=ppt/tags/tag8.xml><?xml version="1.0" encoding="utf-8"?>
<p:tagLst xmlns:p="http://schemas.openxmlformats.org/presentationml/2006/main">
  <p:tag name="KSO_WM_BEAUTIFY_FLAG" val="#wm#"/>
  <p:tag name="KSO_WM_TEMPLATE_CATEGORY" val="custom"/>
  <p:tag name="KSO_WM_TEMPLATE_INDEX" val="652"/>
</p:tagLst>
</file>

<file path=ppt/tags/tag9.xml><?xml version="1.0" encoding="utf-8"?>
<p:tagLst xmlns:p="http://schemas.openxmlformats.org/presentationml/2006/main">
  <p:tag name="KSO_WM_BEAUTIFY_FLAG" val="#wm#"/>
  <p:tag name="KSO_WM_TEMPLATE_CATEGORY" val="custom"/>
  <p:tag name="KSO_WM_TEMPLATE_INDEX" val="652"/>
</p:tagLst>
</file>

<file path=ppt/theme/theme1.xml><?xml version="1.0" encoding="utf-8"?>
<a:theme xmlns:a="http://schemas.openxmlformats.org/drawingml/2006/main" name="第一PPT模板网-WWW.1PPT.COM">
  <a:themeElements>
    <a:clrScheme name="446.16">
      <a:dk1>
        <a:srgbClr val="7F7F7F"/>
      </a:dk1>
      <a:lt1>
        <a:srgbClr val="FFFFFF"/>
      </a:lt1>
      <a:dk2>
        <a:srgbClr val="438AD7"/>
      </a:dk2>
      <a:lt2>
        <a:srgbClr val="DBEFF9"/>
      </a:lt2>
      <a:accent1>
        <a:srgbClr val="018BE9"/>
      </a:accent1>
      <a:accent2>
        <a:srgbClr val="FFC000"/>
      </a:accent2>
      <a:accent3>
        <a:srgbClr val="00B0F0"/>
      </a:accent3>
      <a:accent4>
        <a:srgbClr val="A5C249"/>
      </a:accent4>
      <a:accent5>
        <a:srgbClr val="009DD9"/>
      </a:accent5>
      <a:accent6>
        <a:srgbClr val="F49100"/>
      </a:accent6>
      <a:hlink>
        <a:srgbClr val="C764EE"/>
      </a:hlink>
      <a:folHlink>
        <a:srgbClr val="85DFD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885</Words>
  <Application>WPS 演示</Application>
  <PresentationFormat>全屏显示(4:3)</PresentationFormat>
  <Paragraphs>57</Paragraphs>
  <Slides>10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2" baseType="lpstr">
      <vt:lpstr>Arial</vt:lpstr>
      <vt:lpstr>宋体</vt:lpstr>
      <vt:lpstr>Wingdings</vt:lpstr>
      <vt:lpstr>黑体</vt:lpstr>
      <vt:lpstr>Calibri</vt:lpstr>
      <vt:lpstr>楷体</vt:lpstr>
      <vt:lpstr>微软雅黑</vt:lpstr>
      <vt:lpstr>楷体_GB2312</vt:lpstr>
      <vt:lpstr>新宋体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第一PPT模板网-WWW.1PPT.COM</dc:creator>
  <cp:lastModifiedBy>小树</cp:lastModifiedBy>
  <cp:revision>51</cp:revision>
  <dcterms:created xsi:type="dcterms:W3CDTF">2018-04-23T03:21:00Z</dcterms:created>
  <dcterms:modified xsi:type="dcterms:W3CDTF">2023-01-17T01:00:38Z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F264733EA9AB4C9D8146E0F2F0298752</vt:lpwstr>
  </property>
</Properties>
</file>