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447" r:id="rId5"/>
    <p:sldId id="462" r:id="rId6"/>
    <p:sldId id="448" r:id="rId7"/>
    <p:sldId id="463" r:id="rId8"/>
    <p:sldId id="464" r:id="rId9"/>
    <p:sldId id="465" r:id="rId10"/>
    <p:sldId id="466" r:id="rId11"/>
    <p:sldId id="478" r:id="rId12"/>
    <p:sldId id="452" r:id="rId13"/>
    <p:sldId id="455" r:id="rId14"/>
    <p:sldId id="456" r:id="rId15"/>
    <p:sldId id="453" r:id="rId16"/>
    <p:sldId id="479" r:id="rId17"/>
    <p:sldId id="481" r:id="rId18"/>
    <p:sldId id="482" r:id="rId19"/>
    <p:sldId id="483" r:id="rId20"/>
    <p:sldId id="484" r:id="rId21"/>
    <p:sldId id="458" r:id="rId22"/>
    <p:sldId id="459" r:id="rId23"/>
  </p:sldIdLst>
  <p:sldSz cx="9145270" cy="514477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1035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8235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0" userDrawn="1">
          <p15:clr>
            <a:srgbClr val="A4A3A4"/>
          </p15:clr>
        </p15:guide>
        <p15:guide id="2" orient="horz" pos="1700" userDrawn="1">
          <p15:clr>
            <a:srgbClr val="A4A3A4"/>
          </p15:clr>
        </p15:guide>
        <p15:guide id="3" pos="3814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pos="407" userDrawn="1">
          <p15:clr>
            <a:srgbClr val="A4A3A4"/>
          </p15:clr>
        </p15:guide>
        <p15:guide id="6" pos="2903" userDrawn="1">
          <p15:clr>
            <a:srgbClr val="A4A3A4"/>
          </p15:clr>
        </p15:guide>
        <p15:guide id="7" pos="5380" userDrawn="1">
          <p15:clr>
            <a:srgbClr val="A4A3A4"/>
          </p15:clr>
        </p15:guide>
        <p15:guide id="8" pos="3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用户" initials="" lastIdx="0" clrIdx="0"/>
  <p:cmAuthor id="1" name="hubeishijiyingcai@126.com" initials="h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4" autoAdjust="0"/>
    <p:restoredTop sz="91475" autoAdjust="0"/>
  </p:normalViewPr>
  <p:slideViewPr>
    <p:cSldViewPr>
      <p:cViewPr>
        <p:scale>
          <a:sx n="120" d="100"/>
          <a:sy n="120" d="100"/>
        </p:scale>
        <p:origin x="-1374" y="-432"/>
      </p:cViewPr>
      <p:guideLst>
        <p:guide orient="horz" pos="2040"/>
        <p:guide orient="horz" pos="1700"/>
        <p:guide pos="3814"/>
        <p:guide pos="7242"/>
        <p:guide pos="407"/>
        <p:guide pos="2903"/>
        <p:guide pos="5380"/>
        <p:guide pos="316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595DC-16C6-4C76-BB58-A827E0352D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509B1-F9DB-4E96-8EDB-BAFF5F8727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103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23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/>
          <a:p>
            <a:fld id="{E3EC7EAC-03E4-4402-825D-DCFC39D5C2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/>
          <a:lstStyle/>
          <a:p>
            <a:fld id="{92C72128-C307-4755-85D3-F9BDA2236D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737" y="273912"/>
            <a:ext cx="7887795" cy="9944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737" y="1369557"/>
            <a:ext cx="7887795" cy="32643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737" y="4768440"/>
            <a:ext cx="2057686" cy="273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C720E-7C44-4FFC-BE07-6CB3E68CDC24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371" y="4768440"/>
            <a:ext cx="3086529" cy="273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8847" y="4768440"/>
            <a:ext cx="2057686" cy="273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DDFB4-2299-4B92-A07B-35708EF527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29623" cy="5145088"/>
          </a:xfrm>
          <a:prstGeom prst="rect">
            <a:avLst/>
          </a:prstGeom>
        </p:spPr>
      </p:pic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692474" y="1145412"/>
            <a:ext cx="5328285" cy="1512570"/>
          </a:xfrm>
          <a:prstGeom prst="roundRect">
            <a:avLst/>
          </a:prstGeom>
          <a:gradFill>
            <a:gsLst>
              <a:gs pos="50000">
                <a:srgbClr val="ECCFCB"/>
              </a:gs>
              <a:gs pos="0">
                <a:srgbClr val="F2DFDC"/>
              </a:gs>
              <a:gs pos="100000">
                <a:srgbClr val="E5BEB9"/>
              </a:gs>
            </a:gsLst>
            <a:lin scaled="1"/>
          </a:gra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64482" y="1242553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latin typeface="楷体" panose="02010609060101010101" charset="-122"/>
                <a:ea typeface="楷体" panose="02010609060101010101" charset="-122"/>
              </a:rPr>
              <a:t>13 </a:t>
            </a:r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</a:rPr>
              <a:t>猫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副标题 3074"/>
          <p:cNvSpPr txBox="1">
            <a:spLocks noChangeArrowheads="1"/>
          </p:cNvSpPr>
          <p:nvPr/>
        </p:nvSpPr>
        <p:spPr>
          <a:xfrm>
            <a:off x="3780706" y="2875588"/>
            <a:ext cx="1368152" cy="11141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dirty="0" smtClean="0">
                <a:solidFill>
                  <a:srgbClr val="1174A1"/>
                </a:solidFill>
                <a:latin typeface="楷体" panose="02010609060101010101" charset="-122"/>
                <a:ea typeface="楷体" panose="02010609060101010101" charset="-122"/>
              </a:rPr>
              <a:t>老 舍</a:t>
            </a:r>
            <a:endParaRPr lang="zh-CN" altLang="zh-CN" sz="3200" dirty="0" smtClean="0">
              <a:solidFill>
                <a:srgbClr val="1174A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78" y="0"/>
            <a:ext cx="32787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合作读课文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932" y="483801"/>
            <a:ext cx="8716198" cy="458914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 smtClean="0"/>
              <a:t>            </a:t>
            </a:r>
            <a:r>
              <a:rPr lang="zh-CN" altLang="en-US" sz="1800" dirty="0" smtClean="0"/>
              <a:t>猫的性格实在有些古怪。</a:t>
            </a:r>
            <a:endParaRPr lang="zh-CN" altLang="en-US" sz="1800" dirty="0" smtClean="0"/>
          </a:p>
          <a:p>
            <a:pPr>
              <a:lnSpc>
                <a:spcPct val="110000"/>
              </a:lnSpc>
            </a:pPr>
            <a:r>
              <a:rPr lang="zh-CN" altLang="en-US" sz="1800" dirty="0" smtClean="0"/>
              <a:t>　　说它老实吧，它的确有时候很乖。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凭什么说它乖呢，举个例子，有时</a:t>
            </a:r>
            <a:r>
              <a:rPr lang="zh-CN" altLang="en-US" sz="1800" dirty="0" smtClean="0"/>
              <a:t>它会找个暖和的地方，成天睡大觉，无忧无虑，什么事也不过问。可是，它又很贪玩，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凭什么说它贪玩呢，举个例子，有时</a:t>
            </a:r>
            <a:r>
              <a:rPr lang="zh-CN" altLang="en-US" sz="1800" dirty="0" smtClean="0"/>
              <a:t>它决定要出去玩玩，就会出走一天一夜，任凭谁怎么呼唤，它也不肯回来。可是，它又很尽职，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凭什么说它尽职呢，举个例子，有时</a:t>
            </a:r>
            <a:r>
              <a:rPr lang="zh-CN" altLang="en-US" sz="1800" dirty="0" smtClean="0"/>
              <a:t>它听到老鼠的一点儿响动，会屏息凝视，一连就是几个钟头，非把老鼠等出来不可！</a:t>
            </a:r>
            <a:endParaRPr lang="zh-CN" altLang="en-US" sz="1800" dirty="0" smtClean="0"/>
          </a:p>
          <a:p>
            <a:pPr>
              <a:lnSpc>
                <a:spcPct val="110000"/>
              </a:lnSpc>
            </a:pPr>
            <a:r>
              <a:rPr lang="zh-CN" altLang="en-US" sz="1800" dirty="0" smtClean="0"/>
              <a:t>　　它要是高兴，能比谁都温柔可亲。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凭什么说它温柔呢，举个例子，有时它会</a:t>
            </a:r>
            <a:r>
              <a:rPr lang="zh-CN" altLang="en-US" sz="1800" dirty="0" smtClean="0"/>
              <a:t>用身子蹭你的腿，把脖子伸出来让你给它抓痒。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再举个例子，有时它会</a:t>
            </a:r>
            <a:r>
              <a:rPr lang="zh-CN" altLang="en-US" sz="1800" dirty="0" smtClean="0"/>
              <a:t>在你写作的时候，跳上桌来，在稿纸上踩印几朵小梅花。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再举个例子，有时它还会</a:t>
            </a:r>
            <a:r>
              <a:rPr lang="zh-CN" altLang="en-US" sz="1800" dirty="0" smtClean="0"/>
              <a:t>丰富多腔地叫唤，长短不同，粗细各异，变化多端。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再举个例子，</a:t>
            </a:r>
            <a:r>
              <a:rPr lang="zh-CN" altLang="en-US" sz="1800" dirty="0" smtClean="0"/>
              <a:t>在不叫的时候，它还会咕噜咕噜地给自己解闷。这可都凭它的高兴。它若是不高兴啊，无论谁说多少好话，它也一声不出，连半朵小梅花也不肯印在稿纸上！　</a:t>
            </a:r>
            <a:endParaRPr lang="zh-CN" altLang="en-US" sz="1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78" y="0"/>
            <a:ext cx="32787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charset="-122"/>
                <a:ea typeface="楷体" panose="02010609060101010101" charset="-122"/>
              </a:rPr>
              <a:t>合作读课文</a:t>
            </a:r>
            <a:endParaRPr lang="en-US" altLang="zh-CN" sz="20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322" y="481896"/>
            <a:ext cx="8716198" cy="43967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 smtClean="0"/>
              <a:t>           </a:t>
            </a:r>
            <a:r>
              <a:rPr lang="zh-CN" altLang="en-US" sz="1800" dirty="0" smtClean="0"/>
              <a:t>它什么都怕，总想藏起来。可是它又那么勇猛，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凭什么说它勇猛呢，举个例子，</a:t>
            </a:r>
            <a:r>
              <a:rPr lang="zh-CN" altLang="en-US" sz="1800" dirty="0" smtClean="0"/>
              <a:t>不要说见着小虫和老鼠，就是遇上蛇也敢斗一斗。</a:t>
            </a:r>
            <a:endParaRPr lang="zh-CN" altLang="en-US" sz="1800" dirty="0" smtClean="0"/>
          </a:p>
          <a:p>
            <a:pPr>
              <a:lnSpc>
                <a:spcPct val="140000"/>
              </a:lnSpc>
            </a:pPr>
            <a:r>
              <a:rPr lang="zh-CN" altLang="en-US" sz="1800" dirty="0" smtClean="0"/>
              <a:t>　　这种古怪的小动物，真让人觉得可爱。</a:t>
            </a:r>
            <a:endParaRPr lang="zh-CN" altLang="en-US" sz="1800" dirty="0" smtClean="0"/>
          </a:p>
          <a:p>
            <a:pPr>
              <a:lnSpc>
                <a:spcPct val="140000"/>
              </a:lnSpc>
            </a:pPr>
            <a:r>
              <a:rPr lang="zh-CN" altLang="en-US" sz="1800" dirty="0" smtClean="0"/>
              <a:t>满月的小猫们就更好玩了，腿脚还不稳，可是已经学会淘气。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凭什么说它们淘气呢，举个例子，</a:t>
            </a:r>
            <a:r>
              <a:rPr lang="zh-CN" altLang="en-US" sz="1800" dirty="0" smtClean="0"/>
              <a:t>一根鸡毛，一个线团，都是它们的好玩具，耍个没完没了。一玩起来，它们不知要摔多少跟头，但是跌倒了马上起来，再跑再跌。它们的头撞在门上，桌腿上，和彼此的头上，撞疼了也不哭。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凭什么说它们淘气呢，再举个例子，</a:t>
            </a:r>
            <a:r>
              <a:rPr lang="zh-CN" altLang="en-US" sz="1800" dirty="0" smtClean="0"/>
              <a:t>它们的胆子越来越大，逐渐开辟新的游戏场所。它们到院子里来了。院中的花草可遭了殃。它们在花盆里摔跤，抱着花枝打秋千，所过之处，枝折花落。你见了，绝不会责打它们，它们是那么生气勃勃，天真可爱！</a:t>
            </a:r>
            <a:endParaRPr lang="zh-CN" altLang="en-US" sz="1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862" y="157292"/>
            <a:ext cx="565500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</a:rPr>
              <a:t>把老舍举的例子集中起来读一读。</a:t>
            </a:r>
            <a:endParaRPr lang="zh-CN" sz="2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828" y="929470"/>
            <a:ext cx="8215370" cy="341503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，猫会找个暖和的地方，成天睡大觉，无忧无虑，什么事也不过问。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，猫会出走一天一夜，任凭谁怎么呼唤，它也不肯回来。</a:t>
            </a:r>
            <a:endParaRPr lang="en-US" altLang="zh-CN" dirty="0" smtClean="0"/>
          </a:p>
          <a:p>
            <a:pPr indent="431800"/>
            <a:r>
              <a:rPr lang="zh-CN" altLang="en-US" dirty="0" smtClean="0"/>
              <a:t>猫听到老鼠的  一点儿响动，会屏息凝视，一连就是几个钟头，非把老鼠等出来不可！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，猫会用身子蹭你的腿，把脖子伸出来让你给它抓痒。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，猫会在你写作的时候，跳上桌来，在稿纸上踩印几朵小梅花。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，猫会丰富多腔地叫唤，长短不同，粗细各异，变化多端。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，猫不高兴了，无论谁说多少好话，它也一声不出，连半朵小梅花也不肯印在稿纸上！</a:t>
            </a:r>
            <a:endParaRPr lang="zh-CN" altLang="en-US" dirty="0" smtClean="0"/>
          </a:p>
          <a:p>
            <a:pPr indent="431800"/>
            <a:r>
              <a:rPr lang="zh-CN" altLang="en-US" dirty="0" smtClean="0"/>
              <a:t>一根鸡毛，一个线团，都是小猫们的好玩具，耍个没完没了。</a:t>
            </a:r>
            <a:endParaRPr lang="zh-CN" altLang="en-US" dirty="0" smtClean="0"/>
          </a:p>
          <a:p>
            <a:pPr indent="431800"/>
            <a:r>
              <a:rPr lang="zh-CN" altLang="en-US" dirty="0" smtClean="0"/>
              <a:t>小猫到院子里来了。院中的花草可遭了殃。它们在花盆里摔跤，抱着花枝打秋千，所过之处，枝折花落。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01015" y="4217670"/>
            <a:ext cx="635635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你读出了老舍对猫的什么情感？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1015" y="157480"/>
            <a:ext cx="6941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一个讨厌猫的人，会怎么写这些事情呢？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828" y="929470"/>
            <a:ext cx="8215370" cy="369331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，猫会找个暖和的地方，成天睡大觉，无忧无虑，什么事也不过问。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，猫会出走一天一夜，任凭谁怎么呼唤，它也不肯回来。</a:t>
            </a:r>
            <a:endParaRPr lang="en-US" altLang="zh-CN" dirty="0" smtClean="0"/>
          </a:p>
          <a:p>
            <a:pPr indent="431800"/>
            <a:r>
              <a:rPr lang="zh-CN" altLang="en-US" dirty="0" smtClean="0"/>
              <a:t>猫听到老鼠的  一点儿响动，会屏息凝视，一连就是几个钟头，非把老鼠等出来不可！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，猫会用身子蹭你的腿，把脖子伸出来让你给它抓痒。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，猫会在你写作的时候，跳上桌来，在稿纸上踩印几朵小梅花。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，猫会丰富多腔地叫唤，长短不同，粗细各异，变化多端。</a:t>
            </a:r>
            <a:endParaRPr lang="zh-CN" altLang="en-US" dirty="0" smtClean="0"/>
          </a:p>
          <a:p>
            <a:pPr indent="431800"/>
            <a:r>
              <a:rPr lang="zh-CN" altLang="en-US" dirty="0" smtClean="0">
                <a:solidFill>
                  <a:schemeClr val="tx2"/>
                </a:solidFill>
              </a:rPr>
              <a:t>有时</a:t>
            </a:r>
            <a:r>
              <a:rPr lang="zh-CN" altLang="en-US" dirty="0" smtClean="0"/>
              <a:t>，猫不高兴了，无论谁说多少好话，它也一声不出，连半朵小梅花也不肯印在稿纸上！</a:t>
            </a:r>
            <a:endParaRPr lang="zh-CN" altLang="en-US" dirty="0" smtClean="0"/>
          </a:p>
          <a:p>
            <a:pPr indent="431800"/>
            <a:r>
              <a:rPr lang="zh-CN" altLang="en-US" dirty="0" smtClean="0"/>
              <a:t>一根鸡毛，一个线团，都是小猫们的好玩具，耍个没完没了。</a:t>
            </a:r>
            <a:endParaRPr lang="zh-CN" altLang="en-US" dirty="0" smtClean="0"/>
          </a:p>
          <a:p>
            <a:pPr indent="431800"/>
            <a:r>
              <a:rPr lang="zh-CN" altLang="en-US" dirty="0" smtClean="0"/>
              <a:t>小猫到院子里来了。院中的花草可遭了殃。它们在花盆里摔跤，抱着花枝打秋千，所过之处，枝折花落。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895" y="1132205"/>
            <a:ext cx="7512050" cy="369252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dirty="0"/>
              <a:t>② 有时，猫会出走一天一夜，任凭谁怎么呼唤，它也不肯回来。</a:t>
            </a:r>
            <a:endParaRPr lang="zh-CN" altLang="en-US" dirty="0"/>
          </a:p>
          <a:p>
            <a:r>
              <a:rPr lang="zh-CN" altLang="en-US" dirty="0"/>
              <a:t>③ 猫听到老鼠的一点儿响动，会屏息凝视，一连就是几个钟头，非</a:t>
            </a:r>
            <a:endParaRPr lang="zh-CN" altLang="en-US" dirty="0"/>
          </a:p>
          <a:p>
            <a:r>
              <a:rPr lang="zh-CN" altLang="en-US" dirty="0"/>
              <a:t>把老鼠等出来不可！</a:t>
            </a:r>
            <a:endParaRPr lang="zh-CN" altLang="en-US" dirty="0"/>
          </a:p>
          <a:p>
            <a:r>
              <a:rPr lang="zh-CN" altLang="en-US" dirty="0"/>
              <a:t>④ 有时，猫会用身子蹭你的腿，把脖子伸出来让你给它抓痒。</a:t>
            </a:r>
            <a:endParaRPr lang="zh-CN" altLang="en-US" dirty="0"/>
          </a:p>
          <a:p>
            <a:r>
              <a:rPr lang="zh-CN" altLang="en-US" dirty="0"/>
              <a:t>⑤ 有时，猫会在你写作的时候，跳上桌来，在稿纸上踩印几朵小</a:t>
            </a:r>
            <a:endParaRPr lang="zh-CN" altLang="en-US" dirty="0"/>
          </a:p>
          <a:p>
            <a:r>
              <a:rPr lang="zh-CN" altLang="en-US" dirty="0"/>
              <a:t>梅花。</a:t>
            </a:r>
            <a:endParaRPr lang="zh-CN" altLang="en-US" dirty="0"/>
          </a:p>
          <a:p>
            <a:r>
              <a:rPr lang="zh-CN" altLang="en-US" dirty="0"/>
              <a:t>⑥ 有时，猫会丰富多腔地叫唤，长短不同，粗细各异，变化多端。</a:t>
            </a:r>
            <a:endParaRPr lang="zh-CN" altLang="en-US" dirty="0"/>
          </a:p>
          <a:p>
            <a:r>
              <a:rPr lang="zh-CN" altLang="en-US" dirty="0"/>
              <a:t>⑦ 有时，猫不高兴了，无论谁说多少好话，它也一声不出，连半朵</a:t>
            </a:r>
            <a:endParaRPr lang="zh-CN" altLang="en-US" dirty="0"/>
          </a:p>
          <a:p>
            <a:r>
              <a:rPr lang="zh-CN" altLang="en-US" dirty="0"/>
              <a:t>小梅花也不肯印在稿纸上！</a:t>
            </a:r>
            <a:endParaRPr lang="zh-CN" altLang="en-US" dirty="0"/>
          </a:p>
          <a:p>
            <a:r>
              <a:rPr lang="zh-CN" altLang="en-US" dirty="0"/>
              <a:t>⑧ 不要说见着小虫和老鼠，猫就是遇上蛇也敢斗一斗。</a:t>
            </a:r>
            <a:endParaRPr lang="zh-CN" altLang="en-US" dirty="0"/>
          </a:p>
          <a:p>
            <a:r>
              <a:rPr lang="zh-CN" altLang="en-US" dirty="0"/>
              <a:t>⑨ 妈妈的尾巴，一根鸡毛，都是小猫们的好玩具，耍个没完没了。</a:t>
            </a:r>
            <a:endParaRPr lang="zh-CN" altLang="en-US" dirty="0"/>
          </a:p>
          <a:p>
            <a:r>
              <a:rPr lang="zh-CN" altLang="en-US" dirty="0"/>
              <a:t>⑩ 小猫到院子里来了。院中的花草可遭了殃。它们在花盆里摔跤，</a:t>
            </a:r>
            <a:endParaRPr lang="zh-CN" altLang="en-US" dirty="0"/>
          </a:p>
          <a:p>
            <a:r>
              <a:rPr lang="zh-CN" altLang="en-US" dirty="0"/>
              <a:t>抱着花枝打秋千，所过之处，枝折花落。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83895" y="267970"/>
            <a:ext cx="74764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</a:t>
            </a:r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一个心情不好、讨厌猫的人，会怎样写下面这些事呢？从下面这些事中选择一两件改写。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310" y="771920"/>
            <a:ext cx="8318385" cy="429895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猫的性格实在有些古怪。说它老实吧，它的确有时候很乖。它会找个暖和的地方，成天睡大觉，无忧无虑，什么事也不过问。可是，它决定要出去玩玩，就会出走一天一夜，任凭谁怎么呼唤，它也不肯回来。</a:t>
            </a:r>
            <a:r>
              <a:rPr sz="2400" b="1" kern="1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说它贪玩吧，的确是呀，要不怎么会一天一夜不回家呢？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可是，它听到老鼠的一点响动，又是多么尽职。它屏息凝视，一连就是几个钟头，非把老鼠等出来不可！</a:t>
            </a:r>
            <a:endParaRPr sz="1800" b="1" kern="1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</a:t>
            </a:r>
            <a:r>
              <a:rPr sz="1800" b="1" kern="10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它要是高兴，能比谁都温柔可亲：用身子蹭你的腿，把脖子伸出来让你给它抓痒，或是在你写作的时候，跳上桌来，在稿纸上踩印几朵小梅花。它还会丰富多腔地叫唤，长短不同，粗细各异，变化多端。在不叫的时候，它还会咕噜咕噜地给自己解闷。这可都凭它的高兴。它若是不高兴啊，无论谁说多少好话，它也一声不出。</a:t>
            </a:r>
            <a:endParaRPr sz="1800" b="1" kern="10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sz="1800" b="1" i="0" u="none" strike="noStrike" kern="1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它什么都怕，总想藏起来。可是它</a:t>
            </a:r>
            <a:r>
              <a:rPr sz="1800" b="1" kern="10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又那么勇猛，不要说见着小虫和老鼠，就是遇上蛇也敢斗一斗</a:t>
            </a:r>
            <a:r>
              <a:rPr sz="1800" b="1" kern="10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301" y="123632"/>
            <a:ext cx="5184576" cy="52197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老舍是怎么写出喜爱之情的？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3455" y="699530"/>
            <a:ext cx="8318385" cy="429895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</a:t>
            </a: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猫的性格实在有些古怪。说它老实吧，它的确有时候很乖。它会找个暖和的地方，成天睡大觉，无忧无虑，什么事也不过问。可是，它决定要出去玩玩，就会出走一天一夜，任凭谁怎么呼唤，它也不肯回来。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说它贪玩</a:t>
            </a:r>
            <a:r>
              <a:rPr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吧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，的确是</a:t>
            </a:r>
            <a:r>
              <a:rPr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呀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，要不怎么会一天一夜不回家</a:t>
            </a:r>
            <a:r>
              <a:rPr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呢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？</a:t>
            </a: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可是，它听到老鼠的一点响动，又是多么尽职。它屏息凝视，一连就是几个钟头，非把老鼠等出来不可！</a:t>
            </a:r>
            <a:endParaRPr sz="1800" b="1" kern="1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sz="1800" b="1" kern="100" noProof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它要是高兴，能比谁都温柔可亲：用身子蹭你的腿，把脖子伸出来让你给它抓痒，或是在你写作的时候，跳上桌来，在稿纸上踩印几朵小梅花。它还会丰富多腔地叫唤，长短不同，粗细各异，变化多端。在不叫的时候，它还会咕噜咕噜地给自己解闷。这可都凭它的高兴。它若是不高兴啊，无论谁说多少好话，它也一声不出。</a:t>
            </a:r>
            <a:endParaRPr sz="1800" b="1" kern="100" noProof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sz="1800" b="1" i="0" u="none" strike="noStrike" kern="100" cap="none" spc="0" normalizeH="0" baseline="0" noProof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它什么都怕，总想藏起来。可是它</a:t>
            </a:r>
            <a:r>
              <a:rPr sz="1800" b="1" kern="100" noProof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又那么勇猛，不要说见着小虫和老鼠，就是遇上蛇也敢斗一斗。</a:t>
            </a:r>
            <a:endParaRPr kumimoji="0" lang="zh-CN" altLang="zh-CN" sz="1800" b="1" i="0" u="none" strike="noStrike" kern="100" cap="none" spc="0" normalizeH="0" baseline="0" noProof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0426" y="2788238"/>
            <a:ext cx="7923995" cy="11245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 defTabSz="457200" eaLnBrk="0" hangingPunct="0">
              <a:lnSpc>
                <a:spcPct val="120000"/>
              </a:lnSpc>
              <a:buSzPct val="120000"/>
              <a:tabLst>
                <a:tab pos="266700" algn="l"/>
              </a:tabLst>
            </a:pP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sz="2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说它贪玩，的确是，要不怎么会一天一夜不回家？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301" y="123632"/>
            <a:ext cx="5184576" cy="52197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老舍是怎么写出喜爱之情的？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095" y="196215"/>
            <a:ext cx="8549640" cy="441007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</a:t>
            </a: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猫的性格实在有些古怪。</a:t>
            </a:r>
            <a:r>
              <a:rPr sz="24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说它老实吧，它的确有时候很乖。</a:t>
            </a: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它会找个暖和的地方，成天睡大觉，无忧无虑，什么事也不过问。可是，它决定要出去玩玩，就会出走一天一夜，任凭谁怎么呼唤，它也不肯回来。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说它贪玩</a:t>
            </a:r>
            <a:r>
              <a:rPr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吧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，的确是</a:t>
            </a:r>
            <a:r>
              <a:rPr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呀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，要不怎么会一天一夜不回家</a:t>
            </a:r>
            <a:r>
              <a:rPr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呢</a:t>
            </a:r>
            <a:r>
              <a:rPr sz="2400" b="1" kern="10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？</a:t>
            </a: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可是，它听到老鼠的一点响动，又是多么尽职。它屏息凝视，一连就是几个钟头，非把老鼠等出来不可！</a:t>
            </a:r>
            <a:endParaRPr sz="1800" b="1" kern="1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它要是高兴，能比谁都温柔可亲：用身子蹭你的腿，把脖子伸出来让你给它抓痒，或是在你写作的时候，跳上桌来，在稿纸上踩印几朵小梅花。它还会丰富多腔地叫唤，长短不同，粗细各异，变化多端。在不叫的时候，它还会咕噜咕噜地给自己解闷。这可都凭它的高兴。它若是不高兴啊，无论谁说多少好话，它也一声不出。</a:t>
            </a:r>
            <a:endParaRPr sz="1800" b="1" kern="1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sz="1800" b="1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它什么都怕，总想藏起来。可是它</a:t>
            </a:r>
            <a:r>
              <a:rPr sz="18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又那么勇猛，不要说见着小虫和老鼠，就是遇上蛇也敢斗一斗。</a:t>
            </a:r>
            <a:endParaRPr kumimoji="0" sz="1800" b="1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865" y="196215"/>
            <a:ext cx="8698230" cy="452056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猫的性格实在有些古怪。</a:t>
            </a:r>
            <a:r>
              <a:rPr sz="24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说它老实吧，它的确有时候很乖。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它会找个暖和的地方，成天睡大觉，无忧无虑，什么事也不过问。可是，它决定要出去玩玩，就会出走一天一夜，任凭谁怎么呼唤，它也不肯回来。</a:t>
            </a:r>
            <a:r>
              <a:rPr sz="2400" b="1" kern="1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说它贪玩</a:t>
            </a:r>
            <a:r>
              <a:rPr sz="2400" b="1" kern="1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吧</a:t>
            </a:r>
            <a:r>
              <a:rPr sz="2400" b="1" kern="1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，的确是</a:t>
            </a:r>
            <a:r>
              <a:rPr sz="2400" b="1" kern="1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呀</a:t>
            </a:r>
            <a:r>
              <a:rPr sz="2400" b="1" kern="1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，要不怎么会一天一夜不回家</a:t>
            </a:r>
            <a:r>
              <a:rPr sz="2400" b="1" kern="1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呢</a:t>
            </a:r>
            <a:r>
              <a:rPr sz="2400" b="1" kern="1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？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可是，它听到老鼠的一点响动，又是多么尽职。它屏息凝视，一连就是几个钟头，非把老鼠等出来不可！</a:t>
            </a:r>
            <a:endParaRPr sz="1800" b="1" kern="1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它要是高兴，能比谁都温柔可亲：用身子蹭你的腿，把脖子伸出来让你给它抓痒，或是</a:t>
            </a:r>
            <a:r>
              <a:rPr sz="24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在你写作的时候，跳上桌来，在稿纸上踩印几朵小梅花。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它还会丰富多腔地叫唤，长短不同，粗细各异，变化多端。在不叫的时候，它还会咕噜咕噜地给自己解闷。这可都凭它的高兴。它若是不高兴啊，无论谁说多少好话，它也一声不出。</a:t>
            </a:r>
            <a:endParaRPr sz="1800" b="1" kern="1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sz="1800" b="1" i="0" u="none" strike="noStrike" kern="1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它什么都怕，总想藏起来。可是它</a:t>
            </a:r>
            <a:r>
              <a:rPr sz="1800" b="1" kern="100" noProof="0" dirty="0" err="1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又那么勇猛，不要说见着小虫和老鼠，就是遇上蛇也敢斗一斗</a:t>
            </a:r>
            <a:r>
              <a:rPr sz="1800" b="1" kern="1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  <a:sym typeface="+mn-ea"/>
              </a:rPr>
              <a:t>。</a:t>
            </a:r>
            <a:endParaRPr kumimoji="0" sz="1800" b="1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3045" y="536575"/>
            <a:ext cx="490220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ym typeface="+mn-ea"/>
              </a:rPr>
              <a:t>                </a:t>
            </a:r>
            <a:r>
              <a:rPr lang="en-US" altLang="zh-CN" sz="2800">
                <a:sym typeface="+mn-ea"/>
              </a:rPr>
              <a:t> </a:t>
            </a:r>
            <a:r>
              <a:rPr lang="zh-CN" altLang="en-US" sz="2800">
                <a:sym typeface="+mn-ea"/>
              </a:rPr>
              <a:t>cèng           </a:t>
            </a:r>
            <a:r>
              <a:rPr lang="zh-CN" altLang="en-US" sz="2800"/>
              <a:t>          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            </a:t>
            </a:r>
            <a:r>
              <a:rPr lang="zh-CN" altLang="en-US" sz="2800">
                <a:solidFill>
                  <a:srgbClr val="FF0000"/>
                </a:solidFill>
              </a:rPr>
              <a:t>蹭 </a:t>
            </a:r>
            <a:r>
              <a:rPr lang="zh-CN" altLang="en-US" sz="2800"/>
              <a:t>腿</a:t>
            </a:r>
            <a:r>
              <a:rPr lang="zh-CN" altLang="en-US" sz="2800">
                <a:sym typeface="+mn-ea"/>
              </a:rPr>
              <a:t>      </a:t>
            </a:r>
            <a:r>
              <a:rPr lang="zh-CN" altLang="en-US" sz="2800"/>
              <a:t>  </a:t>
            </a:r>
            <a:r>
              <a:rPr lang="zh-CN" altLang="en-US" sz="2800">
                <a:sym typeface="+mn-ea"/>
              </a:rPr>
              <a:t> </a:t>
            </a:r>
            <a:endParaRPr lang="zh-CN" altLang="en-US" sz="2800"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2270" y="268205"/>
            <a:ext cx="1421937" cy="461523"/>
          </a:xfrm>
          <a:prstGeom prst="rect">
            <a:avLst/>
          </a:prstGeom>
          <a:noFill/>
          <a:ln>
            <a:noFill/>
          </a:ln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读准字音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31925" y="1965325"/>
            <a:ext cx="6281420" cy="1814830"/>
            <a:chOff x="2255" y="3095"/>
            <a:chExt cx="9892" cy="2858"/>
          </a:xfrm>
        </p:grpSpPr>
        <p:sp>
          <p:nvSpPr>
            <p:cNvPr id="3" name="文本框 2"/>
            <p:cNvSpPr txBox="1"/>
            <p:nvPr/>
          </p:nvSpPr>
          <p:spPr>
            <a:xfrm>
              <a:off x="2255" y="3095"/>
              <a:ext cx="9892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/>
                <a:t>                      </a:t>
              </a:r>
              <a:r>
                <a:rPr lang="zh-CN" altLang="en-US" sz="2800"/>
                <a:t>shé 折本                  </a:t>
              </a:r>
              <a:r>
                <a:rPr lang="zh-CN" altLang="en-US" sz="2800">
                  <a:sym typeface="+mn-ea"/>
                </a:rPr>
                <a:t>píng</a:t>
              </a:r>
              <a:r>
                <a:rPr lang="zh-CN" altLang="en-US" sz="2800"/>
                <a:t>     </a:t>
              </a:r>
              <a:r>
                <a:rPr lang="zh-CN" altLang="en-US" sz="2800">
                  <a:solidFill>
                    <a:srgbClr val="FF0000"/>
                  </a:solidFill>
                  <a:sym typeface="+mn-ea"/>
                </a:rPr>
                <a:t>屏</a:t>
              </a:r>
              <a:r>
                <a:rPr lang="zh-CN" altLang="en-US" sz="2800">
                  <a:sym typeface="+mn-ea"/>
                </a:rPr>
                <a:t>幕</a:t>
              </a:r>
              <a:endParaRPr lang="zh-CN" altLang="en-US" sz="2800"/>
            </a:p>
            <a:p>
              <a:r>
                <a:rPr lang="zh-CN" altLang="en-US" sz="2800"/>
                <a:t> </a:t>
              </a:r>
              <a:r>
                <a:rPr lang="zh-CN" altLang="en-US" sz="2800" b="1">
                  <a:latin typeface="宋体" panose="02010600030101010101" pitchFamily="2" charset="-122"/>
                  <a:cs typeface="楷体" panose="02010609060101010101" charset="-122"/>
                </a:rPr>
                <a:t>折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/>
                <a:t>zhé 折纸    </a:t>
              </a:r>
              <a:r>
                <a:rPr lang="zh-CN" altLang="en-US" sz="2800" b="1"/>
                <a:t>    屏</a:t>
              </a:r>
              <a:endParaRPr lang="zh-CN" altLang="en-US" sz="2800"/>
            </a:p>
            <a:p>
              <a:r>
                <a:rPr lang="zh-CN" altLang="en-US" sz="2800"/>
                <a:t>              zhē 折腾                  </a:t>
              </a:r>
              <a:r>
                <a:rPr lang="zh-CN" altLang="en-US" sz="2800">
                  <a:sym typeface="+mn-ea"/>
                </a:rPr>
                <a:t>bǐng     </a:t>
              </a:r>
              <a:r>
                <a:rPr lang="zh-CN" altLang="en-US" sz="2800">
                  <a:solidFill>
                    <a:srgbClr val="FF0000"/>
                  </a:solidFill>
                  <a:sym typeface="+mn-ea"/>
                </a:rPr>
                <a:t>屏</a:t>
              </a:r>
              <a:r>
                <a:rPr lang="zh-CN" altLang="en-US" sz="2800">
                  <a:sym typeface="+mn-ea"/>
                </a:rPr>
                <a:t>息</a:t>
              </a:r>
              <a:endParaRPr lang="zh-CN" altLang="en-US" sz="2800"/>
            </a:p>
            <a:p>
              <a:endParaRPr lang="zh-CN" altLang="en-US" sz="28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93" y="3448"/>
              <a:ext cx="650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6600">
                  <a:latin typeface="宋体" panose="02010600030101010101" pitchFamily="2" charset="-122"/>
                  <a:cs typeface="楷体" panose="02010609060101010101" charset="-122"/>
                  <a:sym typeface="+mn-ea"/>
                </a:rPr>
                <a:t>｛</a:t>
              </a:r>
              <a:endParaRPr lang="zh-CN" altLang="en-US" sz="6600">
                <a:latin typeface="宋体" panose="02010600030101010101" pitchFamily="2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12" y="3396"/>
              <a:ext cx="650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6600">
                  <a:latin typeface="宋体" panose="02010600030101010101" pitchFamily="2" charset="-122"/>
                  <a:cs typeface="楷体" panose="02010609060101010101" charset="-122"/>
                  <a:sym typeface="+mn-ea"/>
                </a:rPr>
                <a:t>｛</a:t>
              </a:r>
              <a:endParaRPr lang="zh-CN" altLang="en-US" sz="6600">
                <a:latin typeface="宋体" panose="02010600030101010101" pitchFamily="2" charset="-122"/>
                <a:cs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684145" y="1141730"/>
            <a:ext cx="62083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58" tIns="45729" rIns="91458" bIns="45729" anchor="ctr">
            <a:spAutoFit/>
          </a:bodyPr>
          <a:lstStyle/>
          <a:p>
            <a:pPr indent="627380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1899—1966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），原名舒庆春，字舍予，满族，中国现代著名作家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，杰出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的语言大师，中华人民共和国成立后第一位获得“人民艺术家” 称号的作家。作品有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骆驼祥子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四世同堂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茶馆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</a:t>
            </a:r>
            <a:endParaRPr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7635" y="1033135"/>
            <a:ext cx="2019651" cy="645359"/>
          </a:xfrm>
          <a:prstGeom prst="rect">
            <a:avLst/>
          </a:prstGeom>
          <a:noFill/>
        </p:spPr>
        <p:txBody>
          <a:bodyPr wrap="none" lIns="91458" tIns="45729" rIns="91458" bIns="45729">
            <a:spAutoFit/>
          </a:bodyPr>
          <a:lstStyle/>
          <a:p>
            <a:pPr algn="ctr" defTabSz="457200">
              <a:defRPr/>
            </a:pPr>
            <a:r>
              <a:rPr lang="zh-CN" alt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走近作者</a:t>
            </a:r>
            <a:endParaRPr lang="zh-CN" altLang="en-US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61" y="1816067"/>
            <a:ext cx="1872858" cy="2363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2270" y="268205"/>
            <a:ext cx="1405890" cy="459105"/>
          </a:xfrm>
          <a:prstGeom prst="rect">
            <a:avLst/>
          </a:prstGeom>
          <a:noFill/>
          <a:ln>
            <a:noFill/>
          </a:ln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学写生字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3175" y="1535430"/>
            <a:ext cx="1812925" cy="1812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85235" y="1609725"/>
            <a:ext cx="1663700" cy="16637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770245" y="1831975"/>
            <a:ext cx="2910840" cy="922019"/>
          </a:xfrm>
          <a:prstGeom prst="borderCallout1">
            <a:avLst>
              <a:gd name="adj1" fmla="val 22865"/>
              <a:gd name="adj2" fmla="val -600"/>
              <a:gd name="adj3" fmla="val 52066"/>
              <a:gd name="adj4" fmla="val -28225"/>
            </a:avLst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里面的“曹”横画多，写得紧凑些，横画之间的距离基本均等。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90300" y="121666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8040" y="124460"/>
            <a:ext cx="3489960" cy="4809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8000" y="108585"/>
            <a:ext cx="3784600" cy="484124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4561205" y="3072765"/>
            <a:ext cx="4479925" cy="1174115"/>
          </a:xfrm>
          <a:prstGeom prst="cloudCallout">
            <a:avLst>
              <a:gd name="adj1" fmla="val -64770"/>
              <a:gd name="adj2" fmla="val -519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b="1" smtClean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读了课文后，关于猫，你都知道了些什么呢？</a:t>
            </a:r>
            <a:endParaRPr lang="zh-CN" altLang="en-US" b="1" smtClean="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0760" y="715645"/>
            <a:ext cx="7795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读了课文后，关于猫，你都知道了些什么呢？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36490" y="1780455"/>
            <a:ext cx="61737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大猫   性格古怪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73826" y="2728020"/>
            <a:ext cx="61737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小猫   淘气可爱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8040" y="124460"/>
            <a:ext cx="3489960" cy="4809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8000" y="108585"/>
            <a:ext cx="3784600" cy="4841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185" y="844550"/>
            <a:ext cx="1858010" cy="2876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0880" y="483870"/>
            <a:ext cx="1858010" cy="5054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2628265" y="2355850"/>
            <a:ext cx="4176395" cy="1512570"/>
          </a:xfrm>
          <a:prstGeom prst="wedgeRoundRectCallout">
            <a:avLst>
              <a:gd name="adj1" fmla="val -48859"/>
              <a:gd name="adj2" fmla="val -7758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accent6">
                    <a:lumMod val="50000"/>
                  </a:schemeClr>
                </a:solidFill>
              </a:rPr>
              <a:t>猫的性格实在有些古怪。</a:t>
            </a:r>
            <a:endParaRPr lang="zh-CN" altLang="en-US" b="1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endParaRPr lang="zh-CN" altLang="en-US" b="1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r>
              <a:rPr lang="zh-CN" altLang="en-US" b="1">
                <a:solidFill>
                  <a:schemeClr val="accent6">
                    <a:lumMod val="50000"/>
                  </a:schemeClr>
                </a:solidFill>
              </a:rPr>
              <a:t>这种古怪的小动物，真让人觉得可爱。</a:t>
            </a:r>
            <a:endParaRPr lang="zh-CN" altLang="en-US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8040" y="124460"/>
            <a:ext cx="3489960" cy="4809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8000" y="108585"/>
            <a:ext cx="3784600" cy="4841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185" y="844550"/>
            <a:ext cx="1858010" cy="2876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4644390" y="3148330"/>
            <a:ext cx="4176395" cy="844550"/>
          </a:xfrm>
          <a:prstGeom prst="wedgeRoundRectCallout">
            <a:avLst>
              <a:gd name="adj1" fmla="val -48859"/>
              <a:gd name="adj2" fmla="val -7758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accent6">
                    <a:lumMod val="50000"/>
                  </a:schemeClr>
                </a:solidFill>
              </a:rPr>
              <a:t>老舍为什么说猫的性格有些古怪呢？</a:t>
            </a:r>
            <a:endParaRPr lang="zh-CN" altLang="en-US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8040" y="124460"/>
            <a:ext cx="3489960" cy="4809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185" y="844550"/>
            <a:ext cx="1858010" cy="2876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72635" y="1564005"/>
            <a:ext cx="4164965" cy="209169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000" dirty="0" smtClean="0"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时特别（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），有时又特别（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），有时又非常（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000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高兴时极其（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），不高兴时又极其（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）有时无比（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），有时又无比（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000" dirty="0" smtClean="0"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4615" y="163576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老实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6825" y="203454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贪玩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8895" y="203454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尽职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4570" y="243332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温柔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64480" y="283210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冷漠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80605" y="278828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勇敢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6960" y="323088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胆小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6" grpId="0"/>
      <p:bldP spid="8" grpId="0"/>
      <p:bldP spid="9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950" y="52070"/>
            <a:ext cx="3784600" cy="4841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2095" y="483870"/>
            <a:ext cx="1424940" cy="4419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4140835" y="2428240"/>
            <a:ext cx="4479925" cy="1174115"/>
          </a:xfrm>
          <a:prstGeom prst="cloudCallout">
            <a:avLst>
              <a:gd name="adj1" fmla="val -64770"/>
              <a:gd name="adj2" fmla="val -519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小猫的“淘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气可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爱”又表现在哪里呢？</a:t>
            </a:r>
            <a:endParaRPr lang="zh-CN" altLang="en-US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095" y="1973580"/>
            <a:ext cx="540385" cy="52197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猫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900430" y="1116965"/>
            <a:ext cx="503555" cy="2235200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76375" y="874395"/>
            <a:ext cx="897890" cy="521970"/>
          </a:xfrm>
          <a:prstGeom prst="rect">
            <a:avLst/>
          </a:prstGeom>
          <a:solidFill>
            <a:schemeClr val="bg2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大猫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4620" y="3076575"/>
            <a:ext cx="897890" cy="521970"/>
          </a:xfrm>
          <a:prstGeom prst="rect">
            <a:avLst/>
          </a:prstGeom>
          <a:solidFill>
            <a:schemeClr val="bg2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小猫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484755" y="297180"/>
            <a:ext cx="503555" cy="1676400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2374265" y="2495550"/>
            <a:ext cx="503555" cy="1676400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60700" y="268605"/>
            <a:ext cx="441579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1600" smtClean="0">
                <a:latin typeface="宋体" panose="02010600030101010101" pitchFamily="2" charset="-122"/>
                <a:sym typeface="+mn-ea"/>
              </a:rPr>
              <a:t>有时特别（老实），有时又特别（贪玩），有时又非常（尽职）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61335" y="988695"/>
            <a:ext cx="4450080" cy="3371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1600" smtClean="0">
                <a:latin typeface="宋体" panose="02010600030101010101" pitchFamily="2" charset="-122"/>
                <a:sym typeface="+mn-ea"/>
              </a:rPr>
              <a:t>高兴时极其（温柔），不高兴时又极其（冷漠）</a:t>
            </a:r>
            <a:endParaRPr lang="zh-CN" altLang="en-US" sz="1600" smtClean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3090" y="1636395"/>
            <a:ext cx="3840480" cy="3371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600" smtClean="0">
                <a:latin typeface="+mn-lt"/>
                <a:ea typeface="+mn-ea"/>
                <a:sym typeface="+mn-ea"/>
              </a:rPr>
              <a:t>有时无比</a:t>
            </a:r>
            <a:r>
              <a:rPr lang="zh-CN" altLang="en-US" sz="1600" smtClean="0">
                <a:latin typeface="宋体" panose="02010600030101010101" pitchFamily="2" charset="-122"/>
                <a:sym typeface="+mn-ea"/>
              </a:rPr>
              <a:t>（勇敢），有时又无比（胆小）</a:t>
            </a:r>
            <a:endParaRPr lang="zh-CN" altLang="en-US" sz="1600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60700" y="2388235"/>
            <a:ext cx="3693795" cy="3371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1600" smtClean="0">
                <a:latin typeface="+mn-lt"/>
                <a:ea typeface="+mn-ea"/>
                <a:sym typeface="+mn-ea"/>
              </a:rPr>
              <a:t> </a:t>
            </a:r>
            <a:r>
              <a:rPr lang="zh-CN" altLang="en-US" sz="1600" smtClean="0">
                <a:latin typeface="+mn-lt"/>
                <a:ea typeface="+mn-ea"/>
                <a:sym typeface="+mn-ea"/>
              </a:rPr>
              <a:t>一根鸡毛，一个线团，也耍个没完没了</a:t>
            </a:r>
            <a:endParaRPr lang="zh-CN" altLang="en-US" sz="1600" smtClean="0">
              <a:latin typeface="+mn-lt"/>
              <a:ea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27045" y="3081655"/>
            <a:ext cx="2937510" cy="3371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1600" smtClean="0">
                <a:latin typeface="+mn-lt"/>
                <a:ea typeface="+mn-ea"/>
                <a:sym typeface="+mn-ea"/>
              </a:rPr>
              <a:t> </a:t>
            </a:r>
            <a:r>
              <a:rPr lang="zh-CN" altLang="en-US" sz="1600" smtClean="0">
                <a:latin typeface="+mn-lt"/>
                <a:ea typeface="+mn-ea"/>
                <a:sym typeface="+mn-ea"/>
              </a:rPr>
              <a:t>一玩起来，不知要摔多少跟头 </a:t>
            </a:r>
            <a:endParaRPr lang="zh-CN" altLang="en-US" sz="1600" smtClean="0">
              <a:latin typeface="+mn-lt"/>
              <a:ea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27045" y="3818890"/>
            <a:ext cx="3343910" cy="3371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1600" smtClean="0">
                <a:latin typeface="+mn-lt"/>
                <a:ea typeface="+mn-ea"/>
                <a:sym typeface="+mn-ea"/>
              </a:rPr>
              <a:t> </a:t>
            </a:r>
            <a:r>
              <a:rPr lang="zh-CN" altLang="en-US" sz="1600" smtClean="0">
                <a:latin typeface="+mn-lt"/>
                <a:ea typeface="+mn-ea"/>
                <a:sym typeface="+mn-ea"/>
              </a:rPr>
              <a:t>在院子里玩，所到之处，枝折花落 </a:t>
            </a:r>
            <a:endParaRPr lang="zh-CN" altLang="en-US" sz="1600" smtClean="0">
              <a:latin typeface="+mn-lt"/>
              <a:ea typeface="+mn-ea"/>
              <a:sym typeface="+mn-ea"/>
            </a:endParaRPr>
          </a:p>
        </p:txBody>
      </p:sp>
      <p:sp>
        <p:nvSpPr>
          <p:cNvPr id="14" name="左大括号 13"/>
          <p:cNvSpPr/>
          <p:nvPr/>
        </p:nvSpPr>
        <p:spPr>
          <a:xfrm rot="10800000">
            <a:off x="7597775" y="297180"/>
            <a:ext cx="445770" cy="1676400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 rot="10800000">
            <a:off x="6949440" y="2411730"/>
            <a:ext cx="445770" cy="1676400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173720" y="535940"/>
            <a:ext cx="41148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mtClean="0">
                <a:sym typeface="+mn-ea"/>
              </a:rPr>
              <a:t>性</a:t>
            </a:r>
            <a:endParaRPr lang="en-US" altLang="zh-CN" smtClean="0"/>
          </a:p>
          <a:p>
            <a:pPr algn="l"/>
            <a:r>
              <a:rPr lang="zh-CN" altLang="en-US" smtClean="0">
                <a:sym typeface="+mn-ea"/>
              </a:rPr>
              <a:t>格</a:t>
            </a:r>
            <a:endParaRPr lang="en-US" altLang="zh-CN" smtClean="0"/>
          </a:p>
          <a:p>
            <a:pPr algn="l"/>
            <a:r>
              <a:rPr lang="zh-CN" altLang="en-US" smtClean="0">
                <a:sym typeface="+mn-ea"/>
              </a:rPr>
              <a:t>古</a:t>
            </a:r>
            <a:endParaRPr lang="zh-CN" altLang="en-US" smtClean="0">
              <a:sym typeface="+mn-ea"/>
            </a:endParaRPr>
          </a:p>
          <a:p>
            <a:pPr algn="l"/>
            <a:r>
              <a:rPr lang="zh-CN" altLang="en-US" smtClean="0">
                <a:sym typeface="+mn-ea"/>
              </a:rPr>
              <a:t>怪</a:t>
            </a:r>
            <a:endParaRPr lang="zh-CN" altLang="en-US" smtClean="0"/>
          </a:p>
        </p:txBody>
      </p:sp>
      <p:sp>
        <p:nvSpPr>
          <p:cNvPr id="17" name="文本框 16"/>
          <p:cNvSpPr txBox="1"/>
          <p:nvPr/>
        </p:nvSpPr>
        <p:spPr>
          <a:xfrm>
            <a:off x="7814310" y="2620010"/>
            <a:ext cx="411480" cy="1198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mtClean="0">
                <a:sym typeface="+mn-ea"/>
              </a:rPr>
              <a:t>更</a:t>
            </a:r>
            <a:endParaRPr lang="en-US" altLang="zh-CN" smtClean="0"/>
          </a:p>
          <a:p>
            <a:pPr algn="l"/>
            <a:r>
              <a:rPr lang="zh-CN" altLang="en-US" smtClean="0">
                <a:sym typeface="+mn-ea"/>
              </a:rPr>
              <a:t>加</a:t>
            </a:r>
            <a:endParaRPr lang="en-US" altLang="zh-CN" smtClean="0"/>
          </a:p>
          <a:p>
            <a:pPr algn="l"/>
            <a:r>
              <a:rPr lang="zh-CN" altLang="en-US" smtClean="0">
                <a:sym typeface="+mn-ea"/>
              </a:rPr>
              <a:t>可</a:t>
            </a:r>
            <a:endParaRPr lang="en-US" altLang="zh-CN" smtClean="0"/>
          </a:p>
          <a:p>
            <a:pPr algn="l"/>
            <a:r>
              <a:rPr lang="zh-CN" altLang="en-US" smtClean="0">
                <a:sym typeface="+mn-ea"/>
              </a:rPr>
              <a:t>爱</a:t>
            </a:r>
            <a:endParaRPr lang="zh-CN" altLang="en-US" smtClean="0"/>
          </a:p>
        </p:txBody>
      </p:sp>
      <p:sp>
        <p:nvSpPr>
          <p:cNvPr id="18" name="矩形 17"/>
          <p:cNvSpPr/>
          <p:nvPr/>
        </p:nvSpPr>
        <p:spPr>
          <a:xfrm>
            <a:off x="2340323" y="4261311"/>
            <a:ext cx="53681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看图说说课文内容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e086276f-b50a-4432-a181-2fbde45cf63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C80A2A"/>
      </a:dk2>
      <a:lt2>
        <a:srgbClr val="EEECE1"/>
      </a:lt2>
      <a:accent1>
        <a:srgbClr val="C80A2A"/>
      </a:accent1>
      <a:accent2>
        <a:srgbClr val="108887"/>
      </a:accent2>
      <a:accent3>
        <a:srgbClr val="D87833"/>
      </a:accent3>
      <a:accent4>
        <a:srgbClr val="2297CD"/>
      </a:accent4>
      <a:accent5>
        <a:srgbClr val="C80A2A"/>
      </a:accent5>
      <a:accent6>
        <a:srgbClr val="108887"/>
      </a:accent6>
      <a:hlink>
        <a:srgbClr val="D87833"/>
      </a:hlink>
      <a:folHlink>
        <a:srgbClr val="2297CD"/>
      </a:folHlink>
    </a:clrScheme>
    <a:fontScheme name="p1hjsgti">
      <a:majorFont>
        <a:latin typeface="Arial"/>
        <a:ea typeface="幼圆"/>
        <a:cs typeface="Arial"/>
      </a:majorFont>
      <a:minorFont>
        <a:latin typeface="Arial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C80A2A"/>
    </a:dk2>
    <a:lt2>
      <a:srgbClr val="EEECE1"/>
    </a:lt2>
    <a:accent1>
      <a:srgbClr val="C80A2A"/>
    </a:accent1>
    <a:accent2>
      <a:srgbClr val="108887"/>
    </a:accent2>
    <a:accent3>
      <a:srgbClr val="D87833"/>
    </a:accent3>
    <a:accent4>
      <a:srgbClr val="2297CD"/>
    </a:accent4>
    <a:accent5>
      <a:srgbClr val="C80A2A"/>
    </a:accent5>
    <a:accent6>
      <a:srgbClr val="108887"/>
    </a:accent6>
    <a:hlink>
      <a:srgbClr val="D87833"/>
    </a:hlink>
    <a:folHlink>
      <a:srgbClr val="2297C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3921</Words>
  <Application>WPS 演示</Application>
  <PresentationFormat>自定义</PresentationFormat>
  <Paragraphs>165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黑体</vt:lpstr>
      <vt:lpstr>Arial Unicode MS</vt:lpstr>
      <vt:lpstr>楷体_GB2312</vt:lpstr>
      <vt:lpstr>新宋体</vt:lpstr>
      <vt:lpstr>Arial</vt:lpstr>
      <vt:lpstr>幼圆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2022-10-17T16:20:00Z</cp:lastPrinted>
  <dcterms:created xsi:type="dcterms:W3CDTF">2022-10-17T16:20:00Z</dcterms:created>
  <dcterms:modified xsi:type="dcterms:W3CDTF">2023-01-17T03:14:02Z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1CAE7D9EB0B84C3C8D41888CC2ED5DD8</vt:lpwstr>
  </property>
  <property fmtid="{D5CDD505-2E9C-101B-9397-08002B2CF9AE}" pid="3" name="KSOProductBuildVer">
    <vt:lpwstr>2052-11.1.0.13703</vt:lpwstr>
  </property>
</Properties>
</file>