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57" r:id="rId4"/>
    <p:sldId id="258" r:id="rId5"/>
    <p:sldId id="268" r:id="rId6"/>
    <p:sldId id="269" r:id="rId7"/>
    <p:sldId id="259" r:id="rId8"/>
    <p:sldId id="261" r:id="rId9"/>
    <p:sldId id="274" r:id="rId10"/>
    <p:sldId id="271" r:id="rId11"/>
    <p:sldId id="263" r:id="rId12"/>
    <p:sldId id="272" r:id="rId13"/>
    <p:sldId id="273" r:id="rId14"/>
    <p:sldId id="275" r:id="rId15"/>
    <p:sldId id="276" r:id="rId16"/>
    <p:sldId id="277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orient="horz" pos="232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3845" userDrawn="1">
          <p15:clr>
            <a:srgbClr val="A4A3A4"/>
          </p15:clr>
        </p15:guide>
        <p15:guide id="5" pos="57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90" d="100"/>
          <a:sy n="90" d="100"/>
        </p:scale>
        <p:origin x="-1356" y="-522"/>
      </p:cViewPr>
      <p:guideLst>
        <p:guide orient="horz" pos="2148"/>
        <p:guide orient="horz" pos="232"/>
        <p:guide pos="211"/>
        <p:guide pos="3845"/>
        <p:guide pos="579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9AD32-1514-448F-8E88-9F58D344DA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EB1CA-6E92-48E8-BDA0-5010CBE28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9AD32-1514-448F-8E88-9F58D344DA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EB1CA-6E92-48E8-BDA0-5010CBE28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9AD32-1514-448F-8E88-9F58D344DA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EB1CA-6E92-48E8-BDA0-5010CBE28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9AD32-1514-448F-8E88-9F58D344DA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EB1CA-6E92-48E8-BDA0-5010CBE28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9AD32-1514-448F-8E88-9F58D344DA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EB1CA-6E92-48E8-BDA0-5010CBE28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9AD32-1514-448F-8E88-9F58D344DA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EB1CA-6E92-48E8-BDA0-5010CBE28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9AD32-1514-448F-8E88-9F58D344DA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EB1CA-6E92-48E8-BDA0-5010CBE28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9AD32-1514-448F-8E88-9F58D344DA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EB1CA-6E92-48E8-BDA0-5010CBE28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9AD32-1514-448F-8E88-9F58D344DA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EB1CA-6E92-48E8-BDA0-5010CBE28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9AD32-1514-448F-8E88-9F58D344DA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EB1CA-6E92-48E8-BDA0-5010CBE28911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.xml"/><Relationship Id="rId4" Type="http://schemas.openxmlformats.org/officeDocument/2006/relationships/image" Target="../media/image7.jpe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jpeg"/><Relationship Id="rId3" Type="http://schemas.openxmlformats.org/officeDocument/2006/relationships/tags" Target="../tags/tag10.xml"/><Relationship Id="rId2" Type="http://schemas.openxmlformats.org/officeDocument/2006/relationships/image" Target="../media/image7.jpeg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7.jpe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image" Target="../media/image7.jpeg"/><Relationship Id="rId2" Type="http://schemas.openxmlformats.org/officeDocument/2006/relationships/tags" Target="../tags/tag14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.xml"/><Relationship Id="rId4" Type="http://schemas.openxmlformats.org/officeDocument/2006/relationships/image" Target="../media/image7.jpe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.xml"/><Relationship Id="rId4" Type="http://schemas.openxmlformats.org/officeDocument/2006/relationships/image" Target="../media/image7.jpe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image" Target="../media/image7.jpe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alphaModFix amt="60000"/>
          </a:blip>
          <a:stretch>
            <a:fillRect/>
          </a:stretch>
        </p:blipFill>
        <p:spPr>
          <a:xfrm flipH="1">
            <a:off x="7003417" y="0"/>
            <a:ext cx="5188583" cy="671272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10460" y="813872"/>
            <a:ext cx="1659429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墨</a:t>
            </a:r>
            <a:endParaRPr lang="zh-CN" altLang="en-US" sz="11500" dirty="0" smtClean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15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梅</a:t>
            </a:r>
            <a:endParaRPr lang="zh-CN" altLang="en-US" sz="115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69197" y="2125345"/>
            <a:ext cx="800539" cy="2320290"/>
            <a:chOff x="5130946" y="1879591"/>
            <a:chExt cx="373097" cy="1842788"/>
          </a:xfrm>
        </p:grpSpPr>
        <p:sp>
          <p:nvSpPr>
            <p:cNvPr id="10" name="矩形 9"/>
            <p:cNvSpPr/>
            <p:nvPr/>
          </p:nvSpPr>
          <p:spPr>
            <a:xfrm>
              <a:off x="5130946" y="1965961"/>
              <a:ext cx="373097" cy="169544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黑体简体" panose="03000509000000000000" pitchFamily="65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30946" y="1879591"/>
              <a:ext cx="372004" cy="18427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4000" spc="21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[</a:t>
              </a:r>
              <a:r>
                <a:rPr lang="zh-CN" altLang="en-US" sz="4000" spc="21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元</a:t>
              </a:r>
              <a:r>
                <a:rPr lang="en-US" altLang="zh-CN" sz="4000" spc="21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]</a:t>
              </a:r>
              <a:r>
                <a:rPr lang="zh-CN" altLang="en-US" sz="4000" spc="21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王冕</a:t>
              </a:r>
              <a:endParaRPr lang="zh-CN" altLang="en-US" sz="4000" spc="21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繁古印" panose="0201060901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rcRect t="-55"/>
          <a:stretch>
            <a:fillRect/>
          </a:stretch>
        </p:blipFill>
        <p:spPr>
          <a:xfrm>
            <a:off x="0" y="4485005"/>
            <a:ext cx="2774950" cy="23729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t="-55"/>
          <a:stretch>
            <a:fillRect/>
          </a:stretch>
        </p:blipFill>
        <p:spPr>
          <a:xfrm rot="10800000">
            <a:off x="9307195" y="0"/>
            <a:ext cx="2774950" cy="2372995"/>
          </a:xfrm>
          <a:prstGeom prst="rect">
            <a:avLst/>
          </a:prstGeom>
        </p:spPr>
      </p:pic>
      <p:sp>
        <p:nvSpPr>
          <p:cNvPr id="81" name="文本框 1"/>
          <p:cNvSpPr txBox="1">
            <a:spLocks noChangeArrowheads="1"/>
          </p:cNvSpPr>
          <p:nvPr/>
        </p:nvSpPr>
        <p:spPr bwMode="auto">
          <a:xfrm>
            <a:off x="725247" y="2503686"/>
            <a:ext cx="3877502" cy="2439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405" tIns="19202" rIns="38405" bIns="19202">
            <a:sp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683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spc="504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我家洗砚池头树，</a:t>
            </a:r>
            <a:endParaRPr lang="en-US" altLang="zh-CN" sz="3000" spc="504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7683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spc="504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朵朵花开淡墨痕。</a:t>
            </a:r>
            <a:endParaRPr lang="en-US" altLang="zh-CN" sz="3000" spc="504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7683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spc="504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不要人夸好颜色，</a:t>
            </a:r>
            <a:endParaRPr lang="en-US" altLang="zh-CN" sz="3000" spc="504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7683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spc="504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只留清气满乾坤。</a:t>
            </a:r>
            <a:endParaRPr lang="zh-CN" altLang="en-US" sz="3000" spc="504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23"/>
          <p:cNvSpPr txBox="1">
            <a:spLocks noChangeArrowheads="1"/>
          </p:cNvSpPr>
          <p:nvPr/>
        </p:nvSpPr>
        <p:spPr bwMode="auto">
          <a:xfrm>
            <a:off x="1073628" y="1949366"/>
            <a:ext cx="2672773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405" tIns="19202" rIns="38405" bIns="19202">
            <a:sp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6835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spc="21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[元]</a:t>
            </a:r>
            <a:r>
              <a:rPr lang="en-US" altLang="zh-CN" sz="2500" spc="21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500" spc="21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王冕</a:t>
            </a:r>
            <a:endParaRPr lang="zh-CN" altLang="en-US" sz="2500" spc="21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20"/>
          <p:cNvSpPr txBox="1">
            <a:spLocks noChangeArrowheads="1"/>
          </p:cNvSpPr>
          <p:nvPr/>
        </p:nvSpPr>
        <p:spPr bwMode="auto">
          <a:xfrm>
            <a:off x="1073715" y="1256567"/>
            <a:ext cx="2672773" cy="56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405" tIns="19202" rIns="38405" bIns="19202">
            <a:sp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6835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400" b="1" spc="21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墨梅</a:t>
            </a:r>
            <a:endParaRPr lang="zh-CN" altLang="en-US" sz="3400" b="1" spc="210">
              <a:solidFill>
                <a:prstClr val="black">
                  <a:lumMod val="95000"/>
                  <a:lumOff val="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367780" y="2372995"/>
            <a:ext cx="513207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defTabSz="76835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5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〔</a:t>
            </a:r>
            <a:r>
              <a:rPr lang="zh-CN" altLang="en-US" sz="25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洗砚池</a:t>
            </a:r>
            <a:r>
              <a:rPr lang="en-US" altLang="zh-CN" sz="25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〕</a:t>
            </a:r>
            <a:r>
              <a:rPr lang="zh-CN" altLang="en-US" sz="25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传说会稽（今浙江</a:t>
            </a:r>
            <a:endParaRPr lang="en-US" altLang="zh-CN" sz="25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 defTabSz="76835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5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5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绍兴）蕺山下有晋代大书法家</a:t>
            </a:r>
            <a:endParaRPr lang="en-US" altLang="zh-CN" sz="25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 defTabSz="76835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5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5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王羲之的洗砚池。由于经常洗</a:t>
            </a:r>
            <a:endParaRPr lang="en-US" altLang="zh-CN" sz="25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 defTabSz="76835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5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5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笔砚，池塘的水都染黑了。</a:t>
            </a:r>
            <a:endParaRPr lang="zh-CN" altLang="en-US" sz="25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940020" y="1660516"/>
            <a:ext cx="102571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6835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注释</a:t>
            </a:r>
            <a:endParaRPr lang="zh-CN" altLang="en-US" sz="3200" b="1">
              <a:solidFill>
                <a:prstClr val="black">
                  <a:lumMod val="95000"/>
                  <a:lumOff val="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940171" y="5035412"/>
            <a:ext cx="37180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68350">
              <a:lnSpc>
                <a:spcPct val="120000"/>
              </a:lnSpc>
              <a:spcBef>
                <a:spcPts val="505"/>
              </a:spcBef>
              <a:spcAft>
                <a:spcPts val="505"/>
              </a:spcAft>
              <a:defRPr/>
            </a:pPr>
            <a:r>
              <a:rPr lang="en-US" altLang="zh-CN" sz="25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〔</a:t>
            </a:r>
            <a:r>
              <a:rPr lang="zh-CN" altLang="en-US" sz="25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乾坤</a:t>
            </a:r>
            <a:r>
              <a:rPr lang="en-US" altLang="zh-CN" sz="25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〕</a:t>
            </a:r>
            <a:r>
              <a:rPr lang="zh-CN" altLang="en-US" sz="25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天地间。</a:t>
            </a:r>
            <a:endParaRPr lang="en-US" altLang="zh-CN" sz="25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rcRect t="-55"/>
          <a:stretch>
            <a:fillRect/>
          </a:stretch>
        </p:blipFill>
        <p:spPr>
          <a:xfrm>
            <a:off x="0" y="4485005"/>
            <a:ext cx="2774950" cy="23729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t="-55"/>
          <a:stretch>
            <a:fillRect/>
          </a:stretch>
        </p:blipFill>
        <p:spPr>
          <a:xfrm rot="10800000">
            <a:off x="9307195" y="0"/>
            <a:ext cx="2774950" cy="2372995"/>
          </a:xfrm>
          <a:prstGeom prst="rect">
            <a:avLst/>
          </a:prstGeom>
        </p:spPr>
      </p:pic>
      <p:sp>
        <p:nvSpPr>
          <p:cNvPr id="81" name="文本框 1"/>
          <p:cNvSpPr txBox="1">
            <a:spLocks noChangeArrowheads="1"/>
          </p:cNvSpPr>
          <p:nvPr/>
        </p:nvSpPr>
        <p:spPr bwMode="auto">
          <a:xfrm>
            <a:off x="715010" y="2697480"/>
            <a:ext cx="10761980" cy="2807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405" tIns="19202" rIns="38405" bIns="19202">
            <a:sp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algn="l" defTabSz="76835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spc="504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我家洗砚用的池塘边有一棵梅树，树上的梅花朵朵都像带着淡淡的墨痕。不希望人人都夸赞它的颜色美丽，只希望清香永远留在天地之间。</a:t>
            </a:r>
            <a:endParaRPr lang="zh-CN" altLang="en-US" sz="3000" spc="504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l" defTabSz="76835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000" spc="504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0"/>
          <p:cNvSpPr txBox="1">
            <a:spLocks noChangeArrowheads="1"/>
          </p:cNvSpPr>
          <p:nvPr/>
        </p:nvSpPr>
        <p:spPr bwMode="auto">
          <a:xfrm>
            <a:off x="4583360" y="1621057"/>
            <a:ext cx="2672773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405" tIns="19202" rIns="38405" bIns="19202">
            <a:sp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6835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400" b="1" spc="210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  <a:endParaRPr lang="zh-CN" altLang="en-US" sz="3400" b="1" spc="210" dirty="0">
              <a:solidFill>
                <a:prstClr val="black">
                  <a:lumMod val="95000"/>
                  <a:lumOff val="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10200" y="1653386"/>
            <a:ext cx="1356360" cy="3551228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FZFangSong-Z02S" panose="02010601030101010101" pitchFamily="2" charset="-122"/>
              <a:ea typeface="FZFangSong-Z02S" panose="02010601030101010101" pitchFamily="2" charset="-122"/>
              <a:cs typeface="+mn-ea"/>
              <a:sym typeface="FZFangSong-Z02S" panose="02010601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83580" y="2395220"/>
            <a:ext cx="589280" cy="598807"/>
            <a:chOff x="2727960" y="2346960"/>
            <a:chExt cx="589320" cy="598747"/>
          </a:xfrm>
        </p:grpSpPr>
        <p:sp>
          <p:nvSpPr>
            <p:cNvPr id="9" name="矩形 8"/>
            <p:cNvSpPr/>
            <p:nvPr/>
          </p:nvSpPr>
          <p:spPr>
            <a:xfrm>
              <a:off x="2758440" y="2346960"/>
              <a:ext cx="548640" cy="548640"/>
            </a:xfrm>
            <a:prstGeom prst="rect">
              <a:avLst/>
            </a:prstGeom>
            <a:solidFill>
              <a:srgbClr val="DD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727960" y="2362200"/>
              <a:ext cx="589320" cy="5835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肆</a:t>
              </a:r>
              <a:endParaRPr lang="zh-CN" altLang="en-US" sz="320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700156" y="5711172"/>
            <a:ext cx="4226674" cy="1032453"/>
          </a:xfrm>
          <a:custGeom>
            <a:avLst/>
            <a:gdLst>
              <a:gd name="connsiteX0" fmla="*/ 0 w 2831214"/>
              <a:gd name="connsiteY0" fmla="*/ 0 h 691583"/>
              <a:gd name="connsiteX1" fmla="*/ 2831214 w 2831214"/>
              <a:gd name="connsiteY1" fmla="*/ 0 h 691583"/>
              <a:gd name="connsiteX2" fmla="*/ 2831214 w 2831214"/>
              <a:gd name="connsiteY2" fmla="*/ 691583 h 691583"/>
              <a:gd name="connsiteX3" fmla="*/ 0 w 2831214"/>
              <a:gd name="connsiteY3" fmla="*/ 691583 h 691583"/>
              <a:gd name="connsiteX4" fmla="*/ 0 w 2831214"/>
              <a:gd name="connsiteY4" fmla="*/ 0 h 69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1214" h="691583">
                <a:moveTo>
                  <a:pt x="0" y="0"/>
                </a:moveTo>
                <a:lnTo>
                  <a:pt x="2831214" y="0"/>
                </a:lnTo>
                <a:lnTo>
                  <a:pt x="2831214" y="691583"/>
                </a:lnTo>
                <a:lnTo>
                  <a:pt x="0" y="69158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5447711" y="0"/>
            <a:ext cx="1055444" cy="13654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5829936" y="3305522"/>
            <a:ext cx="548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悟诗情</a:t>
            </a:r>
            <a:endParaRPr lang="zh-CN" altLang="en-US" sz="240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3" name="图片 2" descr="9f46bcd23e1a279383c98eeca683d9fa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alphaModFix amt="80000"/>
          </a:blip>
          <a:srcRect l="-1111"/>
          <a:stretch>
            <a:fillRect/>
          </a:stretch>
        </p:blipFill>
        <p:spPr>
          <a:xfrm rot="1320000">
            <a:off x="10079355" y="1812925"/>
            <a:ext cx="2941955" cy="3180080"/>
          </a:xfrm>
          <a:prstGeom prst="chord">
            <a:avLst/>
          </a:prstGeom>
        </p:spPr>
      </p:pic>
      <p:pic>
        <p:nvPicPr>
          <p:cNvPr id="4" name="图片 3" descr="9f46bcd23e1a279383c98eeca683d9fa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 cstate="email">
            <a:alphaModFix amt="80000"/>
          </a:blip>
          <a:srcRect l="-1111"/>
          <a:stretch>
            <a:fillRect/>
          </a:stretch>
        </p:blipFill>
        <p:spPr>
          <a:xfrm rot="12120000">
            <a:off x="-812800" y="1812925"/>
            <a:ext cx="2941955" cy="3180080"/>
          </a:xfrm>
          <a:prstGeom prst="chord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f46bcd23e1a279383c98eeca683d9f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alphaModFix amt="80000"/>
          </a:blip>
          <a:srcRect l="-1111"/>
          <a:stretch>
            <a:fillRect/>
          </a:stretch>
        </p:blipFill>
        <p:spPr>
          <a:xfrm rot="1320000">
            <a:off x="10079355" y="1812925"/>
            <a:ext cx="2941955" cy="3180080"/>
          </a:xfrm>
          <a:prstGeom prst="chord">
            <a:avLst/>
          </a:prstGeom>
        </p:spPr>
      </p:pic>
      <p:pic>
        <p:nvPicPr>
          <p:cNvPr id="4" name="图片 3" descr="9f46bcd23e1a279383c98eeca683d9fa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email">
            <a:alphaModFix amt="80000"/>
          </a:blip>
          <a:srcRect l="-1111"/>
          <a:stretch>
            <a:fillRect/>
          </a:stretch>
        </p:blipFill>
        <p:spPr>
          <a:xfrm rot="12120000">
            <a:off x="-812800" y="1812925"/>
            <a:ext cx="2941955" cy="3180080"/>
          </a:xfrm>
          <a:prstGeom prst="chord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2661920" y="3780790"/>
            <a:ext cx="227647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68350">
              <a:spcBef>
                <a:spcPts val="505"/>
              </a:spcBef>
              <a:spcAft>
                <a:spcPts val="505"/>
              </a:spcAft>
              <a:defRPr/>
            </a:pPr>
            <a:r>
              <a:rPr lang="zh-CN" altLang="en-US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淡淡幽香</a:t>
            </a:r>
            <a:endParaRPr lang="zh-CN" altLang="en-US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821930" y="3780790"/>
            <a:ext cx="208280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68350">
              <a:spcBef>
                <a:spcPts val="505"/>
              </a:spcBef>
              <a:spcAft>
                <a:spcPts val="505"/>
              </a:spcAft>
              <a:defRPr/>
            </a:pPr>
            <a:r>
              <a:rPr lang="zh-CN" altLang="en-US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清白正气</a:t>
            </a:r>
            <a:endParaRPr lang="zh-CN" altLang="en-US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21930" y="2315210"/>
            <a:ext cx="208280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68350">
              <a:spcBef>
                <a:spcPts val="505"/>
              </a:spcBef>
              <a:spcAft>
                <a:spcPts val="505"/>
              </a:spcAft>
              <a:defRPr/>
            </a:pPr>
            <a:r>
              <a:rPr lang="zh-CN" altLang="en-US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独善其身</a:t>
            </a:r>
            <a:endParaRPr lang="zh-CN" altLang="en-US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8395" y="1009650"/>
            <a:ext cx="2191385" cy="645160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68350">
              <a:spcBef>
                <a:spcPts val="505"/>
              </a:spcBef>
              <a:spcAft>
                <a:spcPts val="505"/>
              </a:spcAft>
              <a:defRPr/>
            </a:pPr>
            <a:r>
              <a:rPr lang="zh-CN" altLang="en-US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墨梅品质</a:t>
            </a:r>
            <a:endParaRPr lang="zh-CN" altLang="en-US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图片 7" descr="梅花.webp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953250" y="3688080"/>
            <a:ext cx="801370" cy="712470"/>
          </a:xfrm>
          <a:prstGeom prst="ellipse">
            <a:avLst/>
          </a:prstGeom>
        </p:spPr>
      </p:pic>
      <p:pic>
        <p:nvPicPr>
          <p:cNvPr id="9" name="图片 8" descr="梅花.webp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860550" y="3713480"/>
            <a:ext cx="801370" cy="712470"/>
          </a:xfrm>
          <a:prstGeom prst="ellipse">
            <a:avLst/>
          </a:prstGeom>
        </p:spPr>
      </p:pic>
      <p:pic>
        <p:nvPicPr>
          <p:cNvPr id="10" name="图片 9" descr="梅花.webp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020560" y="2315210"/>
            <a:ext cx="801370" cy="712470"/>
          </a:xfrm>
          <a:prstGeom prst="ellipse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04465" y="2382520"/>
            <a:ext cx="219138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68350">
              <a:spcBef>
                <a:spcPts val="505"/>
              </a:spcBef>
              <a:spcAft>
                <a:spcPts val="505"/>
              </a:spcAft>
              <a:defRPr/>
            </a:pPr>
            <a:r>
              <a:rPr lang="zh-CN" altLang="en-US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高洁端庄</a:t>
            </a:r>
            <a:endParaRPr lang="zh-CN" altLang="en-US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2" name="图片 11" descr="梅花.webp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903095" y="2382520"/>
            <a:ext cx="801370" cy="712470"/>
          </a:xfrm>
          <a:prstGeom prst="ellips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" grpId="0"/>
      <p:bldP spid="6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2227580" y="2226310"/>
            <a:ext cx="26047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68350">
              <a:spcBef>
                <a:spcPts val="505"/>
              </a:spcBef>
              <a:spcAft>
                <a:spcPts val="505"/>
              </a:spcAft>
              <a:defRPr/>
            </a:pPr>
            <a:r>
              <a:rPr lang="zh-CN" altLang="en-US" sz="4000">
                <a:solidFill>
                  <a:srgbClr val="C94F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托物言志</a:t>
            </a:r>
            <a:endParaRPr lang="zh-CN" altLang="en-US" sz="4000">
              <a:solidFill>
                <a:srgbClr val="C94F37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4" name="PA-矩形 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83005" y="3481070"/>
            <a:ext cx="438912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6835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墨梅    志向</a:t>
            </a:r>
            <a:endParaRPr lang="zh-CN" altLang="en-US" sz="300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9f46bcd23e1a279383c98eeca683d9fa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alphaModFix amt="80000"/>
          </a:blip>
          <a:srcRect l="-1111"/>
          <a:stretch>
            <a:fillRect/>
          </a:stretch>
        </p:blipFill>
        <p:spPr>
          <a:xfrm rot="1320000">
            <a:off x="10079355" y="1812925"/>
            <a:ext cx="2941955" cy="3180080"/>
          </a:xfrm>
          <a:prstGeom prst="chord">
            <a:avLst/>
          </a:prstGeom>
        </p:spPr>
      </p:pic>
      <p:pic>
        <p:nvPicPr>
          <p:cNvPr id="4" name="图片 3" descr="9f46bcd23e1a279383c98eeca683d9fa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>
            <a:alphaModFix amt="80000"/>
          </a:blip>
          <a:srcRect l="-1111"/>
          <a:stretch>
            <a:fillRect/>
          </a:stretch>
        </p:blipFill>
        <p:spPr>
          <a:xfrm rot="12120000">
            <a:off x="-812800" y="1812925"/>
            <a:ext cx="2941955" cy="3180080"/>
          </a:xfrm>
          <a:prstGeom prst="chord">
            <a:avLst/>
          </a:prstGeom>
        </p:spPr>
      </p:pic>
      <p:sp>
        <p:nvSpPr>
          <p:cNvPr id="2" name="右箭头 1"/>
          <p:cNvSpPr/>
          <p:nvPr/>
        </p:nvSpPr>
        <p:spPr>
          <a:xfrm>
            <a:off x="3037840" y="3672205"/>
            <a:ext cx="680085" cy="17018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5946140" y="2298065"/>
            <a:ext cx="4942840" cy="291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405" tIns="19202" rIns="38405" bIns="19202">
            <a:sp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683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pc="63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我家</a:t>
            </a:r>
            <a:r>
              <a:rPr lang="en-US" altLang="zh-CN" b="1" spc="630">
                <a:solidFill>
                  <a:srgbClr val="C94F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pc="63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洗砚</a:t>
            </a:r>
            <a:r>
              <a:rPr lang="en-US" altLang="zh-CN" b="1" spc="630">
                <a:solidFill>
                  <a:srgbClr val="C94F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pc="63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池头树，</a:t>
            </a:r>
            <a:endParaRPr lang="zh-CN" altLang="en-US" spc="63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7683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pc="63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朵朵</a:t>
            </a:r>
            <a:r>
              <a:rPr lang="en-US" altLang="zh-CN" b="1" spc="630">
                <a:solidFill>
                  <a:srgbClr val="C94F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pc="63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花开</a:t>
            </a:r>
            <a:r>
              <a:rPr lang="en-US" altLang="zh-CN" b="1" spc="630">
                <a:solidFill>
                  <a:srgbClr val="C94F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pc="63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淡墨痕。</a:t>
            </a:r>
            <a:endParaRPr lang="zh-CN" altLang="en-US" spc="63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7683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pc="63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</a:t>
            </a:r>
            <a:r>
              <a:rPr lang="en-US" altLang="zh-CN" b="1" spc="630">
                <a:solidFill>
                  <a:srgbClr val="C94F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pc="63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人夸</a:t>
            </a:r>
            <a:r>
              <a:rPr lang="en-US" altLang="zh-CN" b="1" spc="630">
                <a:solidFill>
                  <a:srgbClr val="C94F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pc="63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好颜色，</a:t>
            </a:r>
            <a:endParaRPr lang="zh-CN" altLang="en-US" spc="63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7683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pc="63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只留</a:t>
            </a:r>
            <a:r>
              <a:rPr lang="en-US" altLang="zh-CN" b="1" spc="630">
                <a:solidFill>
                  <a:srgbClr val="C94F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pc="63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清气</a:t>
            </a:r>
            <a:r>
              <a:rPr lang="en-US" altLang="zh-CN" b="1" spc="630">
                <a:solidFill>
                  <a:srgbClr val="C94F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pc="63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满乾坤。</a:t>
            </a:r>
            <a:endParaRPr lang="zh-CN" altLang="en-US" spc="63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23"/>
          <p:cNvSpPr txBox="1">
            <a:spLocks noChangeArrowheads="1"/>
          </p:cNvSpPr>
          <p:nvPr/>
        </p:nvSpPr>
        <p:spPr bwMode="auto">
          <a:xfrm>
            <a:off x="6829903" y="1694096"/>
            <a:ext cx="2672773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405" tIns="19202" rIns="38405" bIns="19202">
            <a:sp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6835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pc="21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[元]</a:t>
            </a:r>
            <a:r>
              <a:rPr lang="en-US" altLang="zh-CN" sz="3200" spc="21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spc="21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王冕</a:t>
            </a:r>
            <a:endParaRPr lang="zh-CN" altLang="en-US" sz="3200" spc="21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20"/>
          <p:cNvSpPr txBox="1">
            <a:spLocks noChangeArrowheads="1"/>
          </p:cNvSpPr>
          <p:nvPr/>
        </p:nvSpPr>
        <p:spPr bwMode="auto">
          <a:xfrm>
            <a:off x="6829990" y="904777"/>
            <a:ext cx="2672773" cy="71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405" tIns="19202" rIns="38405" bIns="19202">
            <a:sp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6835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spc="21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墨梅</a:t>
            </a:r>
            <a:endParaRPr lang="zh-CN" altLang="en-US" sz="4400" b="1" spc="210">
              <a:solidFill>
                <a:prstClr val="black">
                  <a:lumMod val="95000"/>
                  <a:lumOff val="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4" grpId="0"/>
      <p:bldP spid="2" grpId="0" animBg="1"/>
      <p:bldP spid="13" grpId="0"/>
      <p:bldP spid="80" grpId="0"/>
      <p:bldP spid="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671538197518216199_320x32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617470" y="1626870"/>
            <a:ext cx="6957060" cy="5135880"/>
          </a:xfrm>
          <a:prstGeom prst="rect">
            <a:avLst/>
          </a:prstGeom>
        </p:spPr>
      </p:pic>
      <p:sp>
        <p:nvSpPr>
          <p:cNvPr id="3" name="矩形 2" descr="7b0a2020202022776f7264617274223a20227b5c2269645c223a31393938333230352c5c227469645c223a31333437377d220a7d0a"/>
          <p:cNvSpPr/>
          <p:nvPr/>
        </p:nvSpPr>
        <p:spPr>
          <a:xfrm>
            <a:off x="229870" y="196850"/>
            <a:ext cx="4607560" cy="1430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700" b="1">
                <a:ln w="12700" cmpd="sng">
                  <a:prstDash val="sysDash"/>
                </a:ln>
                <a:solidFill>
                  <a:schemeClr val="tx1"/>
                </a:solidFill>
                <a:effectLst>
                  <a:innerShdw dist="25400" dir="18900000">
                    <a:srgbClr val="749E85"/>
                  </a:innerShdw>
                  <a:reflection blurRad="6350" stA="50000" endA="300" endPos="50000" dist="63500" dir="5400000" sy="-100000" algn="bl" rotWithShape="0"/>
                </a:effectLst>
                <a:latin typeface="汉仪春然手书简" panose="00020600040101010101" charset="-122"/>
                <a:ea typeface="汉仪春然手书简" panose="00020600040101010101" charset="-122"/>
              </a:rPr>
              <a:t>学力延伸</a:t>
            </a:r>
            <a:endParaRPr lang="zh-CN" altLang="en-US" sz="8700" b="1">
              <a:ln w="12700" cmpd="sng">
                <a:prstDash val="sysDash"/>
              </a:ln>
              <a:solidFill>
                <a:schemeClr val="tx1"/>
              </a:solidFill>
              <a:effectLst>
                <a:innerShdw dist="25400" dir="18900000">
                  <a:srgbClr val="749E85"/>
                </a:innerShdw>
                <a:reflection blurRad="6350" stA="50000" endA="300" endPos="50000" dist="63500" dir="5400000" sy="-100000" algn="bl" rotWithShape="0"/>
              </a:effectLst>
              <a:latin typeface="汉仪春然手书简" panose="00020600040101010101" charset="-122"/>
              <a:ea typeface="汉仪春然手书简" panose="00020600040101010101" charset="-122"/>
            </a:endParaRPr>
          </a:p>
        </p:txBody>
      </p:sp>
      <p:pic>
        <p:nvPicPr>
          <p:cNvPr id="4" name="图片 3" descr="9f46bcd23e1a279383c98eeca683d9fa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alphaModFix amt="80000"/>
          </a:blip>
          <a:srcRect l="-1111"/>
          <a:stretch>
            <a:fillRect/>
          </a:stretch>
        </p:blipFill>
        <p:spPr>
          <a:xfrm rot="1320000">
            <a:off x="10079355" y="1812925"/>
            <a:ext cx="2941955" cy="3180080"/>
          </a:xfrm>
          <a:prstGeom prst="chord">
            <a:avLst/>
          </a:prstGeom>
        </p:spPr>
      </p:pic>
      <p:pic>
        <p:nvPicPr>
          <p:cNvPr id="5" name="图片 4" descr="9f46bcd23e1a279383c98eeca683d9fa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>
            <a:alphaModFix amt="80000"/>
          </a:blip>
          <a:srcRect l="-1111"/>
          <a:stretch>
            <a:fillRect/>
          </a:stretch>
        </p:blipFill>
        <p:spPr>
          <a:xfrm rot="12120000">
            <a:off x="-812800" y="1812925"/>
            <a:ext cx="2941955" cy="3180080"/>
          </a:xfrm>
          <a:prstGeom prst="chord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749924" y="6183612"/>
            <a:ext cx="4226674" cy="1032453"/>
          </a:xfrm>
          <a:custGeom>
            <a:avLst/>
            <a:gdLst>
              <a:gd name="connsiteX0" fmla="*/ 0 w 2831214"/>
              <a:gd name="connsiteY0" fmla="*/ 0 h 691583"/>
              <a:gd name="connsiteX1" fmla="*/ 2831214 w 2831214"/>
              <a:gd name="connsiteY1" fmla="*/ 0 h 691583"/>
              <a:gd name="connsiteX2" fmla="*/ 2831214 w 2831214"/>
              <a:gd name="connsiteY2" fmla="*/ 691583 h 691583"/>
              <a:gd name="connsiteX3" fmla="*/ 0 w 2831214"/>
              <a:gd name="connsiteY3" fmla="*/ 691583 h 691583"/>
              <a:gd name="connsiteX4" fmla="*/ 0 w 2831214"/>
              <a:gd name="connsiteY4" fmla="*/ 0 h 69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1214" h="691583">
                <a:moveTo>
                  <a:pt x="0" y="0"/>
                </a:moveTo>
                <a:lnTo>
                  <a:pt x="2831214" y="0"/>
                </a:lnTo>
                <a:lnTo>
                  <a:pt x="2831214" y="691583"/>
                </a:lnTo>
                <a:lnTo>
                  <a:pt x="0" y="69158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2092905" y="2224732"/>
            <a:ext cx="8006190" cy="341437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FZFangSong-Z02S" panose="02010601030101010101" pitchFamily="2" charset="-122"/>
              <a:ea typeface="FZFangSong-Z02S" panose="02010601030101010101" pitchFamily="2" charset="-122"/>
              <a:cs typeface="+mn-ea"/>
              <a:sym typeface="FZFangSong-Z02S" panose="02010601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669653" y="2240367"/>
            <a:ext cx="2445383" cy="31637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282836" y="1565892"/>
            <a:ext cx="4226674" cy="1032453"/>
          </a:xfrm>
          <a:custGeom>
            <a:avLst/>
            <a:gdLst>
              <a:gd name="connsiteX0" fmla="*/ 0 w 2831214"/>
              <a:gd name="connsiteY0" fmla="*/ 0 h 691583"/>
              <a:gd name="connsiteX1" fmla="*/ 2831214 w 2831214"/>
              <a:gd name="connsiteY1" fmla="*/ 0 h 691583"/>
              <a:gd name="connsiteX2" fmla="*/ 2831214 w 2831214"/>
              <a:gd name="connsiteY2" fmla="*/ 691583 h 691583"/>
              <a:gd name="connsiteX3" fmla="*/ 0 w 2831214"/>
              <a:gd name="connsiteY3" fmla="*/ 691583 h 691583"/>
              <a:gd name="connsiteX4" fmla="*/ 0 w 2831214"/>
              <a:gd name="connsiteY4" fmla="*/ 0 h 69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1214" h="691583">
                <a:moveTo>
                  <a:pt x="0" y="0"/>
                </a:moveTo>
                <a:lnTo>
                  <a:pt x="2831214" y="0"/>
                </a:lnTo>
                <a:lnTo>
                  <a:pt x="2831214" y="691583"/>
                </a:lnTo>
                <a:lnTo>
                  <a:pt x="0" y="69158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4211955" y="941070"/>
            <a:ext cx="3758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古印" panose="02010609010101010101" pitchFamily="49" charset="-122"/>
              </a:rPr>
              <a:t>学习步骤</a:t>
            </a:r>
            <a:endParaRPr lang="zh-CN" altLang="en-US" sz="3600" b="1">
              <a:solidFill>
                <a:schemeClr val="tx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经典繁古印" panose="0201060901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727960" y="2849880"/>
            <a:ext cx="4222155" cy="1942812"/>
            <a:chOff x="2727960" y="2849880"/>
            <a:chExt cx="4222155" cy="1942812"/>
          </a:xfrm>
        </p:grpSpPr>
        <p:grpSp>
          <p:nvGrpSpPr>
            <p:cNvPr id="18" name="组合 17"/>
            <p:cNvGrpSpPr/>
            <p:nvPr/>
          </p:nvGrpSpPr>
          <p:grpSpPr>
            <a:xfrm>
              <a:off x="2727960" y="2849880"/>
              <a:ext cx="624841" cy="1942812"/>
              <a:chOff x="2727960" y="2346960"/>
              <a:chExt cx="624841" cy="1942812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2727960" y="2346960"/>
                <a:ext cx="595035" cy="600015"/>
                <a:chOff x="2727960" y="2346960"/>
                <a:chExt cx="595035" cy="600015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2758440" y="2346960"/>
                  <a:ext cx="548640" cy="548640"/>
                </a:xfrm>
                <a:prstGeom prst="rect">
                  <a:avLst/>
                </a:prstGeom>
                <a:solidFill>
                  <a:srgbClr val="DDD2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2727960" y="2362200"/>
                  <a:ext cx="595035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smtClean="0">
                      <a:solidFill>
                        <a:schemeClr val="bg1"/>
                      </a:solidFill>
                      <a:latin typeface="方正风雅宋简体" panose="02000000000000000000" pitchFamily="2" charset="-122"/>
                      <a:ea typeface="方正风雅宋简体" panose="02000000000000000000" pitchFamily="2" charset="-122"/>
                    </a:rPr>
                    <a:t>壹</a:t>
                  </a:r>
                  <a:endParaRPr lang="zh-CN" altLang="en-US" sz="320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endParaRPr>
                </a:p>
              </p:txBody>
            </p:sp>
          </p:grpSp>
          <p:sp>
            <p:nvSpPr>
              <p:cNvPr id="16" name="文本框 15"/>
              <p:cNvSpPr txBox="1"/>
              <p:nvPr/>
            </p:nvSpPr>
            <p:spPr>
              <a:xfrm>
                <a:off x="2804161" y="3090892"/>
                <a:ext cx="548640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latin typeface="叶根友毛笔行书2.0版" panose="02010601030101010101" pitchFamily="2" charset="-122"/>
                    <a:ea typeface="叶根友毛笔行书2.0版" panose="02010601030101010101" pitchFamily="2" charset="-122"/>
                  </a:rPr>
                  <a:t>解诗题</a:t>
                </a:r>
                <a:endParaRPr lang="zh-CN" altLang="en-US" sz="2400">
                  <a:latin typeface="叶根友毛笔行书2.0版" panose="02010601030101010101" pitchFamily="2" charset="-122"/>
                  <a:ea typeface="叶根友毛笔行书2.0版" panose="02010601030101010101" pitchFamily="2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937000" y="2849880"/>
              <a:ext cx="595035" cy="600015"/>
              <a:chOff x="2727960" y="2346960"/>
              <a:chExt cx="595035" cy="600015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2758440" y="2346960"/>
                <a:ext cx="548640" cy="548640"/>
              </a:xfrm>
              <a:prstGeom prst="rect">
                <a:avLst/>
              </a:prstGeom>
              <a:solidFill>
                <a:srgbClr val="DDD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727960" y="2362200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贰</a:t>
                </a:r>
                <a:endParaRPr lang="zh-CN" altLang="en-US" sz="320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146040" y="2849880"/>
              <a:ext cx="595035" cy="600015"/>
              <a:chOff x="2727960" y="2346960"/>
              <a:chExt cx="595035" cy="60001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2758440" y="2346960"/>
                <a:ext cx="548640" cy="548640"/>
              </a:xfrm>
              <a:prstGeom prst="rect">
                <a:avLst/>
              </a:prstGeom>
              <a:solidFill>
                <a:srgbClr val="DDD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2727960" y="2362200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叁</a:t>
                </a:r>
                <a:endParaRPr lang="zh-CN" altLang="en-US" sz="320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355080" y="2849880"/>
              <a:ext cx="595035" cy="600015"/>
              <a:chOff x="2727960" y="2346960"/>
              <a:chExt cx="595035" cy="600015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2758440" y="2346960"/>
                <a:ext cx="548640" cy="548640"/>
              </a:xfrm>
              <a:prstGeom prst="rect">
                <a:avLst/>
              </a:prstGeom>
              <a:solidFill>
                <a:srgbClr val="DDD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727960" y="2362200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肆</a:t>
                </a:r>
                <a:endParaRPr lang="zh-CN" altLang="en-US" sz="320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3998596" y="3649692"/>
            <a:ext cx="548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知作者</a:t>
            </a:r>
            <a:endParaRPr lang="zh-CN" altLang="en-US" sz="240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93031" y="3661122"/>
            <a:ext cx="548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明诗意</a:t>
            </a:r>
            <a:endParaRPr lang="zh-CN" altLang="en-US" sz="240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01436" y="3649692"/>
            <a:ext cx="548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悟诗情</a:t>
            </a:r>
            <a:endParaRPr lang="zh-CN" altLang="en-US" sz="240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10200" y="1653386"/>
            <a:ext cx="1356360" cy="3551228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FZFangSong-Z02S" panose="02010601030101010101" pitchFamily="2" charset="-122"/>
              <a:ea typeface="FZFangSong-Z02S" panose="02010601030101010101" pitchFamily="2" charset="-122"/>
              <a:cs typeface="+mn-ea"/>
              <a:sym typeface="FZFangSong-Z02S" panose="02010601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83580" y="2395220"/>
            <a:ext cx="594995" cy="600075"/>
            <a:chOff x="2727960" y="2346960"/>
            <a:chExt cx="595035" cy="600015"/>
          </a:xfrm>
        </p:grpSpPr>
        <p:sp>
          <p:nvSpPr>
            <p:cNvPr id="9" name="矩形 8"/>
            <p:cNvSpPr/>
            <p:nvPr/>
          </p:nvSpPr>
          <p:spPr>
            <a:xfrm>
              <a:off x="2758440" y="2346960"/>
              <a:ext cx="548640" cy="548640"/>
            </a:xfrm>
            <a:prstGeom prst="rect">
              <a:avLst/>
            </a:prstGeom>
            <a:solidFill>
              <a:srgbClr val="DD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727960" y="236220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壹</a:t>
              </a:r>
              <a:endParaRPr lang="zh-CN" altLang="en-US" sz="320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700156" y="5711172"/>
            <a:ext cx="4226674" cy="1032453"/>
          </a:xfrm>
          <a:custGeom>
            <a:avLst/>
            <a:gdLst>
              <a:gd name="connsiteX0" fmla="*/ 0 w 2831214"/>
              <a:gd name="connsiteY0" fmla="*/ 0 h 691583"/>
              <a:gd name="connsiteX1" fmla="*/ 2831214 w 2831214"/>
              <a:gd name="connsiteY1" fmla="*/ 0 h 691583"/>
              <a:gd name="connsiteX2" fmla="*/ 2831214 w 2831214"/>
              <a:gd name="connsiteY2" fmla="*/ 691583 h 691583"/>
              <a:gd name="connsiteX3" fmla="*/ 0 w 2831214"/>
              <a:gd name="connsiteY3" fmla="*/ 691583 h 691583"/>
              <a:gd name="connsiteX4" fmla="*/ 0 w 2831214"/>
              <a:gd name="connsiteY4" fmla="*/ 0 h 69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1214" h="691583">
                <a:moveTo>
                  <a:pt x="0" y="0"/>
                </a:moveTo>
                <a:lnTo>
                  <a:pt x="2831214" y="0"/>
                </a:lnTo>
                <a:lnTo>
                  <a:pt x="2831214" y="691583"/>
                </a:lnTo>
                <a:lnTo>
                  <a:pt x="0" y="69158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5447711" y="0"/>
            <a:ext cx="1055444" cy="13654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5829936" y="3305522"/>
            <a:ext cx="548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解诗题</a:t>
            </a:r>
            <a:endParaRPr lang="zh-CN" altLang="en-US" sz="240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3" name="图片 2" descr="9f46bcd23e1a279383c98eeca683d9fa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alphaModFix amt="80000"/>
          </a:blip>
          <a:srcRect l="-1111"/>
          <a:stretch>
            <a:fillRect/>
          </a:stretch>
        </p:blipFill>
        <p:spPr>
          <a:xfrm rot="1320000">
            <a:off x="10079355" y="1812925"/>
            <a:ext cx="2941955" cy="3180080"/>
          </a:xfrm>
          <a:prstGeom prst="chord">
            <a:avLst/>
          </a:prstGeom>
        </p:spPr>
      </p:pic>
      <p:pic>
        <p:nvPicPr>
          <p:cNvPr id="4" name="图片 3" descr="9f46bcd23e1a279383c98eeca683d9fa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 cstate="email">
            <a:alphaModFix amt="80000"/>
          </a:blip>
          <a:srcRect l="-1111"/>
          <a:stretch>
            <a:fillRect/>
          </a:stretch>
        </p:blipFill>
        <p:spPr>
          <a:xfrm rot="12120000">
            <a:off x="-812800" y="1812925"/>
            <a:ext cx="2941955" cy="3180080"/>
          </a:xfrm>
          <a:prstGeom prst="chord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35983" y="1839912"/>
            <a:ext cx="25273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墨梅</a:t>
            </a:r>
            <a:endParaRPr lang="zh-CN" altLang="en-US" sz="8800" dirty="0" smtClean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749924" y="6183612"/>
            <a:ext cx="4226674" cy="1032453"/>
          </a:xfrm>
          <a:custGeom>
            <a:avLst/>
            <a:gdLst>
              <a:gd name="connsiteX0" fmla="*/ 0 w 2831214"/>
              <a:gd name="connsiteY0" fmla="*/ 0 h 691583"/>
              <a:gd name="connsiteX1" fmla="*/ 2831214 w 2831214"/>
              <a:gd name="connsiteY1" fmla="*/ 0 h 691583"/>
              <a:gd name="connsiteX2" fmla="*/ 2831214 w 2831214"/>
              <a:gd name="connsiteY2" fmla="*/ 691583 h 691583"/>
              <a:gd name="connsiteX3" fmla="*/ 0 w 2831214"/>
              <a:gd name="connsiteY3" fmla="*/ 691583 h 691583"/>
              <a:gd name="connsiteX4" fmla="*/ 0 w 2831214"/>
              <a:gd name="connsiteY4" fmla="*/ 0 h 69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1214" h="691583">
                <a:moveTo>
                  <a:pt x="0" y="0"/>
                </a:moveTo>
                <a:lnTo>
                  <a:pt x="2831214" y="0"/>
                </a:lnTo>
                <a:lnTo>
                  <a:pt x="2831214" y="691583"/>
                </a:lnTo>
                <a:lnTo>
                  <a:pt x="0" y="69158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1880028" y="3503612"/>
            <a:ext cx="86931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/>
            <a:r>
              <a:rPr lang="zh-CN" altLang="en-US" sz="2800" dirty="0"/>
              <a:t> “墨梅”题目的意思是:水墨画的梅花，《墨梅》是元代诗人画家王冕的一首题咏自己所画梅花的诗作，</a:t>
            </a:r>
            <a:endParaRPr lang="zh-CN" altLang="en-US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10200" y="1653386"/>
            <a:ext cx="1356360" cy="3551228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FZFangSong-Z02S" panose="02010601030101010101" pitchFamily="2" charset="-122"/>
              <a:ea typeface="FZFangSong-Z02S" panose="02010601030101010101" pitchFamily="2" charset="-122"/>
              <a:cs typeface="+mn-ea"/>
              <a:sym typeface="FZFangSong-Z02S" panose="02010601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83580" y="2395220"/>
            <a:ext cx="589280" cy="598807"/>
            <a:chOff x="2727960" y="2346960"/>
            <a:chExt cx="589320" cy="598747"/>
          </a:xfrm>
        </p:grpSpPr>
        <p:sp>
          <p:nvSpPr>
            <p:cNvPr id="9" name="矩形 8"/>
            <p:cNvSpPr/>
            <p:nvPr/>
          </p:nvSpPr>
          <p:spPr>
            <a:xfrm>
              <a:off x="2758440" y="2346960"/>
              <a:ext cx="548640" cy="548640"/>
            </a:xfrm>
            <a:prstGeom prst="rect">
              <a:avLst/>
            </a:prstGeom>
            <a:solidFill>
              <a:srgbClr val="DD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727960" y="2362200"/>
              <a:ext cx="589320" cy="5835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贰</a:t>
              </a:r>
              <a:endParaRPr lang="zh-CN" altLang="en-US" sz="320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700156" y="5711172"/>
            <a:ext cx="4226674" cy="1032453"/>
          </a:xfrm>
          <a:custGeom>
            <a:avLst/>
            <a:gdLst>
              <a:gd name="connsiteX0" fmla="*/ 0 w 2831214"/>
              <a:gd name="connsiteY0" fmla="*/ 0 h 691583"/>
              <a:gd name="connsiteX1" fmla="*/ 2831214 w 2831214"/>
              <a:gd name="connsiteY1" fmla="*/ 0 h 691583"/>
              <a:gd name="connsiteX2" fmla="*/ 2831214 w 2831214"/>
              <a:gd name="connsiteY2" fmla="*/ 691583 h 691583"/>
              <a:gd name="connsiteX3" fmla="*/ 0 w 2831214"/>
              <a:gd name="connsiteY3" fmla="*/ 691583 h 691583"/>
              <a:gd name="connsiteX4" fmla="*/ 0 w 2831214"/>
              <a:gd name="connsiteY4" fmla="*/ 0 h 69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1214" h="691583">
                <a:moveTo>
                  <a:pt x="0" y="0"/>
                </a:moveTo>
                <a:lnTo>
                  <a:pt x="2831214" y="0"/>
                </a:lnTo>
                <a:lnTo>
                  <a:pt x="2831214" y="691583"/>
                </a:lnTo>
                <a:lnTo>
                  <a:pt x="0" y="69158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5447711" y="0"/>
            <a:ext cx="1055444" cy="13654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5829936" y="3305522"/>
            <a:ext cx="548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知作者</a:t>
            </a:r>
            <a:endParaRPr lang="zh-CN" altLang="en-US" sz="240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3" name="图片 2" descr="9f46bcd23e1a279383c98eeca683d9fa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alphaModFix amt="80000"/>
          </a:blip>
          <a:srcRect l="-1111"/>
          <a:stretch>
            <a:fillRect/>
          </a:stretch>
        </p:blipFill>
        <p:spPr>
          <a:xfrm rot="1320000">
            <a:off x="10079355" y="1812925"/>
            <a:ext cx="2941955" cy="3180080"/>
          </a:xfrm>
          <a:prstGeom prst="chord">
            <a:avLst/>
          </a:prstGeom>
        </p:spPr>
      </p:pic>
      <p:pic>
        <p:nvPicPr>
          <p:cNvPr id="4" name="图片 3" descr="9f46bcd23e1a279383c98eeca683d9fa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 cstate="email">
            <a:alphaModFix amt="80000"/>
          </a:blip>
          <a:srcRect l="-1111"/>
          <a:stretch>
            <a:fillRect/>
          </a:stretch>
        </p:blipFill>
        <p:spPr>
          <a:xfrm rot="12120000">
            <a:off x="-812800" y="1812925"/>
            <a:ext cx="2941955" cy="3180080"/>
          </a:xfrm>
          <a:prstGeom prst="chord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0519" y="373534"/>
            <a:ext cx="595035" cy="2066002"/>
            <a:chOff x="2727960" y="2346960"/>
            <a:chExt cx="595035" cy="2066002"/>
          </a:xfrm>
        </p:grpSpPr>
        <p:grpSp>
          <p:nvGrpSpPr>
            <p:cNvPr id="6" name="组合 5"/>
            <p:cNvGrpSpPr/>
            <p:nvPr/>
          </p:nvGrpSpPr>
          <p:grpSpPr>
            <a:xfrm>
              <a:off x="2727960" y="2346960"/>
              <a:ext cx="595035" cy="600015"/>
              <a:chOff x="2727960" y="2346960"/>
              <a:chExt cx="595035" cy="60001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2758440" y="2346960"/>
                <a:ext cx="548640" cy="548640"/>
              </a:xfrm>
              <a:prstGeom prst="rect">
                <a:avLst/>
              </a:prstGeom>
              <a:solidFill>
                <a:srgbClr val="DDD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727960" y="2362200"/>
                <a:ext cx="595035" cy="5847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smtClean="0"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壹</a:t>
                </a:r>
                <a:endParaRPr lang="zh-CN" altLang="en-US" sz="3200"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2727960" y="3090892"/>
              <a:ext cx="548640" cy="13220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作者</a:t>
              </a:r>
              <a:endParaRPr lang="zh-CN" altLang="en-US" sz="20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  <a:p>
              <a:r>
                <a:rPr lang="zh-CN" altLang="en-US" sz="2000" dirty="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简介</a:t>
              </a:r>
              <a:endParaRPr lang="zh-CN" altLang="en-US" sz="20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878162" y="5775960"/>
            <a:ext cx="6800490" cy="1661161"/>
          </a:xfrm>
          <a:custGeom>
            <a:avLst/>
            <a:gdLst>
              <a:gd name="connsiteX0" fmla="*/ 0 w 2831214"/>
              <a:gd name="connsiteY0" fmla="*/ 0 h 691583"/>
              <a:gd name="connsiteX1" fmla="*/ 2831214 w 2831214"/>
              <a:gd name="connsiteY1" fmla="*/ 0 h 691583"/>
              <a:gd name="connsiteX2" fmla="*/ 2831214 w 2831214"/>
              <a:gd name="connsiteY2" fmla="*/ 691583 h 691583"/>
              <a:gd name="connsiteX3" fmla="*/ 0 w 2831214"/>
              <a:gd name="connsiteY3" fmla="*/ 691583 h 691583"/>
              <a:gd name="connsiteX4" fmla="*/ 0 w 2831214"/>
              <a:gd name="connsiteY4" fmla="*/ 0 h 69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1214" h="691583">
                <a:moveTo>
                  <a:pt x="0" y="0"/>
                </a:moveTo>
                <a:lnTo>
                  <a:pt x="2831214" y="0"/>
                </a:lnTo>
                <a:lnTo>
                  <a:pt x="2831214" y="691583"/>
                </a:lnTo>
                <a:lnTo>
                  <a:pt x="0" y="69158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0104120" y="0"/>
            <a:ext cx="2087880" cy="27011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 descr="C:\Users\Administrator\Desktop\王冕.jpg王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4520" y="1501140"/>
            <a:ext cx="3276600" cy="3276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5361305" y="1143000"/>
            <a:ext cx="6673215" cy="4632960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FZFangSong-Z02S" panose="02010601030101010101" pitchFamily="2" charset="-122"/>
              <a:ea typeface="FZFangSong-Z02S" panose="02010601030101010101" pitchFamily="2" charset="-122"/>
              <a:cs typeface="+mn-ea"/>
              <a:sym typeface="FZFangSong-Z02S" panose="02010601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99760" y="1766054"/>
            <a:ext cx="252984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400" b="0" i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(1310年~1359年)</a:t>
            </a:r>
            <a:endParaRPr sz="2400" b="0" i="0" smtClean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882640" y="1279644"/>
            <a:ext cx="1722120" cy="521970"/>
            <a:chOff x="6096000" y="1401564"/>
            <a:chExt cx="1722120" cy="521970"/>
          </a:xfrm>
        </p:grpSpPr>
        <p:sp>
          <p:nvSpPr>
            <p:cNvPr id="15" name="圆角矩形 14"/>
            <p:cNvSpPr/>
            <p:nvPr/>
          </p:nvSpPr>
          <p:spPr>
            <a:xfrm>
              <a:off x="6096000" y="1446014"/>
              <a:ext cx="1722120" cy="43279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</p:spPr>
          <p:txBody>
            <a:bodyPr wrap="square">
              <a:spAutoFit/>
            </a:bodyPr>
            <a:lstStyle/>
            <a:p>
              <a:pPr algn="dist"/>
              <a:endParaRPr lang="zh-CN" altLang="en-US" sz="140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510020" y="1401564"/>
              <a:ext cx="894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王冕</a:t>
              </a:r>
              <a:endParaRPr lang="zh-CN" altLang="en-US" sz="2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524500" y="2242820"/>
            <a:ext cx="6510020" cy="347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buFont typeface="Arial" panose="020B0604020202020204" pitchFamily="34" charset="0"/>
              <a:buNone/>
            </a:pPr>
            <a:r>
              <a:rPr lang="zh-CN" altLang="en-US" sz="20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字元章，号煮石山农，亦号食中翁、梅花屋主等，浙江省绍兴市诸暨枫桥人，元末著名画家、诗人、篆刻家。他出身贫寒，幼年替人放牛，靠自学成才。</a:t>
            </a:r>
            <a:endParaRPr lang="zh-CN" altLang="en-US" sz="20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pPr indent="0" algn="just">
              <a:buFont typeface="Arial" panose="020B0604020202020204" pitchFamily="34" charset="0"/>
              <a:buNone/>
            </a:pPr>
            <a:endParaRPr lang="zh-CN" altLang="en-US" sz="20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pPr indent="0" algn="just">
              <a:buFont typeface="Arial" panose="020B0604020202020204" pitchFamily="34" charset="0"/>
              <a:buNone/>
            </a:pPr>
            <a:r>
              <a:rPr lang="zh-CN" altLang="en-US" sz="20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王冕性格孤傲，鄙视权贵，诗作多同情人民苦难、谴责豪门权贵、轻视功名利禄、描写田园隐逸生活之作。有《竹斋集》3卷，续集2卷。一生爱好梅花，种梅、咏梅，又攻画梅。所画梅花花密枝繁，生意盎然，劲健有力，对后世影响较大。存世画迹有《南枝春早图》《墨梅图》《三君子图》等。能治印，创用花乳石刻印章，篆法绝妙。《明史》有传。</a:t>
            </a:r>
            <a:endParaRPr lang="zh-CN" altLang="en-US" sz="20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368300"/>
            <a:ext cx="595035" cy="2067371"/>
            <a:chOff x="2727960" y="2346960"/>
            <a:chExt cx="595035" cy="2067371"/>
          </a:xfrm>
        </p:grpSpPr>
        <p:grpSp>
          <p:nvGrpSpPr>
            <p:cNvPr id="3" name="组合 2"/>
            <p:cNvGrpSpPr/>
            <p:nvPr/>
          </p:nvGrpSpPr>
          <p:grpSpPr>
            <a:xfrm>
              <a:off x="2727960" y="2346960"/>
              <a:ext cx="595035" cy="600015"/>
              <a:chOff x="2727960" y="2346960"/>
              <a:chExt cx="595035" cy="60001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758440" y="2346960"/>
                <a:ext cx="548640" cy="548640"/>
              </a:xfrm>
              <a:prstGeom prst="rect">
                <a:avLst/>
              </a:prstGeom>
              <a:solidFill>
                <a:srgbClr val="DDD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727960" y="2362200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贰</a:t>
                </a:r>
                <a:endParaRPr lang="zh-CN" altLang="en-US" sz="320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743201" y="3090892"/>
              <a:ext cx="548640" cy="1323439"/>
            </a:xfrm>
            <a:prstGeom prst="rect">
              <a:avLst/>
            </a:prstGeom>
            <a:noFill/>
            <a:ln>
              <a:solidFill>
                <a:srgbClr val="DDD2D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创作背景</a:t>
              </a:r>
              <a:endParaRPr lang="zh-CN" altLang="en-US" sz="20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2820000" flipH="1">
            <a:off x="5318760" y="241935"/>
            <a:ext cx="1587500" cy="20542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577215" y="2994660"/>
            <a:ext cx="111112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400" dirty="0"/>
              <a:t>此诗约作于元顺帝至正九年至十年（1349年—1350年）期间。王冕在长途漫游以后回到了绍兴，在会稽九里山有一梅花屋，自号梅花屋主。此诗就作于此。此时正值元末农民大起义爆发前夕，作者面对现实生活中无法解决的矛盾，借梅自喻，感慨之下作此诗。</a:t>
            </a:r>
            <a:endParaRPr lang="zh-CN" altLang="en-US" sz="2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368300"/>
            <a:ext cx="589280" cy="2066002"/>
            <a:chOff x="2727960" y="2346960"/>
            <a:chExt cx="589280" cy="2066002"/>
          </a:xfrm>
        </p:grpSpPr>
        <p:grpSp>
          <p:nvGrpSpPr>
            <p:cNvPr id="3" name="组合 2"/>
            <p:cNvGrpSpPr/>
            <p:nvPr/>
          </p:nvGrpSpPr>
          <p:grpSpPr>
            <a:xfrm>
              <a:off x="2727960" y="2346960"/>
              <a:ext cx="589280" cy="598805"/>
              <a:chOff x="2727960" y="2346960"/>
              <a:chExt cx="589280" cy="59880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758440" y="2346960"/>
                <a:ext cx="548640" cy="548640"/>
              </a:xfrm>
              <a:prstGeom prst="rect">
                <a:avLst/>
              </a:prstGeom>
              <a:solidFill>
                <a:srgbClr val="DDD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727960" y="2362200"/>
                <a:ext cx="589280" cy="5835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叁</a:t>
                </a:r>
                <a:endParaRPr lang="zh-CN" altLang="en-US" sz="320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743201" y="3090892"/>
              <a:ext cx="548640" cy="1322070"/>
            </a:xfrm>
            <a:prstGeom prst="rect">
              <a:avLst/>
            </a:prstGeom>
            <a:noFill/>
            <a:ln>
              <a:solidFill>
                <a:srgbClr val="DDD2D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知识补充</a:t>
              </a:r>
              <a:endParaRPr lang="zh-CN" altLang="en-US" sz="200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alphaModFix amt="60000"/>
          </a:blip>
          <a:stretch>
            <a:fillRect/>
          </a:stretch>
        </p:blipFill>
        <p:spPr>
          <a:xfrm flipH="1">
            <a:off x="7003417" y="0"/>
            <a:ext cx="5188583" cy="671272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631537" y="1953368"/>
            <a:ext cx="7544291" cy="2807970"/>
          </a:xfrm>
          <a:prstGeom prst="rect">
            <a:avLst/>
          </a:prstGeom>
          <a:noFill/>
        </p:spPr>
        <p:txBody>
          <a:bodyPr wrap="square" lIns="38405" tIns="19202" rIns="38405" bIns="19202" rtlCol="0">
            <a:spAutoFit/>
          </a:bodyPr>
          <a:lstStyle>
            <a:defPPr>
              <a:defRPr lang="zh-CN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33755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①元朝的达官贵人们千金向他求画，王冕拒绝了。</a:t>
            </a:r>
            <a:endParaRPr lang="zh-CN" altLang="en-US" sz="3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833755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②老朋友泰不华举荐他做官，王冕谢绝了。</a:t>
            </a:r>
            <a:endParaRPr lang="zh-CN" altLang="en-US" sz="3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833755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③明朝开国皇帝朱元璋赏识他的才华，决定重用他，王冕选择了退隐山林。</a:t>
            </a:r>
            <a:endParaRPr lang="zh-CN" altLang="en-US" sz="3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430020" y="660400"/>
            <a:ext cx="8000365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683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读下面这则材料，你觉得王冕是个怎样的人呢？</a:t>
            </a:r>
            <a:endParaRPr lang="zh-CN" altLang="en-US" sz="3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1506813" y="4880992"/>
            <a:ext cx="6221212" cy="149574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405" tIns="19202" rIns="38405" bIns="19202" rtlCol="0" anchor="ctr"/>
          <a:lstStyle>
            <a:defPPr>
              <a:defRPr lang="zh-CN"/>
            </a:defPPr>
            <a:lvl1pPr marL="0" marR="0" indent="0"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6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10600030101010101" charset="-122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1pPr>
            <a:lvl2pPr marL="914400" marR="0" indent="0"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6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10600030101010101" charset="-122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2pPr>
            <a:lvl3pPr marL="1828800" marR="0" indent="0"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6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10600030101010101" charset="-122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3pPr>
            <a:lvl4pPr marL="2743200" marR="0" indent="0"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6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10600030101010101" charset="-122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4pPr>
            <a:lvl5pPr marL="3657600" marR="0" indent="0"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6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10600030101010101" charset="-122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5pPr>
            <a:lvl6pPr marL="4572000" marR="0" indent="0"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6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10600030101010101" charset="-122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6pPr>
            <a:lvl7pPr marL="5486400" marR="0" indent="0"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6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10600030101010101" charset="-122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7pPr>
            <a:lvl8pPr marL="6400165" marR="0" indent="0"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6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10600030101010101" charset="-122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8pPr>
            <a:lvl9pPr marL="7314565" marR="0" indent="0"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6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10600030101010101" charset="-122"/>
                <a:ea typeface="Arial" panose="020B0604020202020204" pitchFamily="34" charset="0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 defTabSz="833755">
              <a:lnSpc>
                <a:spcPct val="130000"/>
              </a:lnSpc>
              <a:defRPr/>
            </a:pPr>
            <a:r>
              <a:rPr lang="zh-CN" altLang="en-US" sz="3000" b="1" spc="630">
                <a:solidFill>
                  <a:srgbClr val="C94F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淡泊名利</a:t>
            </a:r>
            <a:endParaRPr lang="zh-CN" altLang="en-US" sz="3000" b="1">
              <a:solidFill>
                <a:srgbClr val="C94F37"/>
              </a:solidFill>
              <a:latin typeface="楷体" panose="02010609060101010101" pitchFamily="49" charset="-122"/>
              <a:ea typeface="楷体" panose="02010609060101010101" pitchFamily="49" charset="-122"/>
              <a:cs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indefinite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indefinite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10200" y="1653386"/>
            <a:ext cx="1356360" cy="3551228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FZFangSong-Z02S" panose="02010601030101010101" pitchFamily="2" charset="-122"/>
              <a:ea typeface="FZFangSong-Z02S" panose="02010601030101010101" pitchFamily="2" charset="-122"/>
              <a:cs typeface="+mn-ea"/>
              <a:sym typeface="FZFangSong-Z02S" panose="02010601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83580" y="2395220"/>
            <a:ext cx="589280" cy="598807"/>
            <a:chOff x="2727960" y="2346960"/>
            <a:chExt cx="589320" cy="598747"/>
          </a:xfrm>
        </p:grpSpPr>
        <p:sp>
          <p:nvSpPr>
            <p:cNvPr id="9" name="矩形 8"/>
            <p:cNvSpPr/>
            <p:nvPr/>
          </p:nvSpPr>
          <p:spPr>
            <a:xfrm>
              <a:off x="2758440" y="2346960"/>
              <a:ext cx="548640" cy="548640"/>
            </a:xfrm>
            <a:prstGeom prst="rect">
              <a:avLst/>
            </a:prstGeom>
            <a:solidFill>
              <a:srgbClr val="DD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727960" y="2362200"/>
              <a:ext cx="589320" cy="5835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叁</a:t>
              </a:r>
              <a:endParaRPr lang="zh-CN" altLang="en-US" sz="320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700156" y="5711172"/>
            <a:ext cx="4226674" cy="1032453"/>
          </a:xfrm>
          <a:custGeom>
            <a:avLst/>
            <a:gdLst>
              <a:gd name="connsiteX0" fmla="*/ 0 w 2831214"/>
              <a:gd name="connsiteY0" fmla="*/ 0 h 691583"/>
              <a:gd name="connsiteX1" fmla="*/ 2831214 w 2831214"/>
              <a:gd name="connsiteY1" fmla="*/ 0 h 691583"/>
              <a:gd name="connsiteX2" fmla="*/ 2831214 w 2831214"/>
              <a:gd name="connsiteY2" fmla="*/ 691583 h 691583"/>
              <a:gd name="connsiteX3" fmla="*/ 0 w 2831214"/>
              <a:gd name="connsiteY3" fmla="*/ 691583 h 691583"/>
              <a:gd name="connsiteX4" fmla="*/ 0 w 2831214"/>
              <a:gd name="connsiteY4" fmla="*/ 0 h 69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1214" h="691583">
                <a:moveTo>
                  <a:pt x="0" y="0"/>
                </a:moveTo>
                <a:lnTo>
                  <a:pt x="2831214" y="0"/>
                </a:lnTo>
                <a:lnTo>
                  <a:pt x="2831214" y="691583"/>
                </a:lnTo>
                <a:lnTo>
                  <a:pt x="0" y="69158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5447711" y="0"/>
            <a:ext cx="1055444" cy="13654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5829936" y="3305522"/>
            <a:ext cx="548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明诗意</a:t>
            </a:r>
            <a:endParaRPr lang="zh-CN" altLang="en-US" sz="24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3" name="图片 2" descr="9f46bcd23e1a279383c98eeca683d9fa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alphaModFix amt="80000"/>
          </a:blip>
          <a:srcRect l="-1111"/>
          <a:stretch>
            <a:fillRect/>
          </a:stretch>
        </p:blipFill>
        <p:spPr>
          <a:xfrm rot="1320000">
            <a:off x="10079355" y="1812925"/>
            <a:ext cx="2941955" cy="3180080"/>
          </a:xfrm>
          <a:prstGeom prst="chord">
            <a:avLst/>
          </a:prstGeom>
        </p:spPr>
      </p:pic>
      <p:pic>
        <p:nvPicPr>
          <p:cNvPr id="4" name="图片 3" descr="9f46bcd23e1a279383c98eeca683d9fa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 cstate="email">
            <a:alphaModFix amt="80000"/>
          </a:blip>
          <a:srcRect l="-1111"/>
          <a:stretch>
            <a:fillRect/>
          </a:stretch>
        </p:blipFill>
        <p:spPr>
          <a:xfrm rot="12120000">
            <a:off x="-812800" y="1812925"/>
            <a:ext cx="2941955" cy="3180080"/>
          </a:xfrm>
          <a:prstGeom prst="chord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490,&quot;width&quot;:4815}"/>
</p:tagLst>
</file>

<file path=ppt/tags/tag10.xml><?xml version="1.0" encoding="utf-8"?>
<p:tagLst xmlns:p="http://schemas.openxmlformats.org/presentationml/2006/main">
  <p:tag name="KSO_WM_UNIT_PLACING_PICTURE_USER_VIEWPORT" val="{&quot;height&quot;:5490,&quot;width&quot;:4815}"/>
</p:tagLst>
</file>

<file path=ppt/tags/tag11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KSO_WM_UNIT_PLACING_PICTURE_USER_VIEWPORT" val="{&quot;height&quot;:5490,&quot;width&quot;:4815}"/>
</p:tagLst>
</file>

<file path=ppt/tags/tag13.xml><?xml version="1.0" encoding="utf-8"?>
<p:tagLst xmlns:p="http://schemas.openxmlformats.org/presentationml/2006/main">
  <p:tag name="KSO_WM_UNIT_PLACING_PICTURE_USER_VIEWPORT" val="{&quot;height&quot;:5490,&quot;width&quot;:4815}"/>
</p:tagLst>
</file>

<file path=ppt/tags/tag14.xml><?xml version="1.0" encoding="utf-8"?>
<p:tagLst xmlns:p="http://schemas.openxmlformats.org/presentationml/2006/main">
  <p:tag name="KSO_WM_UNIT_PLACING_PICTURE_USER_VIEWPORT" val="{&quot;height&quot;:5490,&quot;width&quot;:4815}"/>
</p:tagLst>
</file>

<file path=ppt/tags/tag15.xml><?xml version="1.0" encoding="utf-8"?>
<p:tagLst xmlns:p="http://schemas.openxmlformats.org/presentationml/2006/main">
  <p:tag name="KSO_WM_UNIT_PLACING_PICTURE_USER_VIEWPORT" val="{&quot;height&quot;:5490,&quot;width&quot;:4815}"/>
</p:tagLst>
</file>

<file path=ppt/tags/tag1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jb3VudCI6MjguMCwiaGRpZCI6IjUxMGQ2MGIwODg1MmMwNjJiNDNhM2Y4YTFmNDViOGFhIiwidXNlckNvdW50IjoyOC4wfQ=="/>
  <p:tag name="KSO_WPP_MARK_KEY" val="04add1c0-4f26-43f9-8feb-2e360d5001de"/>
</p:tagLst>
</file>

<file path=ppt/tags/tag2.xml><?xml version="1.0" encoding="utf-8"?>
<p:tagLst xmlns:p="http://schemas.openxmlformats.org/presentationml/2006/main">
  <p:tag name="KSO_WM_UNIT_PLACING_PICTURE_USER_VIEWPORT" val="{&quot;height&quot;:5490,&quot;width&quot;:4815}"/>
</p:tagLst>
</file>

<file path=ppt/tags/tag3.xml><?xml version="1.0" encoding="utf-8"?>
<p:tagLst xmlns:p="http://schemas.openxmlformats.org/presentationml/2006/main">
  <p:tag name="KSO_WM_UNIT_PLACING_PICTURE_USER_VIEWPORT" val="{&quot;height&quot;:5490,&quot;width&quot;:4815}"/>
</p:tagLst>
</file>

<file path=ppt/tags/tag4.xml><?xml version="1.0" encoding="utf-8"?>
<p:tagLst xmlns:p="http://schemas.openxmlformats.org/presentationml/2006/main">
  <p:tag name="KSO_WM_UNIT_PLACING_PICTURE_USER_VIEWPORT" val="{&quot;height&quot;:5490,&quot;width&quot;:4815}"/>
</p:tagLst>
</file>

<file path=ppt/tags/tag5.xml><?xml version="1.0" encoding="utf-8"?>
<p:tagLst xmlns:p="http://schemas.openxmlformats.org/presentationml/2006/main">
  <p:tag name="KSO_WM_UNIT_PLACING_PICTURE_USER_VIEWPORT" val="{&quot;height&quot;:5490,&quot;width&quot;:4815}"/>
</p:tagLst>
</file>

<file path=ppt/tags/tag6.xml><?xml version="1.0" encoding="utf-8"?>
<p:tagLst xmlns:p="http://schemas.openxmlformats.org/presentationml/2006/main">
  <p:tag name="KSO_WM_UNIT_PLACING_PICTURE_USER_VIEWPORT" val="{&quot;height&quot;:5490,&quot;width&quot;:4815}"/>
</p:tagLst>
</file>

<file path=ppt/tags/tag7.xml><?xml version="1.0" encoding="utf-8"?>
<p:tagLst xmlns:p="http://schemas.openxmlformats.org/presentationml/2006/main">
  <p:tag name="KSO_WM_UNIT_PLACING_PICTURE_USER_VIEWPORT" val="{&quot;height&quot;:5490,&quot;width&quot;:4815}"/>
</p:tagLst>
</file>

<file path=ppt/tags/tag8.xml><?xml version="1.0" encoding="utf-8"?>
<p:tagLst xmlns:p="http://schemas.openxmlformats.org/presentationml/2006/main">
  <p:tag name="KSO_WM_UNIT_PLACING_PICTURE_USER_VIEWPORT" val="{&quot;height&quot;:5490,&quot;width&quot;:4815}"/>
</p:tagLst>
</file>

<file path=ppt/tags/tag9.xml><?xml version="1.0" encoding="utf-8"?>
<p:tagLst xmlns:p="http://schemas.openxmlformats.org/presentationml/2006/main">
  <p:tag name="KSO_WM_UNIT_PLACING_PICTURE_USER_VIEWPORT" val="{&quot;height&quot;:5490,&quot;width&quot;:481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813</Words>
  <Application>WPS 演示</Application>
  <PresentationFormat>自定义</PresentationFormat>
  <Paragraphs>122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叶根友毛笔行书2.0版</vt:lpstr>
      <vt:lpstr>方正黑体简体</vt:lpstr>
      <vt:lpstr>楷体</vt:lpstr>
      <vt:lpstr>经典繁古印</vt:lpstr>
      <vt:lpstr>微软雅黑</vt:lpstr>
      <vt:lpstr>FZFangSong-Z02S</vt:lpstr>
      <vt:lpstr>方正风雅宋简体</vt:lpstr>
      <vt:lpstr>方正博雅宋简体</vt:lpstr>
      <vt:lpstr>等线</vt:lpstr>
      <vt:lpstr>Wingdings</vt:lpstr>
      <vt:lpstr>GB Pinyinok-B</vt:lpstr>
      <vt:lpstr>汉仪春然手书简</vt:lpstr>
      <vt:lpstr>Arial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2022-07-30T13:31:00Z</cp:lastPrinted>
  <dcterms:created xsi:type="dcterms:W3CDTF">2022-07-30T13:31:00Z</dcterms:created>
  <dcterms:modified xsi:type="dcterms:W3CDTF">2023-01-17T03:36:03Z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8FBDA73FE50A40B4B5695F6FF9C75519</vt:lpwstr>
  </property>
  <property fmtid="{D5CDD505-2E9C-101B-9397-08002B2CF9AE}" pid="3" name="KSOProductBuildVer">
    <vt:lpwstr>2052-11.1.0.13703</vt:lpwstr>
  </property>
</Properties>
</file>