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5"/>
  </p:handoutMasterIdLst>
  <p:sldIdLst>
    <p:sldId id="269" r:id="rId3"/>
    <p:sldId id="258" r:id="rId4"/>
    <p:sldId id="259" r:id="rId5"/>
    <p:sldId id="265" r:id="rId7"/>
    <p:sldId id="266" r:id="rId8"/>
    <p:sldId id="261" r:id="rId9"/>
    <p:sldId id="260" r:id="rId10"/>
    <p:sldId id="267" r:id="rId11"/>
    <p:sldId id="268" r:id="rId12"/>
    <p:sldId id="262" r:id="rId13"/>
    <p:sldId id="263" r:id="rId14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356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03B77-0DD3-4405-82F1-4D438896A8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0858E-8DC8-4384-BAE2-5440DDFC1A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DD054-2350-464D-99ED-89D4490471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729DA-6A40-4019-8106-CE87B5C329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729DA-6A40-4019-8106-CE87B5C329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78589E2-B821-46DA-A001-FC18865973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E586558-E8C3-459E-8324-B0F2F0B80F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CEB873-C740-4469-81DA-22E1F915FD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36D3D23-76E6-4DAB-87ED-A2B2203226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F40584B-7EB8-4607-A5F6-B4041D3BD2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3644DD6-2F21-491B-B4CF-34B05B8A15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2AEA89-E28A-4889-8057-4D6149EA41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CA8422E-62A9-4552-B0CF-6D852A8E6C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7773635-6A9C-419E-821A-7E377074BE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7655B9D-F54F-4E58-A90C-62AD38278F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39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6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2010299C-72D0-464F-8F1C-5D2DDFBB9ECD}" type="slidenum">
              <a:rPr lang="zh-CN" altLang="en-US"/>
            </a:fld>
            <a:endParaRPr lang="zh-CN" altLang="en-US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0.xml"/><Relationship Id="rId1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81259"/>
            <a:ext cx="1219200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dirty="0" smtClean="0">
                <a:sym typeface="+mn-ea"/>
              </a:rPr>
              <a:t>第</a:t>
            </a:r>
            <a:r>
              <a:rPr lang="en-US" altLang="zh-CN" sz="4400" dirty="0">
                <a:sym typeface="+mn-ea"/>
              </a:rPr>
              <a:t>14</a:t>
            </a:r>
            <a:r>
              <a:rPr lang="zh-CN" altLang="zh-CN" sz="4400" dirty="0" smtClean="0">
                <a:sym typeface="+mn-ea"/>
              </a:rPr>
              <a:t>课</a:t>
            </a:r>
            <a:endParaRPr lang="en-US" altLang="zh-CN" sz="4400" dirty="0" smtClean="0">
              <a:sym typeface="+mn-ea"/>
            </a:endParaRPr>
          </a:p>
          <a:p>
            <a:pPr algn="ctr"/>
            <a:r>
              <a:rPr lang="en-US" altLang="zh-CN" sz="9600" dirty="0" smtClean="0">
                <a:sym typeface="+mn-ea"/>
              </a:rPr>
              <a:t>《</a:t>
            </a:r>
            <a:r>
              <a:rPr lang="zh-CN" altLang="en-US" sz="9600" dirty="0">
                <a:sym typeface="+mn-ea"/>
              </a:rPr>
              <a:t>母鸡</a:t>
            </a:r>
            <a:r>
              <a:rPr lang="en-US" altLang="zh-CN" sz="9600" dirty="0" smtClean="0">
                <a:sym typeface="+mn-ea"/>
              </a:rPr>
              <a:t>》</a:t>
            </a:r>
            <a:endParaRPr lang="zh-CN" altLang="en-US" sz="138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5343" y="204717"/>
            <a:ext cx="597771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拓展延伸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1371600" y="1583055"/>
            <a:ext cx="85642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1</a:t>
            </a:r>
            <a:r>
              <a:rPr lang="zh-CN" altLang="en-US" sz="3200" dirty="0">
                <a:solidFill>
                  <a:schemeClr val="tx1"/>
                </a:solidFill>
              </a:rPr>
              <a:t>、当你伤心时，你想到谁？当你高兴时，又想到谁？</a:t>
            </a:r>
            <a:endParaRPr lang="zh-CN" altLang="en-US" sz="3200" dirty="0">
              <a:solidFill>
                <a:schemeClr val="tx1"/>
              </a:solidFill>
            </a:endParaRPr>
          </a:p>
          <a:p>
            <a:endParaRPr lang="en-US" altLang="zh-CN" sz="3200" dirty="0">
              <a:solidFill>
                <a:schemeClr val="tx1"/>
              </a:solidFill>
            </a:endParaRPr>
          </a:p>
          <a:p>
            <a:r>
              <a:rPr lang="en-US" altLang="zh-CN" sz="3200" dirty="0">
                <a:solidFill>
                  <a:schemeClr val="tx1"/>
                </a:solidFill>
              </a:rPr>
              <a:t>2</a:t>
            </a:r>
            <a:r>
              <a:rPr lang="zh-CN" altLang="en-US" sz="3200" dirty="0">
                <a:solidFill>
                  <a:schemeClr val="tx1"/>
                </a:solidFill>
              </a:rPr>
              <a:t>、点滴之恩，当涌泉相报，把你最想对妈妈说的话用一两句话写下来，回家说给妈妈听吧！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8990" y="109182"/>
            <a:ext cx="1815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/>
              <a:t>总结</a:t>
            </a:r>
            <a:endParaRPr lang="zh-CN" altLang="en-US" sz="6000" dirty="0"/>
          </a:p>
        </p:txBody>
      </p:sp>
      <p:sp>
        <p:nvSpPr>
          <p:cNvPr id="3" name="矩形 2"/>
          <p:cNvSpPr/>
          <p:nvPr/>
        </p:nvSpPr>
        <p:spPr>
          <a:xfrm>
            <a:off x="736978" y="1420936"/>
            <a:ext cx="112230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</a:rPr>
              <a:t>       </a:t>
            </a:r>
            <a:r>
              <a:rPr lang="zh-CN" altLang="zh-CN" sz="3600" dirty="0" smtClean="0">
                <a:solidFill>
                  <a:srgbClr val="7030A0"/>
                </a:solidFill>
              </a:rPr>
              <a:t>它</a:t>
            </a:r>
            <a:r>
              <a:rPr lang="zh-CN" altLang="zh-CN" sz="3600" dirty="0">
                <a:solidFill>
                  <a:srgbClr val="FF0000"/>
                </a:solidFill>
              </a:rPr>
              <a:t>负责</a:t>
            </a:r>
            <a:r>
              <a:rPr lang="zh-CN" altLang="zh-CN" sz="3600" dirty="0">
                <a:solidFill>
                  <a:srgbClr val="7030A0"/>
                </a:solidFill>
              </a:rPr>
              <a:t>、</a:t>
            </a:r>
            <a:r>
              <a:rPr lang="zh-CN" altLang="zh-CN" sz="3600" dirty="0">
                <a:solidFill>
                  <a:srgbClr val="FF0000"/>
                </a:solidFill>
              </a:rPr>
              <a:t>慈爱</a:t>
            </a:r>
            <a:r>
              <a:rPr lang="zh-CN" altLang="zh-CN" sz="3600" dirty="0">
                <a:solidFill>
                  <a:srgbClr val="7030A0"/>
                </a:solidFill>
              </a:rPr>
              <a:t>、勇敢、辛苦，因为它有了一群鸡雏</a:t>
            </a:r>
            <a:r>
              <a:rPr lang="zh-CN" altLang="en-US" sz="3600" dirty="0">
                <a:solidFill>
                  <a:srgbClr val="7030A0"/>
                </a:solidFill>
              </a:rPr>
              <a:t>。</a:t>
            </a:r>
            <a:r>
              <a:rPr lang="zh-CN" altLang="zh-CN" sz="3600" dirty="0">
                <a:solidFill>
                  <a:srgbClr val="7030A0"/>
                </a:solidFill>
              </a:rPr>
              <a:t>它伟大，因为它是鸡母亲</a:t>
            </a:r>
            <a:r>
              <a:rPr lang="zh-CN" altLang="en-US" sz="3600" dirty="0">
                <a:solidFill>
                  <a:srgbClr val="7030A0"/>
                </a:solidFill>
              </a:rPr>
              <a:t>。</a:t>
            </a:r>
            <a:r>
              <a:rPr lang="zh-CN" altLang="zh-CN" sz="3600" dirty="0">
                <a:solidFill>
                  <a:srgbClr val="7030A0"/>
                </a:solidFill>
              </a:rPr>
              <a:t>一个母亲必定就是一位</a:t>
            </a:r>
            <a:r>
              <a:rPr lang="zh-CN" altLang="zh-CN" sz="3600" dirty="0">
                <a:solidFill>
                  <a:srgbClr val="FF0000"/>
                </a:solidFill>
              </a:rPr>
              <a:t>英雄</a:t>
            </a:r>
            <a:r>
              <a:rPr lang="zh-CN" altLang="en-US" sz="3600" dirty="0">
                <a:solidFill>
                  <a:srgbClr val="7030A0"/>
                </a:solidFill>
              </a:rPr>
              <a:t>。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1637731" y="3507475"/>
            <a:ext cx="87755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这段话的含义：表达了作者对母鸡的赞颂之情，作者认识到天地间的母亲都是英雄。这是对普天下所有母亲的赞颂。</a:t>
            </a:r>
            <a:endParaRPr lang="zh-CN" altLang="en-US" sz="4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3458" y="232012"/>
            <a:ext cx="2060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谈话导入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600500" y="864436"/>
            <a:ext cx="11150221" cy="2231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/>
              <a:t>    </a:t>
            </a:r>
            <a:r>
              <a:rPr lang="en-US" altLang="zh-CN" sz="4000" dirty="0" smtClean="0"/>
              <a:t> </a:t>
            </a:r>
            <a:r>
              <a:rPr lang="zh-CN" altLang="en-US" sz="2800" dirty="0" smtClean="0">
                <a:solidFill>
                  <a:schemeClr val="tx1"/>
                </a:solidFill>
              </a:rPr>
              <a:t>同</a:t>
            </a:r>
            <a:r>
              <a:rPr lang="zh-CN" altLang="en-US" sz="2800" dirty="0">
                <a:solidFill>
                  <a:schemeClr val="tx1"/>
                </a:solidFill>
              </a:rPr>
              <a:t>学们，上节课我们学习了作者从讨厌母鸡到不敢再讨厌母鸡的态度转变，那么，后来又是什么原因让作者不敢再讨厌了呢？这节课让我们继续来学习。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6696" y="2688557"/>
            <a:ext cx="5758185" cy="41006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4972" y="210065"/>
            <a:ext cx="51527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引导理解重点句子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864972" y="1572443"/>
            <a:ext cx="108368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7030A0"/>
                </a:solidFill>
              </a:rPr>
              <a:t>       </a:t>
            </a:r>
            <a:r>
              <a:rPr lang="zh-CN" altLang="zh-CN" sz="4800" dirty="0" smtClean="0">
                <a:solidFill>
                  <a:srgbClr val="7030A0"/>
                </a:solidFill>
              </a:rPr>
              <a:t>它</a:t>
            </a:r>
            <a:r>
              <a:rPr lang="zh-CN" altLang="zh-CN" sz="4800" dirty="0">
                <a:solidFill>
                  <a:srgbClr val="FF0000"/>
                </a:solidFill>
              </a:rPr>
              <a:t>负责</a:t>
            </a:r>
            <a:r>
              <a:rPr lang="zh-CN" altLang="zh-CN" sz="4800" dirty="0">
                <a:solidFill>
                  <a:srgbClr val="7030A0"/>
                </a:solidFill>
              </a:rPr>
              <a:t>、</a:t>
            </a:r>
            <a:r>
              <a:rPr lang="zh-CN" altLang="zh-CN" sz="4800" dirty="0">
                <a:solidFill>
                  <a:srgbClr val="FF0000"/>
                </a:solidFill>
              </a:rPr>
              <a:t>慈爱</a:t>
            </a:r>
            <a:r>
              <a:rPr lang="zh-CN" altLang="zh-CN" sz="4800" dirty="0">
                <a:solidFill>
                  <a:srgbClr val="7030A0"/>
                </a:solidFill>
              </a:rPr>
              <a:t>、勇敢、辛苦，因为它有了一群鸡雏</a:t>
            </a:r>
            <a:r>
              <a:rPr lang="zh-CN" altLang="en-US" sz="4800" dirty="0">
                <a:solidFill>
                  <a:srgbClr val="7030A0"/>
                </a:solidFill>
              </a:rPr>
              <a:t>。</a:t>
            </a:r>
            <a:r>
              <a:rPr lang="zh-CN" altLang="zh-CN" sz="4800" dirty="0">
                <a:solidFill>
                  <a:srgbClr val="7030A0"/>
                </a:solidFill>
              </a:rPr>
              <a:t>它伟大，因为它是鸡母亲</a:t>
            </a:r>
            <a:r>
              <a:rPr lang="zh-CN" altLang="en-US" sz="4800" dirty="0">
                <a:solidFill>
                  <a:srgbClr val="7030A0"/>
                </a:solidFill>
              </a:rPr>
              <a:t>。</a:t>
            </a:r>
            <a:r>
              <a:rPr lang="zh-CN" altLang="zh-CN" sz="4800" dirty="0">
                <a:solidFill>
                  <a:srgbClr val="7030A0"/>
                </a:solidFill>
              </a:rPr>
              <a:t>一个母亲必定就是一位</a:t>
            </a:r>
            <a:r>
              <a:rPr lang="zh-CN" altLang="zh-CN" sz="4800" dirty="0">
                <a:solidFill>
                  <a:srgbClr val="FF0000"/>
                </a:solidFill>
              </a:rPr>
              <a:t>英雄</a:t>
            </a:r>
            <a:r>
              <a:rPr lang="zh-CN" altLang="en-US" sz="4800" dirty="0">
                <a:solidFill>
                  <a:srgbClr val="7030A0"/>
                </a:solidFill>
              </a:rPr>
              <a:t>。</a:t>
            </a:r>
            <a:endParaRPr lang="zh-CN" altLang="en-US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9633" y="1752328"/>
            <a:ext cx="101142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dirty="0">
                <a:sym typeface="+mn-ea"/>
              </a:rPr>
              <a:t>        </a:t>
            </a:r>
            <a:r>
              <a:rPr lang="zh-CN" altLang="en-US" sz="4800" dirty="0" smtClean="0">
                <a:solidFill>
                  <a:schemeClr val="accent5"/>
                </a:solidFill>
                <a:sym typeface="+mn-ea"/>
              </a:rPr>
              <a:t>课</a:t>
            </a:r>
            <a:r>
              <a:rPr lang="zh-CN" altLang="en-US" sz="4800" dirty="0">
                <a:solidFill>
                  <a:schemeClr val="accent5"/>
                </a:solidFill>
                <a:sym typeface="+mn-ea"/>
              </a:rPr>
              <a:t>文中有一句话概括写出了作者不敢讨厌母鸡的原因，你能把她找出来并划出来吗？</a:t>
            </a:r>
            <a:endParaRPr lang="zh-CN" altLang="en-US" sz="4800" dirty="0">
              <a:solidFill>
                <a:schemeClr val="accent5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5055" y="1310005"/>
            <a:ext cx="10274300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sz="3200" dirty="0">
              <a:sym typeface="+mn-ea"/>
            </a:endParaRPr>
          </a:p>
          <a:p>
            <a:r>
              <a:rPr lang="zh-CN" altLang="en-US" sz="3600" dirty="0">
                <a:sym typeface="+mn-ea"/>
              </a:rPr>
              <a:t>它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负责</a:t>
            </a:r>
            <a:r>
              <a:rPr lang="zh-CN" altLang="en-US" sz="3600" dirty="0">
                <a:sym typeface="+mn-ea"/>
              </a:rPr>
              <a:t>、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慈爱</a:t>
            </a:r>
            <a:r>
              <a:rPr lang="zh-CN" altLang="en-US" sz="3600" dirty="0">
                <a:sym typeface="+mn-ea"/>
              </a:rPr>
              <a:t>、勇敢、辛苦，因为它有了一群鸡雏。</a:t>
            </a:r>
            <a:endParaRPr lang="zh-CN" altLang="en-US" sz="3600" dirty="0"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136" y="1060692"/>
            <a:ext cx="120356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7030A0"/>
                </a:solidFill>
              </a:rPr>
              <a:t> </a:t>
            </a:r>
            <a:r>
              <a:rPr lang="zh-CN" altLang="zh-CN" sz="4000" dirty="0">
                <a:solidFill>
                  <a:srgbClr val="7030A0"/>
                </a:solidFill>
              </a:rPr>
              <a:t>它</a:t>
            </a:r>
            <a:r>
              <a:rPr lang="zh-CN" altLang="zh-CN" sz="4000" dirty="0">
                <a:solidFill>
                  <a:srgbClr val="FF0000"/>
                </a:solidFill>
              </a:rPr>
              <a:t>负责</a:t>
            </a:r>
            <a:r>
              <a:rPr lang="zh-CN" altLang="zh-CN" sz="4000" dirty="0">
                <a:solidFill>
                  <a:srgbClr val="7030A0"/>
                </a:solidFill>
              </a:rPr>
              <a:t>、</a:t>
            </a:r>
            <a:r>
              <a:rPr lang="zh-CN" altLang="zh-CN" sz="4000" dirty="0">
                <a:solidFill>
                  <a:srgbClr val="FF0000"/>
                </a:solidFill>
              </a:rPr>
              <a:t>慈爱</a:t>
            </a:r>
            <a:r>
              <a:rPr lang="zh-CN" altLang="zh-CN" sz="4000" dirty="0">
                <a:solidFill>
                  <a:srgbClr val="7030A0"/>
                </a:solidFill>
              </a:rPr>
              <a:t>、勇敢、辛苦，因为它有了一群鸡雏</a:t>
            </a:r>
            <a:r>
              <a:rPr lang="zh-CN" altLang="en-US" sz="4000" dirty="0">
                <a:solidFill>
                  <a:srgbClr val="7030A0"/>
                </a:solidFill>
              </a:rPr>
              <a:t>。</a:t>
            </a:r>
            <a:endParaRPr lang="zh-CN" altLang="en-US" sz="4000" dirty="0"/>
          </a:p>
        </p:txBody>
      </p:sp>
      <p:pic>
        <p:nvPicPr>
          <p:cNvPr id="1025" name="andcef1" descr="[ANDCEF]D:/Program Files (x86)/101PPT/Package/nodejs/app/player/index.html?main=/F:/NdCloud/Questions/subjecttools/99fb9ded-9877-4452-9bab-289aec8c17d5.pkg/main.xml&amp;sys=pptshell&amp;hidePage=footer&amp;isEditable=true&amp;isTools=true&amp;ToolType=MindMapSubjectTool&amp;_lang_=zh_CN&amp;region=2052&amp;chapter_id=8367303a-31db-4fc2-a289-6874cefc9419"/>
          <p:cNvPicPr/>
          <p:nvPr/>
        </p:nvPicPr>
        <p:blipFill>
          <a:blip r:embed="rId1"/>
          <a:stretch>
            <a:fillRect/>
          </a:stretch>
        </p:blipFill>
        <p:spPr>
          <a:xfrm>
            <a:off x="1578591" y="2197288"/>
            <a:ext cx="7988490" cy="4485849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0055" y="528138"/>
            <a:ext cx="87482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/>
              <a:t>感知母鸡：</a:t>
            </a:r>
            <a:r>
              <a:rPr lang="zh-CN" altLang="zh-CN" sz="4000" dirty="0">
                <a:solidFill>
                  <a:srgbClr val="FF0000"/>
                </a:solidFill>
              </a:rPr>
              <a:t>负责</a:t>
            </a:r>
            <a:r>
              <a:rPr lang="zh-CN" altLang="zh-CN" sz="4000" dirty="0">
                <a:solidFill>
                  <a:srgbClr val="7030A0"/>
                </a:solidFill>
              </a:rPr>
              <a:t>、勇敢、</a:t>
            </a:r>
            <a:r>
              <a:rPr lang="zh-CN" altLang="zh-CN" sz="4000" dirty="0">
                <a:solidFill>
                  <a:srgbClr val="FF0000"/>
                </a:solidFill>
              </a:rPr>
              <a:t>慈爱</a:t>
            </a:r>
            <a:r>
              <a:rPr lang="zh-CN" altLang="zh-CN" sz="4000" dirty="0">
                <a:solidFill>
                  <a:srgbClr val="7030A0"/>
                </a:solidFill>
              </a:rPr>
              <a:t>、辛苦</a:t>
            </a:r>
            <a:endParaRPr lang="zh-CN" altLang="en-US" sz="40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2790" y="1292860"/>
            <a:ext cx="1014793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ym typeface="+mn-ea"/>
              </a:rPr>
              <a:t>        </a:t>
            </a:r>
            <a:r>
              <a:rPr lang="zh-CN" altLang="en-US" sz="4400">
                <a:sym typeface="+mn-ea"/>
              </a:rPr>
              <a:t>它伟大，因为它是鸡母亲。</a:t>
            </a:r>
            <a:r>
              <a:rPr lang="zh-CN" altLang="en-US" sz="4400">
                <a:solidFill>
                  <a:srgbClr val="FF0000"/>
                </a:solidFill>
                <a:sym typeface="+mn-ea"/>
              </a:rPr>
              <a:t>一个母亲必定就是一位英雄。</a:t>
            </a:r>
            <a:endParaRPr lang="zh-CN" altLang="en-US" sz="44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8065" y="1342390"/>
            <a:ext cx="1031748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sym typeface="+mn-ea"/>
              </a:rPr>
              <a:t>        </a:t>
            </a:r>
            <a:r>
              <a:rPr lang="zh-CN" altLang="en-US" sz="4800" dirty="0">
                <a:solidFill>
                  <a:srgbClr val="FF0000"/>
                </a:solidFill>
                <a:sym typeface="+mn-ea"/>
              </a:rPr>
              <a:t>一个母亲必定就是一位英雄。</a:t>
            </a:r>
            <a:endParaRPr lang="zh-CN" altLang="en-US" sz="48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4800" dirty="0">
                <a:solidFill>
                  <a:srgbClr val="FF0000"/>
                </a:solidFill>
                <a:sym typeface="+mn-ea"/>
              </a:rPr>
              <a:t>     </a:t>
            </a:r>
            <a:endParaRPr lang="zh-CN" altLang="en-US" sz="48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4800" dirty="0">
                <a:solidFill>
                  <a:srgbClr val="FF0000"/>
                </a:solidFill>
                <a:sym typeface="+mn-ea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dirty="0">
                <a:solidFill>
                  <a:srgbClr val="7030A0"/>
                </a:solidFill>
                <a:sym typeface="+mn-ea"/>
              </a:rPr>
              <a:t>这句话指出天地间所有母亲都是英雄，是对普天下所有母亲的赞颂。作者被母鸡身上表现出的母爱所震撼，表达了对天下所有的母亲的赞颂。</a:t>
            </a:r>
            <a:endParaRPr lang="zh-CN" altLang="en-US" sz="3200" dirty="0">
              <a:solidFill>
                <a:srgbClr val="7030A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[PLUGIN]" val="[PLUGIN]"/>
</p:tagLst>
</file>

<file path=ppt/tags/tag41.xml><?xml version="1.0" encoding="utf-8"?>
<p:tagLst xmlns:p="http://schemas.openxmlformats.org/presentationml/2006/main">
  <p:tag name="[ANDCEF]" val="[ANDCEF]"/>
  <p:tag name="AS_OS" val="Unix 3.10 unknown"/>
  <p:tag name="AS_RELEASE_DATE" val="2020.11.30"/>
  <p:tag name="AS_TITLE" val="Aspose.Slides for Java"/>
  <p:tag name="AS_VERSION" val="20.11"/>
  <p:tag name="KSO_WPP_MARK_KEY" val="88a3f579-6974-4dde-b0de-a7aa2ab7f775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561</Words>
  <Application>WPS 演示</Application>
  <PresentationFormat>自定义</PresentationFormat>
  <Paragraphs>37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部编版四年级语文下册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2021-04-19T19:27:00Z</cp:lastPrinted>
  <dcterms:created xsi:type="dcterms:W3CDTF">2021-04-19T19:27:00Z</dcterms:created>
  <dcterms:modified xsi:type="dcterms:W3CDTF">2023-01-17T03:15:16Z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A2846BB532C7432697736BB0E9C25368</vt:lpwstr>
  </property>
  <property fmtid="{D5CDD505-2E9C-101B-9397-08002B2CF9AE}" pid="3" name="KSOProductBuildVer">
    <vt:lpwstr>2052-11.1.0.13703</vt:lpwstr>
  </property>
</Properties>
</file>