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9" r:id="rId3"/>
    <p:sldId id="621" r:id="rId5"/>
    <p:sldId id="631" r:id="rId6"/>
    <p:sldId id="597" r:id="rId7"/>
    <p:sldId id="585" r:id="rId8"/>
    <p:sldId id="622" r:id="rId9"/>
    <p:sldId id="623" r:id="rId10"/>
    <p:sldId id="624" r:id="rId11"/>
    <p:sldId id="625" r:id="rId12"/>
    <p:sldId id="626" r:id="rId13"/>
    <p:sldId id="602" r:id="rId14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0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  <a:srgbClr val="FF33CC"/>
    <a:srgbClr val="34421A"/>
    <a:srgbClr val="1A210D"/>
    <a:srgbClr val="67603B"/>
    <a:srgbClr val="AEBD51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36" autoAdjust="0"/>
    <p:restoredTop sz="85146"/>
  </p:normalViewPr>
  <p:slideViewPr>
    <p:cSldViewPr snapToGrid="0" snapToObjects="1" showGuides="1">
      <p:cViewPr>
        <p:scale>
          <a:sx n="120" d="100"/>
          <a:sy n="120" d="100"/>
        </p:scale>
        <p:origin x="-1698" y="-654"/>
      </p:cViewPr>
      <p:guideLst>
        <p:guide orient="horz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23FA039-29F9-48B5-A902-848CAF5E7D0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9" descr="구름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4795838" y="134938"/>
            <a:ext cx="682625" cy="27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8DF03A-4CF4-4F8F-B917-653792553F32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9" descr="구름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4795838" y="134938"/>
            <a:ext cx="682625" cy="27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8DF03A-4CF4-4F8F-B917-653792553F32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39" descr="구름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4795838" y="1793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40" descr="구름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7235825" y="503238"/>
            <a:ext cx="1042988" cy="55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7" name="矩形 3"/>
          <p:cNvSpPr/>
          <p:nvPr userDrawn="1"/>
        </p:nvSpPr>
        <p:spPr>
          <a:xfrm>
            <a:off x="5580063" y="5080000"/>
            <a:ext cx="3119437" cy="260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1100" dirty="0">
                <a:solidFill>
                  <a:srgbClr val="414141"/>
                </a:solidFill>
                <a:latin typeface="Calibri" panose="020F0502020204030204" pitchFamily="34" charset="0"/>
              </a:rPr>
              <a:t> </a:t>
            </a:r>
            <a:endParaRPr lang="zh-CN" altLang="en-US" sz="1100" dirty="0">
              <a:solidFill>
                <a:srgbClr val="414141"/>
              </a:solidFill>
              <a:latin typeface="Calibri" panose="020F0502020204030204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8DF03A-4CF4-4F8F-B917-653792553F32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E8DF03A-4CF4-4F8F-B917-653792553F32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35" y="4652010"/>
            <a:ext cx="9143365" cy="491490"/>
          </a:xfrm>
          <a:prstGeom prst="rect">
            <a:avLst/>
          </a:prstGeom>
          <a:effectLst>
            <a:softEdge rad="3175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 bwMode="auto">
          <a:xfrm>
            <a:off x="3240666" y="2368777"/>
            <a:ext cx="2929077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 smtClean="0">
                <a:ln w="17780" cmpd="sng">
                  <a:noFill/>
                  <a:prstDash val="solid"/>
                  <a:miter lim="800000"/>
                </a:ln>
                <a:effectLst>
                  <a:glow rad="3048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第</a:t>
            </a:r>
            <a:r>
              <a:rPr lang="en-US" altLang="zh-CN" sz="4000" b="1" dirty="0" smtClean="0">
                <a:ln w="17780" cmpd="sng">
                  <a:noFill/>
                  <a:prstDash val="solid"/>
                  <a:miter lim="800000"/>
                </a:ln>
                <a:effectLst>
                  <a:glow rad="3048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1</a:t>
            </a:r>
            <a:r>
              <a:rPr lang="zh-CN" altLang="en-US" sz="4000" b="1" dirty="0" smtClean="0">
                <a:ln w="17780" cmpd="sng">
                  <a:noFill/>
                  <a:prstDash val="solid"/>
                  <a:miter lim="800000"/>
                </a:ln>
                <a:effectLst>
                  <a:glow rad="3048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</a:rPr>
              <a:t>课时</a:t>
            </a:r>
            <a:endParaRPr kumimoji="0" lang="zh-CN" altLang="en-US" sz="4000" b="1" i="0" u="none" strike="noStrike" kern="1200" cap="none" spc="0" normalizeH="0" baseline="0" noProof="0" dirty="0">
              <a:ln w="17780" cmpd="sng">
                <a:noFill/>
                <a:prstDash val="solid"/>
                <a:miter lim="800000"/>
              </a:ln>
              <a:solidFill>
                <a:schemeClr val="tx1"/>
              </a:solidFill>
              <a:effectLst>
                <a:glow rad="304800">
                  <a:schemeClr val="bg1">
                    <a:alpha val="60000"/>
                  </a:schemeClr>
                </a:glo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仿宋" panose="02010609060101010101" pitchFamily="49" charset="-122"/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0" y="1166964"/>
            <a:ext cx="9144000" cy="854080"/>
          </a:xfrm>
          <a:prstGeom prst="rect">
            <a:avLst/>
          </a:prstGeom>
          <a:noFill/>
          <a:ln w="19050"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softEdge rad="31750"/>
          </a:effectLst>
        </p:spPr>
        <p:txBody>
          <a:bodyPr wrap="square" lIns="68580" tIns="34290" rIns="68580" bIns="34290">
            <a:spAutoFit/>
          </a:bodyPr>
          <a:lstStyle/>
          <a:p>
            <a:pPr marR="0" algn="ctr" defTabSz="457200">
              <a:buClrTx/>
              <a:buSzTx/>
              <a:buFontTx/>
              <a:defRPr/>
            </a:pPr>
            <a:r>
              <a:rPr kumimoji="0" lang="en-US" altLang="zh-CN" sz="5100" b="1" kern="1200" cap="none" spc="0" normalizeH="0" baseline="0" noProof="0" dirty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 </a:t>
            </a:r>
            <a:r>
              <a:rPr kumimoji="0" lang="zh-CN" altLang="en-US" sz="5100" b="1" kern="1200" cap="none" spc="0" normalizeH="0" baseline="0" noProof="0" dirty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纳米技术就在我们身边</a:t>
            </a:r>
            <a:endParaRPr kumimoji="0" lang="zh-CN" altLang="en-US" sz="5100" b="1" kern="1200" cap="none" spc="0" normalizeH="0" baseline="0" noProof="0" dirty="0">
              <a:ln w="18000">
                <a:noFill/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" name="组合 23"/>
          <p:cNvGrpSpPr/>
          <p:nvPr/>
        </p:nvGrpSpPr>
        <p:grpSpPr bwMode="auto">
          <a:xfrm>
            <a:off x="5652120" y="-21620"/>
            <a:ext cx="3465512" cy="368300"/>
            <a:chOff x="5371156" y="221786"/>
            <a:chExt cx="3383280" cy="348313"/>
          </a:xfrm>
        </p:grpSpPr>
        <p:sp>
          <p:nvSpPr>
            <p:cNvPr id="13" name="矩形 12"/>
            <p:cNvSpPr/>
            <p:nvPr/>
          </p:nvSpPr>
          <p:spPr>
            <a:xfrm flipH="1">
              <a:off x="5371156" y="269829"/>
              <a:ext cx="3383280" cy="252227"/>
            </a:xfrm>
            <a:prstGeom prst="rect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4" name="文本框 1"/>
            <p:cNvSpPr txBox="1">
              <a:spLocks noChangeArrowheads="1"/>
            </p:cNvSpPr>
            <p:nvPr/>
          </p:nvSpPr>
          <p:spPr bwMode="auto">
            <a:xfrm>
              <a:off x="5497037" y="221786"/>
              <a:ext cx="3099661" cy="348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latin typeface="+mj-ea"/>
                  <a:ea typeface="+mj-ea"/>
                </a:rPr>
                <a:t>部编版  语文  四</a:t>
              </a:r>
              <a:r>
                <a:rPr lang="zh-CN" altLang="en-US" b="1" dirty="0" smtClean="0">
                  <a:latin typeface="+mj-ea"/>
                  <a:ea typeface="+mj-ea"/>
                </a:rPr>
                <a:t>年级  </a:t>
              </a:r>
              <a:r>
                <a:rPr lang="zh-CN" altLang="en-US" b="1" dirty="0">
                  <a:latin typeface="+mj-ea"/>
                  <a:ea typeface="+mj-ea"/>
                </a:rPr>
                <a:t>下</a:t>
              </a:r>
              <a:r>
                <a:rPr lang="zh-CN" altLang="en-US" b="1" dirty="0" smtClean="0">
                  <a:latin typeface="+mj-ea"/>
                  <a:ea typeface="+mj-ea"/>
                </a:rPr>
                <a:t>册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3" name="组合 5"/>
          <p:cNvGrpSpPr/>
          <p:nvPr/>
        </p:nvGrpSpPr>
        <p:grpSpPr>
          <a:xfrm>
            <a:off x="2802452" y="302268"/>
            <a:ext cx="3348035" cy="671680"/>
            <a:chOff x="924037" y="1067895"/>
            <a:chExt cx="3349237" cy="672532"/>
          </a:xfrm>
        </p:grpSpPr>
        <p:pic>
          <p:nvPicPr>
            <p:cNvPr id="20493" name="Picture 10" descr="C:\Users\Administrator\Desktop\绿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4037" y="1486150"/>
              <a:ext cx="3349237" cy="2542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圆角矩形 9"/>
            <p:cNvSpPr/>
            <p:nvPr/>
          </p:nvSpPr>
          <p:spPr>
            <a:xfrm>
              <a:off x="1485979" y="1067895"/>
              <a:ext cx="2725555" cy="531883"/>
            </a:xfrm>
            <a:prstGeom prst="roundRect">
              <a:avLst/>
            </a:prstGeom>
            <a:noFill/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华文彩云" panose="02010800040101010101" pitchFamily="2" charset="-122"/>
                  <a:ea typeface="华文彩云" panose="02010800040101010101" pitchFamily="2" charset="-122"/>
                  <a:cs typeface="+mn-cs"/>
                </a:rPr>
                <a:t>第四步：查资料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华文彩云" panose="02010800040101010101" pitchFamily="2" charset="-122"/>
                <a:ea typeface="华文彩云" panose="02010800040101010101" pitchFamily="2" charset="-122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8848" y="1232386"/>
            <a:ext cx="8239337" cy="2677656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indent="713105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刘忠范</a:t>
            </a: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1962</a:t>
            </a:r>
            <a:r>
              <a:rPr lang="zh-CN" altLang="en-US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年</a:t>
            </a:r>
            <a:r>
              <a:rPr lang="en-US" altLang="zh-CN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</a:t>
            </a:r>
            <a:r>
              <a:rPr lang="zh-CN" altLang="en-US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月出生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，物理化学家</a:t>
            </a:r>
            <a:r>
              <a:rPr lang="zh-CN" altLang="en-US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博士生导师，中国科学院院士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，长江</a:t>
            </a:r>
            <a:r>
              <a:rPr lang="zh-CN" altLang="en-US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学者特聘教授，“</a:t>
            </a:r>
            <a:r>
              <a:rPr lang="en-US" altLang="zh-CN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_________</a:t>
            </a:r>
            <a:r>
              <a:rPr lang="zh-CN" altLang="en-US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”杰出人才，</a:t>
            </a:r>
            <a:r>
              <a:rPr lang="en-US" altLang="zh-CN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____</a:t>
            </a:r>
            <a:r>
              <a:rPr lang="zh-CN" altLang="en-US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皇家化学会会士，英国物理学会会士。</a:t>
            </a:r>
            <a:endParaRPr lang="zh-CN" altLang="en-US" sz="28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6950" y="1807607"/>
            <a:ext cx="16258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北京大学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81640" y="2462441"/>
            <a:ext cx="16267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万人计划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39920" y="2492717"/>
            <a:ext cx="9772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英国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5"/>
          <p:cNvGrpSpPr/>
          <p:nvPr/>
        </p:nvGrpSpPr>
        <p:grpSpPr bwMode="auto">
          <a:xfrm>
            <a:off x="2797177" y="380833"/>
            <a:ext cx="3348036" cy="671680"/>
            <a:chOff x="924037" y="1067895"/>
            <a:chExt cx="3349237" cy="672532"/>
          </a:xfrm>
        </p:grpSpPr>
        <p:pic>
          <p:nvPicPr>
            <p:cNvPr id="11" name="Picture 10" descr="C:\Users\Administrator\Desktop\绿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24037" y="1486150"/>
              <a:ext cx="3349237" cy="254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圆角矩形 9"/>
            <p:cNvSpPr/>
            <p:nvPr/>
          </p:nvSpPr>
          <p:spPr>
            <a:xfrm>
              <a:off x="1485979" y="1067895"/>
              <a:ext cx="2725555" cy="531883"/>
            </a:xfrm>
            <a:prstGeom prst="roundRect">
              <a:avLst/>
            </a:prstGeom>
            <a:noFill/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华文彩云" panose="02010800040101010101" pitchFamily="2" charset="-122"/>
                  <a:ea typeface="华文彩云" panose="02010800040101010101" pitchFamily="2" charset="-122"/>
                </a:rPr>
                <a:t>第五步：提问题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华文彩云" panose="02010800040101010101" pitchFamily="2" charset="-122"/>
                <a:ea typeface="华文彩云" panose="02010800040101010101" pitchFamily="2" charset="-122"/>
              </a:endParaRPr>
            </a:p>
          </p:txBody>
        </p:sp>
      </p:grp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85080" y="1564018"/>
            <a:ext cx="7369175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ea"/>
                <a:ea typeface="+mj-ea"/>
              </a:rPr>
              <a:t>    </a:t>
            </a:r>
            <a:r>
              <a:rPr lang="zh-CN" altLang="en-US" sz="2800" b="1" dirty="0">
                <a:latin typeface="+mj-ea"/>
                <a:ea typeface="+mj-ea"/>
              </a:rPr>
              <a:t>通过预习，你还有哪些不明白的地方，可以在书上做上记号，上课时要想办法解决。</a:t>
            </a:r>
            <a:endParaRPr lang="en-US" altLang="zh-CN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884342" y="1582977"/>
            <a:ext cx="5908779" cy="203132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indent="713105"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刘忠范</a:t>
            </a:r>
            <a:r>
              <a:rPr lang="zh-CN" altLang="en-US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，男，汉族，</a:t>
            </a:r>
            <a:r>
              <a:rPr lang="en-US" altLang="zh-CN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1962 </a:t>
            </a:r>
            <a:r>
              <a:rPr lang="zh-CN" altLang="en-US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年生，吉林九台人，物理化学家，中国科学院院士，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发展中国家</a:t>
            </a:r>
            <a:r>
              <a:rPr lang="zh-CN" altLang="en-US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科学院院士。</a:t>
            </a:r>
            <a:endParaRPr sz="28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0728" y="1412840"/>
            <a:ext cx="2129201" cy="289984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0" name="组合 5"/>
          <p:cNvGrpSpPr/>
          <p:nvPr/>
        </p:nvGrpSpPr>
        <p:grpSpPr>
          <a:xfrm>
            <a:off x="2801796" y="260312"/>
            <a:ext cx="3279428" cy="671681"/>
            <a:chOff x="924036" y="1067894"/>
            <a:chExt cx="3280826" cy="672533"/>
          </a:xfrm>
        </p:grpSpPr>
        <p:pic>
          <p:nvPicPr>
            <p:cNvPr id="7179" name="Picture 10" descr="C:\Users\Administrator\Desktop\绿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24036" y="1486150"/>
              <a:ext cx="3280826" cy="2542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" name="圆角矩形 1"/>
            <p:cNvSpPr/>
            <p:nvPr/>
          </p:nvSpPr>
          <p:spPr>
            <a:xfrm>
              <a:off x="1012751" y="1067894"/>
              <a:ext cx="2949515" cy="531883"/>
            </a:xfrm>
            <a:prstGeom prst="roundRect">
              <a:avLst/>
            </a:prstGeom>
            <a:noFill/>
            <a:effectLst>
              <a:softEdge rad="31750"/>
            </a:effectLst>
          </p:spPr>
          <p:txBody>
            <a:bodyPr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华文彩云" panose="02010800040101010101" pitchFamily="2" charset="-122"/>
                  <a:ea typeface="华文彩云" panose="02010800040101010101" pitchFamily="2" charset="-122"/>
                  <a:cs typeface="+mn-cs"/>
                </a:rPr>
                <a:t>助读资料我先看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华文彩云" panose="02010800040101010101" pitchFamily="2" charset="-122"/>
                <a:ea typeface="华文彩云" panose="02010800040101010101" pitchFamily="2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349462" y="633874"/>
            <a:ext cx="2019300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走近作者</a:t>
            </a:r>
            <a:endParaRPr lang="zh-CN" altLang="en-US" sz="3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7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58065" y="237001"/>
            <a:ext cx="2019300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相关资料</a:t>
            </a:r>
            <a:endParaRPr kumimoji="0" lang="zh-CN" altLang="en-US" sz="3600" b="1" i="0" u="none" strike="noStrike" kern="1200" cap="none" spc="0" normalizeH="0" baseline="0" noProof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5363" name="Rectangle 1"/>
          <p:cNvSpPr>
            <a:spLocks noChangeArrowheads="1"/>
          </p:cNvSpPr>
          <p:nvPr/>
        </p:nvSpPr>
        <p:spPr bwMode="auto">
          <a:xfrm>
            <a:off x="891621" y="1107124"/>
            <a:ext cx="7408545" cy="277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lvl="0" indent="627380" eaLnBrk="0" hangingPunct="0"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纳米</a:t>
            </a:r>
            <a:r>
              <a:rPr lang="zh-CN" altLang="en-US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，长度单位，国际单位制符号为</a:t>
            </a:r>
            <a:r>
              <a:rPr lang="en-US" altLang="zh-CN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nm</a:t>
            </a:r>
            <a:r>
              <a:rPr lang="zh-CN" altLang="en-US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。</a:t>
            </a:r>
            <a:r>
              <a:rPr lang="en-US" altLang="zh-CN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 </a:t>
            </a:r>
            <a:r>
              <a:rPr lang="zh-CN" altLang="en-US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纳米等于一百万分之一毫米。纳米</a:t>
            </a:r>
            <a:r>
              <a:rPr lang="zh-CN" altLang="en-US" sz="24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技术指</a:t>
            </a:r>
            <a:r>
              <a:rPr lang="zh-CN" altLang="en-US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纳米尺度上的科学技术，最终目标是直接以原子或分子来构造具有特定功能的产品。因此，</a:t>
            </a:r>
            <a:r>
              <a:rPr lang="zh-CN" altLang="en-US" sz="24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纳米</a:t>
            </a:r>
            <a:r>
              <a:rPr lang="zh-CN" altLang="en-US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技术其实就是一种用单个原子、分子制造物质的技术。</a:t>
            </a:r>
            <a:endParaRPr kumimoji="0" 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1"/>
      <p:bldP spid="15363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5"/>
          <p:cNvGrpSpPr/>
          <p:nvPr/>
        </p:nvGrpSpPr>
        <p:grpSpPr>
          <a:xfrm>
            <a:off x="2777979" y="343698"/>
            <a:ext cx="3509961" cy="671680"/>
            <a:chOff x="924036" y="1067895"/>
            <a:chExt cx="3511457" cy="672532"/>
          </a:xfrm>
        </p:grpSpPr>
        <p:pic>
          <p:nvPicPr>
            <p:cNvPr id="17" name="Picture 10" descr="C:\Users\Administrator\Desktop\绿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4036" y="1486150"/>
              <a:ext cx="3280826" cy="2542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圆角矩形 15"/>
            <p:cNvSpPr/>
            <p:nvPr/>
          </p:nvSpPr>
          <p:spPr>
            <a:xfrm>
              <a:off x="1485978" y="1067895"/>
              <a:ext cx="2949515" cy="531883"/>
            </a:xfrm>
            <a:prstGeom prst="roundRect">
              <a:avLst/>
            </a:prstGeom>
            <a:noFill/>
            <a:effectLst>
              <a:softEdge rad="31750"/>
            </a:effectLst>
          </p:spPr>
          <p:txBody>
            <a:bodyPr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华文彩云" panose="02010800040101010101" pitchFamily="2" charset="-122"/>
                  <a:ea typeface="华文彩云" panose="02010800040101010101" pitchFamily="2" charset="-122"/>
                  <a:cs typeface="+mn-cs"/>
                </a:rPr>
                <a:t>第一步：读课文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华文彩云" panose="02010800040101010101" pitchFamily="2" charset="-122"/>
                <a:ea typeface="华文彩云" panose="02010800040101010101" pitchFamily="2" charset="-122"/>
                <a:cs typeface="+mn-cs"/>
              </a:endParaRPr>
            </a:p>
          </p:txBody>
        </p:sp>
      </p:grpSp>
      <p:sp>
        <p:nvSpPr>
          <p:cNvPr id="19" name="矩形 2"/>
          <p:cNvSpPr/>
          <p:nvPr/>
        </p:nvSpPr>
        <p:spPr>
          <a:xfrm>
            <a:off x="564554" y="1198750"/>
            <a:ext cx="7991475" cy="312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4375" defTabSz="1244600">
              <a:lnSpc>
                <a:spcPct val="150000"/>
              </a:lnSpc>
              <a:spcAft>
                <a:spcPct val="3500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自由朗读课文，圈出生字词，不会读的字查字典解决，难读的地方多读几遍，没把握的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地方作批注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714375" defTabSz="1244600">
              <a:lnSpc>
                <a:spcPct val="150000"/>
              </a:lnSpc>
              <a:spcAft>
                <a:spcPct val="3500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听范读，注意自己标注的地方，看自己哪些地方读的不准确。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714375" defTabSz="1244600">
              <a:lnSpc>
                <a:spcPct val="150000"/>
              </a:lnSpc>
              <a:spcAft>
                <a:spcPct val="3500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再读一遍，把课文读通读顺，然后读给爸爸妈妈听。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44"/>
          <p:cNvSpPr txBox="1"/>
          <p:nvPr/>
        </p:nvSpPr>
        <p:spPr>
          <a:xfrm>
            <a:off x="1044724" y="1721012"/>
            <a:ext cx="1681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乒 乓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TextBox 44"/>
          <p:cNvSpPr txBox="1"/>
          <p:nvPr/>
        </p:nvSpPr>
        <p:spPr>
          <a:xfrm>
            <a:off x="3351362" y="1721012"/>
            <a:ext cx="134461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拥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4" name="TextBox 44"/>
          <p:cNvSpPr txBox="1"/>
          <p:nvPr/>
        </p:nvSpPr>
        <p:spPr>
          <a:xfrm>
            <a:off x="928837" y="2865917"/>
            <a:ext cx="12747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蔬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菜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5" name="TextBox 44"/>
          <p:cNvSpPr txBox="1"/>
          <p:nvPr/>
        </p:nvSpPr>
        <p:spPr>
          <a:xfrm>
            <a:off x="6994674" y="1746730"/>
            <a:ext cx="13604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除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臭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6" name="TextBox 44"/>
          <p:cNvSpPr txBox="1"/>
          <p:nvPr/>
        </p:nvSpPr>
        <p:spPr>
          <a:xfrm>
            <a:off x="2424579" y="2883697"/>
            <a:ext cx="22713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碳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纳米管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7" name="TextBox 44"/>
          <p:cNvSpPr txBox="1"/>
          <p:nvPr/>
        </p:nvSpPr>
        <p:spPr>
          <a:xfrm>
            <a:off x="5034429" y="2829722"/>
            <a:ext cx="16116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癌 症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8" name="TextBox 44"/>
          <p:cNvSpPr txBox="1"/>
          <p:nvPr/>
        </p:nvSpPr>
        <p:spPr>
          <a:xfrm>
            <a:off x="6886724" y="2823055"/>
            <a:ext cx="12287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率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2" name="TextBox 44"/>
          <p:cNvSpPr txBox="1"/>
          <p:nvPr/>
        </p:nvSpPr>
        <p:spPr>
          <a:xfrm>
            <a:off x="5291766" y="1772130"/>
            <a:ext cx="13430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杀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菌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3" name="TextBox 44"/>
          <p:cNvSpPr txBox="1"/>
          <p:nvPr/>
        </p:nvSpPr>
        <p:spPr>
          <a:xfrm>
            <a:off x="2606824" y="4007330"/>
            <a:ext cx="14271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疾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病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4" name="TextBox 44"/>
          <p:cNvSpPr txBox="1"/>
          <p:nvPr/>
        </p:nvSpPr>
        <p:spPr>
          <a:xfrm>
            <a:off x="4189562" y="4012092"/>
            <a:ext cx="14271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病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灶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375" name="组合 5"/>
          <p:cNvGrpSpPr/>
          <p:nvPr/>
        </p:nvGrpSpPr>
        <p:grpSpPr>
          <a:xfrm>
            <a:off x="2981327" y="175715"/>
            <a:ext cx="3348036" cy="671680"/>
            <a:chOff x="924037" y="1067895"/>
            <a:chExt cx="3349237" cy="672532"/>
          </a:xfrm>
        </p:grpSpPr>
        <p:pic>
          <p:nvPicPr>
            <p:cNvPr id="15394" name="Picture 10" descr="C:\Users\Administrator\Desktop\绿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4037" y="1486150"/>
              <a:ext cx="3349237" cy="2542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圆角矩形 18"/>
            <p:cNvSpPr/>
            <p:nvPr/>
          </p:nvSpPr>
          <p:spPr>
            <a:xfrm>
              <a:off x="1485979" y="1067895"/>
              <a:ext cx="2725555" cy="531883"/>
            </a:xfrm>
            <a:prstGeom prst="roundRect">
              <a:avLst/>
            </a:prstGeom>
            <a:noFill/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华文彩云" panose="02010800040101010101" pitchFamily="2" charset="-122"/>
                  <a:ea typeface="华文彩云" panose="02010800040101010101" pitchFamily="2" charset="-122"/>
                  <a:cs typeface="+mn-cs"/>
                </a:rPr>
                <a:t>第二步：学字词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华文彩云" panose="02010800040101010101" pitchFamily="2" charset="-122"/>
                <a:ea typeface="华文彩云" panose="02010800040101010101" pitchFamily="2" charset="-122"/>
                <a:cs typeface="+mn-cs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929154" y="1276512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pīng</a:t>
            </a:r>
            <a:endParaRPr lang="en-US" altLang="zh-CN" sz="2800" b="1" dirty="0">
              <a:solidFill>
                <a:srgbClr val="0000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05836" y="1276830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yōng</a:t>
            </a:r>
            <a:r>
              <a:rPr lang="en-US" altLang="zh-CN" sz="2800" b="1" dirty="0"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 </a:t>
            </a:r>
            <a:endParaRPr lang="en-US" altLang="zh-CN" sz="2800" b="1" dirty="0">
              <a:solidFill>
                <a:srgbClr val="0000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346147" y="1273337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chòu</a:t>
            </a:r>
            <a:r>
              <a:rPr lang="en-US" altLang="zh-CN" sz="2800" b="1" dirty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endParaRPr lang="en-US" altLang="zh-CN" sz="2800" b="1" dirty="0">
              <a:solidFill>
                <a:srgbClr val="0000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17128" y="2427767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shū</a:t>
            </a:r>
            <a:endParaRPr lang="en-US" altLang="zh-CN" sz="2800" b="1" dirty="0">
              <a:solidFill>
                <a:srgbClr val="0000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416674" y="2488092"/>
            <a:ext cx="8286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tàn</a:t>
            </a:r>
            <a:endParaRPr lang="en-US" altLang="zh-CN" sz="2800" b="1" dirty="0">
              <a:solidFill>
                <a:srgbClr val="0000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145572" y="2453802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ái</a:t>
            </a:r>
            <a:r>
              <a:rPr lang="en-US" altLang="zh-CN" sz="2800" b="1" dirty="0"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 </a:t>
            </a:r>
            <a:endParaRPr lang="en-US" altLang="zh-CN" sz="2800" b="1" dirty="0">
              <a:solidFill>
                <a:srgbClr val="0000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546923" y="2417134"/>
            <a:ext cx="7067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lǜ</a:t>
            </a:r>
            <a:endParaRPr lang="en-US" altLang="zh-CN" sz="2800" b="1" dirty="0">
              <a:solidFill>
                <a:srgbClr val="0000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759192" y="3590452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jí</a:t>
            </a:r>
            <a:endParaRPr lang="en-US" altLang="zh-CN" sz="2800" b="1" dirty="0">
              <a:solidFill>
                <a:srgbClr val="0000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695974" y="3591087"/>
            <a:ext cx="8020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zào</a:t>
            </a:r>
            <a:endParaRPr lang="en-US" altLang="zh-CN" sz="2800" b="1" dirty="0">
              <a:solidFill>
                <a:srgbClr val="0000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88039" y="2443169"/>
            <a:ext cx="10814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zhèng</a:t>
            </a:r>
            <a:r>
              <a:rPr lang="en-US" altLang="zh-CN" sz="2800" b="1" dirty="0"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endParaRPr lang="en-US" altLang="zh-CN" sz="2800" b="1" dirty="0">
              <a:solidFill>
                <a:srgbClr val="0000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3908" y="1253976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pāng</a:t>
            </a:r>
            <a:r>
              <a:rPr lang="en-US" altLang="zh-CN" sz="2800" b="1" dirty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endParaRPr lang="en-US" altLang="zh-CN" sz="2800" b="1" dirty="0">
              <a:solidFill>
                <a:srgbClr val="0000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6468" y="1283497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jūn</a:t>
            </a:r>
            <a:endParaRPr lang="en-US" altLang="zh-CN" sz="2800" b="1" dirty="0">
              <a:solidFill>
                <a:srgbClr val="0000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+mn-ea"/>
            </a:endParaRPr>
          </a:p>
        </p:txBody>
      </p:sp>
      <p:sp>
        <p:nvSpPr>
          <p:cNvPr id="31" name="Rectangle 24"/>
          <p:cNvSpPr>
            <a:spLocks noChangeArrowheads="1"/>
          </p:cNvSpPr>
          <p:nvPr/>
        </p:nvSpPr>
        <p:spPr bwMode="auto">
          <a:xfrm>
            <a:off x="464663" y="665873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ln>
                  <a:solidFill>
                    <a:schemeClr val="bg1"/>
                  </a:solidFill>
                </a:ln>
                <a:solidFill>
                  <a:srgbClr val="009900"/>
                </a:solidFill>
                <a:latin typeface="汉仪综艺体简" pitchFamily="49" charset="-122"/>
                <a:ea typeface="汉仪综艺体简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ln>
                  <a:solidFill>
                    <a:schemeClr val="bg1"/>
                  </a:solidFill>
                </a:ln>
                <a:solidFill>
                  <a:srgbClr val="009900"/>
                </a:solidFill>
                <a:latin typeface="汉仪综艺体简" pitchFamily="49" charset="-122"/>
                <a:ea typeface="汉仪综艺体简" pitchFamily="49" charset="-122"/>
                <a:cs typeface="Times New Roman" panose="02020603050405020304" pitchFamily="18" charset="0"/>
              </a:rPr>
              <a:t>读字词</a:t>
            </a:r>
            <a:endParaRPr lang="zh-CN" altLang="en-US" sz="3200" b="1" dirty="0">
              <a:ln>
                <a:solidFill>
                  <a:schemeClr val="bg1"/>
                </a:solidFill>
              </a:ln>
              <a:solidFill>
                <a:srgbClr val="009900"/>
              </a:solidFill>
              <a:latin typeface="汉仪综艺体简" pitchFamily="49" charset="-122"/>
              <a:ea typeface="汉仪综艺体简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6" grpId="0"/>
      <p:bldP spid="27" grpId="0"/>
      <p:bldP spid="28" grpId="0"/>
      <p:bldP spid="29" grpId="0"/>
      <p:bldP spid="30" grpId="0"/>
      <p:bldP spid="32" grpId="0"/>
      <p:bldP spid="33" grpId="0"/>
      <p:bldP spid="3" grpId="0"/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9"/>
          <p:cNvGrpSpPr/>
          <p:nvPr/>
        </p:nvGrpSpPr>
        <p:grpSpPr>
          <a:xfrm>
            <a:off x="4462611" y="3058353"/>
            <a:ext cx="1695913" cy="1186879"/>
            <a:chOff x="3831910" y="3441610"/>
            <a:chExt cx="1695913" cy="1186879"/>
          </a:xfrm>
        </p:grpSpPr>
        <p:pic>
          <p:nvPicPr>
            <p:cNvPr id="90" name="图片 89" descr="u=769628968,175301157&amp;fm=26&amp;gp=0.jp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7028808">
              <a:off x="4086427" y="3187093"/>
              <a:ext cx="1186879" cy="1695913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4214810" y="3786196"/>
              <a:ext cx="1077690" cy="527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煤炭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100"/>
          <p:cNvGrpSpPr/>
          <p:nvPr/>
        </p:nvGrpSpPr>
        <p:grpSpPr>
          <a:xfrm>
            <a:off x="3133565" y="2946646"/>
            <a:ext cx="1773940" cy="1056490"/>
            <a:chOff x="2242822" y="3603051"/>
            <a:chExt cx="1773940" cy="1056490"/>
          </a:xfrm>
        </p:grpSpPr>
        <p:pic>
          <p:nvPicPr>
            <p:cNvPr id="95" name="图片 94" descr="u=769628968,175301157&amp;fm=26&amp;gp=0.jp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17028808">
              <a:off x="2601547" y="3244326"/>
              <a:ext cx="1056490" cy="177394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2643174" y="3857634"/>
              <a:ext cx="1005844" cy="527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蔬菜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428596" y="1000114"/>
            <a:ext cx="3063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美好的生活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1" name="组合 32"/>
          <p:cNvGrpSpPr/>
          <p:nvPr/>
        </p:nvGrpSpPr>
        <p:grpSpPr>
          <a:xfrm>
            <a:off x="3357554" y="428610"/>
            <a:ext cx="456833" cy="456366"/>
            <a:chOff x="631825" y="5181600"/>
            <a:chExt cx="1554163" cy="1552575"/>
          </a:xfrm>
        </p:grpSpPr>
        <p:sp>
          <p:nvSpPr>
            <p:cNvPr id="3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66" name="TextBox 11"/>
          <p:cNvSpPr txBox="1">
            <a:spLocks noChangeArrowheads="1"/>
          </p:cNvSpPr>
          <p:nvPr/>
        </p:nvSpPr>
        <p:spPr bwMode="auto">
          <a:xfrm>
            <a:off x="3846999" y="33545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黑体" panose="02010609060101010101" charset="-122"/>
                <a:ea typeface="黑体" panose="02010609060101010101" charset="-122"/>
              </a:rPr>
              <a:t>识字游戏</a:t>
            </a:r>
            <a:endParaRPr lang="zh-CN" altLang="en-US" sz="33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890" name="AutoShape 2" descr="http://img1.imgtn.bdimg.com/it/u=2649196565,2880376596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276" name="AutoShape 4" descr="http://img1.imgtn.bdimg.com/it/u=2350057927,2237512222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" name="组合 96"/>
          <p:cNvGrpSpPr/>
          <p:nvPr/>
        </p:nvGrpSpPr>
        <p:grpSpPr>
          <a:xfrm>
            <a:off x="4006766" y="1843337"/>
            <a:ext cx="1773940" cy="1178178"/>
            <a:chOff x="3608796" y="1981482"/>
            <a:chExt cx="1773940" cy="1178178"/>
          </a:xfrm>
        </p:grpSpPr>
        <p:pic>
          <p:nvPicPr>
            <p:cNvPr id="94" name="图片 93" descr="u=769628968,175301157&amp;fm=26&amp;gp=0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7028808">
              <a:off x="3906677" y="1683601"/>
              <a:ext cx="1178178" cy="177394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4000496" y="2285998"/>
              <a:ext cx="1149536" cy="527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杀菌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01"/>
          <p:cNvGrpSpPr/>
          <p:nvPr/>
        </p:nvGrpSpPr>
        <p:grpSpPr>
          <a:xfrm>
            <a:off x="1819405" y="3325976"/>
            <a:ext cx="1639087" cy="1161119"/>
            <a:chOff x="532804" y="3713269"/>
            <a:chExt cx="1639087" cy="1161119"/>
          </a:xfrm>
        </p:grpSpPr>
        <p:pic>
          <p:nvPicPr>
            <p:cNvPr id="92" name="图片 91" descr="u=769628968,175301157&amp;fm=26&amp;gp=0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17028808">
              <a:off x="771788" y="3474285"/>
              <a:ext cx="1161119" cy="1639087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857224" y="4071948"/>
              <a:ext cx="933998" cy="527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病灶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97"/>
          <p:cNvGrpSpPr/>
          <p:nvPr/>
        </p:nvGrpSpPr>
        <p:grpSpPr>
          <a:xfrm>
            <a:off x="5605619" y="2201097"/>
            <a:ext cx="1773940" cy="1247549"/>
            <a:chOff x="6441471" y="2905100"/>
            <a:chExt cx="1773940" cy="1247549"/>
          </a:xfrm>
        </p:grpSpPr>
        <p:pic>
          <p:nvPicPr>
            <p:cNvPr id="88" name="图片 87" descr="u=769628968,175301157&amp;fm=26&amp;gp=0.jp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 rot="17028808">
              <a:off x="6704666" y="2641905"/>
              <a:ext cx="1247549" cy="177394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858016" y="3286130"/>
              <a:ext cx="928694" cy="527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除臭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98"/>
          <p:cNvGrpSpPr/>
          <p:nvPr/>
        </p:nvGrpSpPr>
        <p:grpSpPr>
          <a:xfrm>
            <a:off x="5868144" y="3075806"/>
            <a:ext cx="1586598" cy="1194422"/>
            <a:chOff x="4977401" y="3732211"/>
            <a:chExt cx="1586598" cy="1194422"/>
          </a:xfrm>
        </p:grpSpPr>
        <p:pic>
          <p:nvPicPr>
            <p:cNvPr id="89" name="图片 88" descr="u=769628968,175301157&amp;fm=26&amp;gp=0.jp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 rot="17028808">
              <a:off x="5173489" y="3536123"/>
              <a:ext cx="1194422" cy="1586598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286380" y="4071948"/>
              <a:ext cx="933998" cy="527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癌症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202" name="AutoShape 2" descr="http://img1.imgtn.bdimg.com/it/u=1497793002,1365625507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7" name="组合 96"/>
          <p:cNvGrpSpPr/>
          <p:nvPr/>
        </p:nvGrpSpPr>
        <p:grpSpPr>
          <a:xfrm>
            <a:off x="2134558" y="1915345"/>
            <a:ext cx="1773940" cy="1178178"/>
            <a:chOff x="3608796" y="1981482"/>
            <a:chExt cx="1773940" cy="1178178"/>
          </a:xfrm>
        </p:grpSpPr>
        <p:pic>
          <p:nvPicPr>
            <p:cNvPr id="68" name="图片 67" descr="u=769628968,175301157&amp;fm=26&amp;gp=0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7028808">
              <a:off x="3906677" y="1683601"/>
              <a:ext cx="1178178" cy="1773940"/>
            </a:xfrm>
            <a:prstGeom prst="rect">
              <a:avLst/>
            </a:prstGeom>
          </p:spPr>
        </p:pic>
        <p:sp>
          <p:nvSpPr>
            <p:cNvPr id="69" name="TextBox 68"/>
            <p:cNvSpPr txBox="1"/>
            <p:nvPr/>
          </p:nvSpPr>
          <p:spPr>
            <a:xfrm>
              <a:off x="4000496" y="2285998"/>
              <a:ext cx="1149536" cy="527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拥有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4325" y="1314450"/>
            <a:ext cx="8294688" cy="23069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在加点字的正确读音下面打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“√”。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6286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乒（</a:t>
            </a:r>
            <a:r>
              <a:rPr kumimoji="0" lang="en-US" altLang="zh-CN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bīng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pīng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）乓球           死亡率（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lǜ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shuài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6286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除臭（</a:t>
            </a:r>
            <a:r>
              <a:rPr kumimoji="0" lang="en-US" altLang="zh-CN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chòu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xiù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）                 隐（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yǐng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yǐn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）形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6286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细胞（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pāo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bāo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）                  蔬（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sū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 </a:t>
            </a:r>
            <a:r>
              <a:rPr kumimoji="0" lang="en-US" altLang="zh-CN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shū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）菜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6" name="TextBox 2"/>
          <p:cNvSpPr txBox="1"/>
          <p:nvPr/>
        </p:nvSpPr>
        <p:spPr>
          <a:xfrm>
            <a:off x="1033463" y="2030413"/>
            <a:ext cx="2968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endParaRPr lang="zh-CN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1207" name="TextBox 6"/>
          <p:cNvSpPr txBox="1"/>
          <p:nvPr/>
        </p:nvSpPr>
        <p:spPr>
          <a:xfrm>
            <a:off x="5208925" y="2081699"/>
            <a:ext cx="2968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endParaRPr lang="zh-CN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1208" name="TextBox 7"/>
          <p:cNvSpPr txBox="1"/>
          <p:nvPr/>
        </p:nvSpPr>
        <p:spPr>
          <a:xfrm>
            <a:off x="1349375" y="2643188"/>
            <a:ext cx="2968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endParaRPr lang="zh-CN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1209" name="TextBox 8"/>
          <p:cNvSpPr txBox="1"/>
          <p:nvPr/>
        </p:nvSpPr>
        <p:spPr>
          <a:xfrm>
            <a:off x="4601211" y="2643188"/>
            <a:ext cx="2968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endParaRPr lang="zh-CN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1210" name="TextBox 9"/>
          <p:cNvSpPr txBox="1"/>
          <p:nvPr/>
        </p:nvSpPr>
        <p:spPr>
          <a:xfrm>
            <a:off x="1349375" y="3211513"/>
            <a:ext cx="2968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endParaRPr lang="zh-CN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1211" name="TextBox 10"/>
          <p:cNvSpPr txBox="1"/>
          <p:nvPr/>
        </p:nvSpPr>
        <p:spPr>
          <a:xfrm>
            <a:off x="4601210" y="3221038"/>
            <a:ext cx="2968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endParaRPr lang="zh-CN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07918" y="2036189"/>
            <a:ext cx="69850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√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09258" y="2035872"/>
            <a:ext cx="69850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√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16366" y="2545710"/>
            <a:ext cx="70008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√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98813" y="2560761"/>
            <a:ext cx="69850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√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37025" y="3144198"/>
            <a:ext cx="70008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√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93494" y="3150041"/>
            <a:ext cx="69850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√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335591" y="693795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 smtClean="0">
                <a:ln>
                  <a:solidFill>
                    <a:schemeClr val="bg1"/>
                  </a:solidFill>
                </a:ln>
                <a:solidFill>
                  <a:srgbClr val="009900"/>
                </a:solidFill>
                <a:latin typeface="汉仪综艺体简" pitchFamily="49" charset="-122"/>
                <a:ea typeface="汉仪综艺体简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 smtClean="0">
                <a:ln>
                  <a:solidFill>
                    <a:schemeClr val="bg1"/>
                  </a:solidFill>
                </a:ln>
                <a:solidFill>
                  <a:srgbClr val="009900"/>
                </a:solidFill>
                <a:latin typeface="汉仪综艺体简" pitchFamily="49" charset="-122"/>
                <a:ea typeface="汉仪综艺体简" pitchFamily="49" charset="-122"/>
                <a:cs typeface="Times New Roman" panose="02020603050405020304" pitchFamily="18" charset="0"/>
              </a:rPr>
              <a:t>选读音</a:t>
            </a:r>
            <a:endParaRPr lang="zh-CN" altLang="en-US" sz="3200" b="1" dirty="0">
              <a:ln>
                <a:solidFill>
                  <a:schemeClr val="bg1"/>
                </a:solidFill>
              </a:ln>
              <a:solidFill>
                <a:srgbClr val="009900"/>
              </a:solidFill>
              <a:latin typeface="汉仪综艺体简" pitchFamily="49" charset="-122"/>
              <a:ea typeface="汉仪综艺体简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16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4"/>
          <p:cNvSpPr/>
          <p:nvPr/>
        </p:nvSpPr>
        <p:spPr>
          <a:xfrm>
            <a:off x="473620" y="1094183"/>
            <a:ext cx="1925637" cy="3330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纳米技术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  <a:endParaRPr lang="en-US" altLang="zh-CN" sz="24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兴起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  <a:endParaRPr lang="en-US" altLang="zh-CN" sz="24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微米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  <a:endParaRPr lang="zh-CN" altLang="en-US" sz="24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显微镜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  <a:endParaRPr lang="en-US" altLang="zh-CN" sz="24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新奇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  <a:endParaRPr lang="en-US" altLang="zh-CN" sz="24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病灶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  <a:endParaRPr lang="en-US" altLang="zh-CN" sz="24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4" name="直接连接符 3"/>
          <p:cNvCxnSpPr>
            <a:endCxn id="30726" idx="1"/>
          </p:cNvCxnSpPr>
          <p:nvPr/>
        </p:nvCxnSpPr>
        <p:spPr>
          <a:xfrm>
            <a:off x="2399257" y="1514871"/>
            <a:ext cx="758825" cy="44767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724" name="矩形 5"/>
          <p:cNvSpPr/>
          <p:nvPr/>
        </p:nvSpPr>
        <p:spPr>
          <a:xfrm>
            <a:off x="4513263" y="806450"/>
            <a:ext cx="5227637" cy="485775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endParaRPr lang="zh-CN" altLang="en-US" sz="2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5" name="矩形 5"/>
          <p:cNvSpPr/>
          <p:nvPr/>
        </p:nvSpPr>
        <p:spPr>
          <a:xfrm>
            <a:off x="3213645" y="2783283"/>
            <a:ext cx="5689600" cy="400050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新鲜特别。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6" name="矩形 5"/>
          <p:cNvSpPr/>
          <p:nvPr/>
        </p:nvSpPr>
        <p:spPr>
          <a:xfrm>
            <a:off x="3158082" y="1608533"/>
            <a:ext cx="5386388" cy="708025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是研究并利用</a:t>
            </a:r>
            <a:r>
              <a:rPr lang="en-US" altLang="zh-CN" sz="2000" b="1" dirty="0">
                <a:latin typeface="黑体" panose="02010609060101010101" charset="-122"/>
                <a:ea typeface="黑体" panose="02010609060101010101" charset="-122"/>
              </a:rPr>
              <a:t>1 </a:t>
            </a: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纳米到</a:t>
            </a:r>
            <a:r>
              <a:rPr lang="en-US" altLang="zh-CN" sz="2000" b="1" dirty="0">
                <a:latin typeface="黑体" panose="02010609060101010101" charset="-122"/>
                <a:ea typeface="黑体" panose="02010609060101010101" charset="-122"/>
              </a:rPr>
              <a:t>100 </a:t>
            </a: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纳米之间的物质的特性造福于人类的一门学问。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7" name="矩形 5"/>
          <p:cNvSpPr/>
          <p:nvPr/>
        </p:nvSpPr>
        <p:spPr>
          <a:xfrm>
            <a:off x="3178720" y="2378471"/>
            <a:ext cx="5518150" cy="400050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开始出现并兴盛起来。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8" name="矩形 5"/>
          <p:cNvSpPr/>
          <p:nvPr/>
        </p:nvSpPr>
        <p:spPr>
          <a:xfrm>
            <a:off x="3148557" y="1198958"/>
            <a:ext cx="5529263" cy="400050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长度单位。</a:t>
            </a:r>
            <a:r>
              <a:rPr lang="en-US" altLang="zh-CN" sz="2000" b="1" dirty="0">
                <a:latin typeface="黑体" panose="02010609060101010101" charset="-122"/>
                <a:ea typeface="黑体" panose="02010609060101010101" charset="-122"/>
              </a:rPr>
              <a:t>1000</a:t>
            </a: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微米为</a:t>
            </a:r>
            <a:r>
              <a:rPr lang="en-US" altLang="zh-CN" sz="2000" b="1" dirty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毫米。 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9" name="矩形 29"/>
          <p:cNvSpPr/>
          <p:nvPr/>
        </p:nvSpPr>
        <p:spPr>
          <a:xfrm>
            <a:off x="3183482" y="3653233"/>
            <a:ext cx="5637213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观察微小物体用的仪器，光学显微镜主要由一个金属筒和两组透镜构成，通常可以放大几百倍到几千倍。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5"/>
          <p:cNvGrpSpPr/>
          <p:nvPr/>
        </p:nvGrpSpPr>
        <p:grpSpPr>
          <a:xfrm>
            <a:off x="3136106" y="339894"/>
            <a:ext cx="3990975" cy="682625"/>
            <a:chOff x="3124895" y="802159"/>
            <a:chExt cx="3989649" cy="682287"/>
          </a:xfrm>
        </p:grpSpPr>
        <p:pic>
          <p:nvPicPr>
            <p:cNvPr id="30739" name="Picture 16" descr="C:\Users\Administrator\Desktop\对话框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124895" y="802159"/>
              <a:ext cx="3885506" cy="6822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40" name="矩形 12"/>
            <p:cNvSpPr/>
            <p:nvPr/>
          </p:nvSpPr>
          <p:spPr>
            <a:xfrm>
              <a:off x="3236559" y="878359"/>
              <a:ext cx="387798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黑体" panose="02010609060101010101" charset="-122"/>
                  <a:ea typeface="黑体" panose="02010609060101010101" charset="-122"/>
                </a:rPr>
                <a:t>试着把词语和意思连起来！</a:t>
              </a:r>
              <a:endParaRPr lang="zh-CN" altLang="en-US" sz="2400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cxnSp>
        <p:nvCxnSpPr>
          <p:cNvPr id="24" name="直接连接符 23"/>
          <p:cNvCxnSpPr>
            <a:endCxn id="30727" idx="1"/>
          </p:cNvCxnSpPr>
          <p:nvPr/>
        </p:nvCxnSpPr>
        <p:spPr>
          <a:xfrm>
            <a:off x="1764257" y="1972071"/>
            <a:ext cx="1414463" cy="60642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1683295" y="1514871"/>
            <a:ext cx="1530350" cy="105886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endCxn id="30729" idx="1"/>
          </p:cNvCxnSpPr>
          <p:nvPr/>
        </p:nvCxnSpPr>
        <p:spPr>
          <a:xfrm>
            <a:off x="2013495" y="3103958"/>
            <a:ext cx="1169988" cy="105727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endCxn id="30725" idx="1"/>
          </p:cNvCxnSpPr>
          <p:nvPr/>
        </p:nvCxnSpPr>
        <p:spPr>
          <a:xfrm flipV="1">
            <a:off x="1764257" y="2983308"/>
            <a:ext cx="1449388" cy="6604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endCxn id="30738" idx="1"/>
          </p:cNvCxnSpPr>
          <p:nvPr/>
        </p:nvCxnSpPr>
        <p:spPr>
          <a:xfrm flipV="1">
            <a:off x="1764257" y="3408758"/>
            <a:ext cx="1447800" cy="8270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738" name="矩形 5"/>
          <p:cNvSpPr/>
          <p:nvPr/>
        </p:nvSpPr>
        <p:spPr>
          <a:xfrm>
            <a:off x="3212057" y="3208733"/>
            <a:ext cx="5689600" cy="400050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机体上发生病变的部分。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272418" y="556648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ln>
                  <a:solidFill>
                    <a:schemeClr val="bg1"/>
                  </a:solidFill>
                </a:ln>
                <a:solidFill>
                  <a:srgbClr val="009900"/>
                </a:solidFill>
                <a:latin typeface="汉仪综艺体简" pitchFamily="49" charset="-122"/>
                <a:ea typeface="汉仪综艺体简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 dirty="0">
                <a:ln>
                  <a:solidFill>
                    <a:schemeClr val="bg1"/>
                  </a:solidFill>
                </a:ln>
                <a:solidFill>
                  <a:srgbClr val="009900"/>
                </a:solidFill>
                <a:latin typeface="汉仪综艺体简" pitchFamily="49" charset="-122"/>
                <a:ea typeface="汉仪综艺体简" pitchFamily="49" charset="-122"/>
                <a:cs typeface="Times New Roman" panose="02020603050405020304" pitchFamily="18" charset="0"/>
              </a:rPr>
              <a:t>解词语</a:t>
            </a:r>
            <a:endParaRPr lang="zh-CN" altLang="en-US" sz="3200" b="1" dirty="0">
              <a:ln>
                <a:solidFill>
                  <a:schemeClr val="bg1"/>
                </a:solidFill>
              </a:ln>
              <a:solidFill>
                <a:srgbClr val="009900"/>
              </a:solidFill>
              <a:latin typeface="汉仪综艺体简" pitchFamily="49" charset="-122"/>
              <a:ea typeface="汉仪综艺体简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49246" y="1289528"/>
            <a:ext cx="5688632" cy="267765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j-ea"/>
                <a:ea typeface="+mj-ea"/>
              </a:rPr>
              <a:t> </a:t>
            </a:r>
            <a:r>
              <a:rPr lang="en-US" altLang="zh-CN" sz="2400" b="1" dirty="0" smtClean="0">
                <a:latin typeface="+mj-ea"/>
                <a:ea typeface="+mj-ea"/>
              </a:rPr>
              <a:t>    </a:t>
            </a:r>
            <a:r>
              <a:rPr lang="en-US" altLang="zh-CN" sz="2800" b="1" dirty="0" smtClean="0">
                <a:latin typeface="+mj-ea"/>
                <a:ea typeface="+mj-ea"/>
              </a:rPr>
              <a:t>《</a:t>
            </a:r>
            <a:r>
              <a:rPr lang="zh-CN" altLang="en-US" sz="2800" b="1" dirty="0" smtClean="0">
                <a:latin typeface="+mj-ea"/>
                <a:ea typeface="+mj-ea"/>
              </a:rPr>
              <a:t>纳米技术就在我们身边</a:t>
            </a:r>
            <a:r>
              <a:rPr lang="en-US" altLang="zh-CN" sz="2800" b="1" dirty="0" smtClean="0">
                <a:latin typeface="+mj-ea"/>
                <a:ea typeface="+mj-ea"/>
              </a:rPr>
              <a:t>》</a:t>
            </a:r>
            <a:r>
              <a:rPr lang="zh-CN" altLang="en-US" sz="2800" b="1" dirty="0" smtClean="0">
                <a:latin typeface="+mj-ea"/>
                <a:ea typeface="+mj-ea"/>
              </a:rPr>
              <a:t>是一篇科普说明文。</a:t>
            </a:r>
            <a:r>
              <a:rPr lang="zh-CN" altLang="en-US" sz="2800" b="1" dirty="0">
                <a:latin typeface="+mj-ea"/>
                <a:ea typeface="+mj-ea"/>
              </a:rPr>
              <a:t>这篇课文介绍</a:t>
            </a:r>
            <a:r>
              <a:rPr lang="zh-CN" altLang="en-US" sz="2800" b="1" dirty="0" smtClean="0">
                <a:latin typeface="+mj-ea"/>
                <a:ea typeface="+mj-ea"/>
              </a:rPr>
              <a:t>了</a:t>
            </a:r>
            <a:r>
              <a:rPr lang="en-US" altLang="zh-CN" sz="2800" b="1" dirty="0" smtClean="0">
                <a:latin typeface="+mj-ea"/>
                <a:ea typeface="+mj-ea"/>
              </a:rPr>
              <a:t>:</a:t>
            </a:r>
            <a:r>
              <a:rPr lang="zh-CN" altLang="en-US" sz="2800" b="1" dirty="0" smtClean="0">
                <a:latin typeface="+mj-ea"/>
                <a:ea typeface="+mj-ea"/>
              </a:rPr>
              <a:t> </a:t>
            </a:r>
            <a:r>
              <a:rPr lang="zh-CN" altLang="en-US" sz="2800" b="1" u="sng" dirty="0" smtClean="0">
                <a:latin typeface="+mj-ea"/>
                <a:ea typeface="+mj-ea"/>
              </a:rPr>
              <a:t>  </a:t>
            </a:r>
            <a:endParaRPr lang="en-US" altLang="zh-CN" sz="2800" b="1" u="sng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u="sng" dirty="0">
                <a:latin typeface="+mj-ea"/>
                <a:ea typeface="+mj-ea"/>
              </a:rPr>
              <a:t> </a:t>
            </a:r>
            <a:r>
              <a:rPr lang="en-US" altLang="zh-CN" sz="2800" b="1" u="sng" dirty="0" smtClean="0">
                <a:latin typeface="+mj-ea"/>
                <a:ea typeface="+mj-ea"/>
              </a:rPr>
              <a:t>               </a:t>
            </a:r>
            <a:r>
              <a:rPr lang="zh-CN" altLang="en-US" sz="2800" b="1" dirty="0" smtClean="0">
                <a:latin typeface="+mj-ea"/>
                <a:ea typeface="+mj-ea"/>
              </a:rPr>
              <a:t>以及</a:t>
            </a:r>
            <a:r>
              <a:rPr lang="zh-CN" altLang="en-US" sz="2800" b="1" u="sng" dirty="0" smtClean="0">
                <a:latin typeface="+mj-ea"/>
                <a:ea typeface="+mj-ea"/>
              </a:rPr>
              <a:t>        </a:t>
            </a:r>
            <a:endParaRPr lang="en-US" altLang="zh-CN" sz="2800" b="1" u="sng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j-ea"/>
                <a:ea typeface="+mj-ea"/>
              </a:rPr>
              <a:t>                       。</a:t>
            </a:r>
            <a:endParaRPr lang="zh-CN" altLang="en-US" sz="2800" b="1" dirty="0">
              <a:latin typeface="+mj-ea"/>
              <a:ea typeface="+mj-ea"/>
            </a:endParaRPr>
          </a:p>
        </p:txBody>
      </p:sp>
      <p:pic>
        <p:nvPicPr>
          <p:cNvPr id="10" name="图片 9" descr="图片1.jpg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6490111" y="1587220"/>
            <a:ext cx="2088232" cy="162460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49246" y="2688606"/>
            <a:ext cx="32168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+mj-ea"/>
                <a:ea typeface="+mj-ea"/>
              </a:rPr>
              <a:t>什么是纳米技术</a:t>
            </a:r>
            <a:endParaRPr lang="zh-CN" altLang="en-US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35743" y="2652606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+mj-ea"/>
                <a:ea typeface="+mj-ea"/>
              </a:rPr>
              <a:t>纳米技术在</a:t>
            </a:r>
            <a:endParaRPr lang="zh-CN" altLang="en-US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465670" y="3100436"/>
            <a:ext cx="1728192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31887" y="3268707"/>
            <a:ext cx="434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+mj-ea"/>
                <a:ea typeface="+mj-ea"/>
              </a:rPr>
              <a:t>现代社会各个方面的应用</a:t>
            </a:r>
            <a:endParaRPr lang="zh-CN" altLang="en-US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21254" y="3743731"/>
            <a:ext cx="4176464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458" name="组合 5"/>
          <p:cNvGrpSpPr/>
          <p:nvPr/>
        </p:nvGrpSpPr>
        <p:grpSpPr>
          <a:xfrm>
            <a:off x="2968576" y="287273"/>
            <a:ext cx="3348036" cy="671680"/>
            <a:chOff x="924037" y="1067895"/>
            <a:chExt cx="3349237" cy="672532"/>
          </a:xfrm>
        </p:grpSpPr>
        <p:pic>
          <p:nvPicPr>
            <p:cNvPr id="19469" name="Picture 10" descr="C:\Users\Administrator\Desktop\绿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24037" y="1486150"/>
              <a:ext cx="3349237" cy="2542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圆角矩形 3"/>
            <p:cNvSpPr/>
            <p:nvPr/>
          </p:nvSpPr>
          <p:spPr>
            <a:xfrm>
              <a:off x="1485979" y="1067895"/>
              <a:ext cx="2725555" cy="531883"/>
            </a:xfrm>
            <a:prstGeom prst="roundRect">
              <a:avLst/>
            </a:prstGeom>
            <a:noFill/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华文彩云" panose="02010800040101010101" pitchFamily="2" charset="-122"/>
                  <a:ea typeface="华文彩云" panose="02010800040101010101" pitchFamily="2" charset="-122"/>
                  <a:cs typeface="+mn-cs"/>
                </a:rPr>
                <a:t>第三步：知内容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华文彩云" panose="02010800040101010101" pitchFamily="2" charset="-122"/>
                <a:ea typeface="华文彩云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" grpId="2"/>
      <p:bldP spid="3" grpId="1"/>
      <p:bldP spid="3" grpId="2"/>
      <p:bldP spid="9" grpId="1"/>
      <p:bldP spid="9" grpId="2"/>
    </p:bldLst>
  </p:timing>
</p:sld>
</file>

<file path=ppt/tags/tag1.xml><?xml version="1.0" encoding="utf-8"?>
<p:tagLst xmlns:p="http://schemas.openxmlformats.org/presentationml/2006/main">
  <p:tag name="KSO_WPP_MARK_KEY" val="022b471b-1e35-4779-aa0b-cdd23fc93a7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974806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1023</Words>
  <Application>WPS 演示</Application>
  <PresentationFormat>全屏显示(16:9)</PresentationFormat>
  <Paragraphs>168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Arial</vt:lpstr>
      <vt:lpstr>Calibri</vt:lpstr>
      <vt:lpstr>楷体</vt:lpstr>
      <vt:lpstr>仿宋</vt:lpstr>
      <vt:lpstr>微软雅黑</vt:lpstr>
      <vt:lpstr>Times New Roman</vt:lpstr>
      <vt:lpstr>华文彩云</vt:lpstr>
      <vt:lpstr>黑体</vt:lpstr>
      <vt:lpstr>方正姚体</vt:lpstr>
      <vt:lpstr>汉仪综艺体简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《纳米技术就在我们身边》PPT课件(第1课时)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690</cp:revision>
  <dcterms:created xsi:type="dcterms:W3CDTF">2015-12-30T08:03:00Z</dcterms:created>
  <dcterms:modified xsi:type="dcterms:W3CDTF">2023-01-17T01:06:30Z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38424755E0344E4CBFE80FF580EDED8E</vt:lpwstr>
  </property>
</Properties>
</file>