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8" r:id="rId3"/>
    <p:sldMasterId id="2147483671" r:id="rId4"/>
  </p:sldMasterIdLst>
  <p:notesMasterIdLst>
    <p:notesMasterId r:id="rId6"/>
  </p:notesMasterIdLst>
  <p:handoutMasterIdLst>
    <p:handoutMasterId r:id="rId21"/>
  </p:handoutMasterIdLst>
  <p:sldIdLst>
    <p:sldId id="1116" r:id="rId5"/>
    <p:sldId id="1115" r:id="rId7"/>
    <p:sldId id="1197" r:id="rId8"/>
    <p:sldId id="1089" r:id="rId9"/>
    <p:sldId id="1155" r:id="rId10"/>
    <p:sldId id="1350" r:id="rId11"/>
    <p:sldId id="1347" r:id="rId12"/>
    <p:sldId id="1302" r:id="rId13"/>
    <p:sldId id="1253" r:id="rId14"/>
    <p:sldId id="1452" r:id="rId15"/>
    <p:sldId id="937" r:id="rId16"/>
    <p:sldId id="1172" r:id="rId17"/>
    <p:sldId id="1468" r:id="rId18"/>
    <p:sldId id="1473" r:id="rId19"/>
    <p:sldId id="1476" r:id="rId20"/>
  </p:sldIdLst>
  <p:sldSz cx="9144000" cy="5143500" type="screen16x9"/>
  <p:notesSz cx="6858000" cy="9144000"/>
  <p:embeddedFontLst>
    <p:embeddedFont>
      <p:font typeface="微软雅黑" panose="020B0503020204020204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Calibri" panose="020F0502020204030204"/>
      <p:regular r:id="rId27"/>
      <p:bold r:id="rId28"/>
      <p:italic r:id="rId29"/>
      <p:boldItalic r:id="rId30"/>
    </p:embeddedFont>
    <p:embeddedFont>
      <p:font typeface="楷体" panose="02010609060101010101" pitchFamily="49" charset="-122"/>
      <p:regular r:id="rId31"/>
    </p:embeddedFont>
    <p:embeddedFont>
      <p:font typeface="汉语拼音" panose="020B0604020202020204" pitchFamily="34" charset="0"/>
      <p:regular r:id="rId32"/>
    </p:embeddedFont>
    <p:embeddedFont>
      <p:font typeface="幼圆" panose="02010509060101010101" pitchFamily="49" charset="-122"/>
      <p:regular r:id="rId33"/>
    </p:embeddedFont>
    <p:embeddedFont>
      <p:font typeface="Impact" panose="020B0806030902050204" charset="0"/>
      <p:regular r:id="rId34"/>
    </p:embeddedFont>
  </p:embeddedFontLst>
  <p:custDataLst>
    <p:tags r:id="rId35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5pPr>
    <a:lvl6pPr marL="22860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6pPr>
    <a:lvl7pPr marL="27432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7pPr>
    <a:lvl8pPr marL="32004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8pPr>
    <a:lvl9pPr marL="36576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400" kern="1200">
        <a:solidFill>
          <a:schemeClr val="tx1"/>
        </a:solidFill>
        <a:latin typeface="Times New Roman" panose="02020603050405020304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21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7"/>
    <p:restoredTop sz="93778"/>
  </p:normalViewPr>
  <p:slideViewPr>
    <p:cSldViewPr showGuides="1">
      <p:cViewPr>
        <p:scale>
          <a:sx n="130" d="100"/>
          <a:sy n="130" d="100"/>
        </p:scale>
        <p:origin x="-1110" y="-324"/>
      </p:cViewPr>
      <p:guideLst>
        <p:guide orient="horz" pos="2621"/>
        <p:guide pos="285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73.xml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660C8EF0-063C-4EC8-822D-D4BEE606CB4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607F7337-2D4C-4836-9F96-E27918AAD3E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FD2E35E-6DB1-4671-AA13-E9173BD066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4572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9E1CD010-A9A3-4117-BFBF-9C1583B3E1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</a:rPr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058863"/>
            <a:ext cx="8229600" cy="127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4800600"/>
            <a:ext cx="3200400" cy="212725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4800600"/>
            <a:ext cx="3733800" cy="2127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4800600"/>
            <a:ext cx="914400" cy="2127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/>
          <a:lstStyle/>
          <a:p>
            <a:pPr algn="ctr" fontAlgn="auto">
              <a:buNone/>
            </a:pPr>
            <a:fld id="{9A0DB2DC-4C9A-4742-B13C-FB6460FD3503}" type="slidenum">
              <a:rPr lang="en-US" altLang="zh-CN" strike="noStrike" noProof="1">
                <a:latin typeface="+mn-lt"/>
                <a:ea typeface="黑体" panose="02010609060101010101" pitchFamily="49" charset="-122"/>
                <a:cs typeface="+mn-cs"/>
              </a:rPr>
            </a:fld>
            <a:endParaRPr lang="en-US" altLang="zh-CN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915670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file:///D:\qq&#25991;&#20214;\712321467\Image\C2C\Image2\%7b75232B38-A165-1FB7-499C-2E1C792CACB5%7d.png" TargetMode="External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1" Type="http://schemas.openxmlformats.org/officeDocument/2006/relationships/theme" Target="../theme/theme2.xml"/><Relationship Id="rId20" Type="http://schemas.openxmlformats.org/officeDocument/2006/relationships/tags" Target="../tags/tag6.xml"/><Relationship Id="rId2" Type="http://schemas.openxmlformats.org/officeDocument/2006/relationships/slideLayout" Target="../slideLayouts/slideLayout11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2.png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0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9" Type="http://schemas.openxmlformats.org/officeDocument/2006/relationships/tags" Target="../tags/tag68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2.png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123825"/>
            <a:ext cx="2771775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kumimoji="1" lang="zh-CN" altLang="en-US" strike="noStrike" noProof="1"/>
          </a:p>
        </p:txBody>
      </p:sp>
      <p:sp>
        <p:nvSpPr>
          <p:cNvPr id="1027" name="TextBox 1"/>
          <p:cNvSpPr txBox="1"/>
          <p:nvPr userDrawn="1"/>
        </p:nvSpPr>
        <p:spPr>
          <a:xfrm>
            <a:off x="177800" y="77788"/>
            <a:ext cx="2049463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/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18.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文言文《囊萤夜读》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2"/>
          <p:cNvPicPr>
            <a:picLocks noChangeAspect="1"/>
          </p:cNvPicPr>
          <p:nvPr userDrawn="1"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 flipV="1">
            <a:off x="100013" y="4659313"/>
            <a:ext cx="8970962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1073743875" descr="学科网 zxxk.com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pull dir="d"/>
  </p:transition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5613" y="455613"/>
            <a:ext cx="8228012" cy="53022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5613" y="1117600"/>
            <a:ext cx="8228013" cy="357028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2051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1.xml"/><Relationship Id="rId4" Type="http://schemas.openxmlformats.org/officeDocument/2006/relationships/image" Target="../media/image13.png"/><Relationship Id="rId3" Type="http://schemas.openxmlformats.org/officeDocument/2006/relationships/hyperlink" Target="&#19971;&#24425;&#22235;&#19979;&#35838;&#25991;&#26391;&#35835;18&#25991;&#35328;&#25991;&#20108;&#21017;&#22218;&#33828;&#22812;&#35835;.mp4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69.xml"/><Relationship Id="rId1" Type="http://schemas.openxmlformats.org/officeDocument/2006/relationships/hyperlink" Target="&#22235;&#19979;&#35838;&#25991;&#26391;&#35835;18&#25991;&#35328;&#25991;&#20108;&#21017;&#22218;&#33828;&#22812;&#35835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" descr="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408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48"/>
          <p:cNvSpPr txBox="1"/>
          <p:nvPr/>
        </p:nvSpPr>
        <p:spPr>
          <a:xfrm>
            <a:off x="3275910" y="843630"/>
            <a:ext cx="4248472" cy="1299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fontAlgn="auto"/>
            <a:r>
              <a:rPr lang="zh-CN" altLang="en-US" sz="8000" b="1" strike="noStrike" noProof="1" smtClean="0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囊萤夜读</a:t>
            </a:r>
            <a:endParaRPr lang="zh-CN" altLang="en-US" sz="8000" b="1" strike="noStrike" noProof="1" smtClean="0">
              <a:ln w="0"/>
              <a:solidFill>
                <a:srgbClr val="FF0000"/>
              </a:solidFill>
              <a:effectLst>
                <a:glow rad="139700">
                  <a:schemeClr val="bg1">
                    <a:alpha val="91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1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8038" y="3508375"/>
            <a:ext cx="1036637" cy="127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67175" y="3221038"/>
            <a:ext cx="1584325" cy="156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14">
            <a:hlinkClick r:id="rId3" action="ppaction://hlinkfile"/>
          </p:cNvPr>
          <p:cNvSpPr txBox="1"/>
          <p:nvPr/>
        </p:nvSpPr>
        <p:spPr>
          <a:xfrm>
            <a:off x="873125" y="628650"/>
            <a:ext cx="1774825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280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小练笔</a:t>
            </a:r>
            <a:endParaRPr lang="zh-CN" altLang="en-US" sz="2800">
              <a:solidFill>
                <a:srgbClr val="875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541520" y="95250"/>
            <a:ext cx="4111625" cy="2024380"/>
          </a:xfrm>
          <a:prstGeom prst="cloudCallout">
            <a:avLst>
              <a:gd name="adj1" fmla="val -32718"/>
              <a:gd name="adj2" fmla="val 81776"/>
            </a:avLst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endParaRPr lang="zh-CN" altLang="en-US" sz="2000" b="1" strike="noStrike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8630" y="1477645"/>
            <a:ext cx="3125470" cy="1774190"/>
            <a:chOff x="509" y="2273"/>
            <a:chExt cx="5143" cy="3423"/>
          </a:xfrm>
        </p:grpSpPr>
        <p:sp>
          <p:nvSpPr>
            <p:cNvPr id="6" name="云形标注 5"/>
            <p:cNvSpPr/>
            <p:nvPr/>
          </p:nvSpPr>
          <p:spPr>
            <a:xfrm>
              <a:off x="509" y="2273"/>
              <a:ext cx="5143" cy="3423"/>
            </a:xfrm>
            <a:prstGeom prst="cloudCallout">
              <a:avLst>
                <a:gd name="adj1" fmla="val 35603"/>
                <a:gd name="adj2" fmla="val 68256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60000"/>
                      <a:lumOff val="40000"/>
                    </a:scheme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2000" b="1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0" b="1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730" name="文本框 8"/>
            <p:cNvSpPr txBox="1"/>
            <p:nvPr/>
          </p:nvSpPr>
          <p:spPr>
            <a:xfrm>
              <a:off x="787" y="3094"/>
              <a:ext cx="4586" cy="16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我学到了</a:t>
              </a:r>
              <a:r>
                <a:rPr lang="en-US" altLang="zh-CN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……</a:t>
              </a:r>
              <a:endPara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我想对他说</a:t>
              </a:r>
              <a:r>
                <a:rPr lang="en-US" altLang="zh-CN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……</a:t>
              </a:r>
              <a:endPara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004715" y="483235"/>
            <a:ext cx="33420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你从车胤身上学到了什么品质？你有什么话想对他说？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012180" y="2067560"/>
            <a:ext cx="2927350" cy="2669540"/>
          </a:xfrm>
          <a:prstGeom prst="ellipse">
            <a:avLst/>
          </a:prstGeom>
          <a:blipFill rotWithShape="1">
            <a:blip r:embed="rId4" cstate="email"/>
            <a:tile tx="0" ty="0" sx="100000" sy="100000" flip="x" algn="tl"/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0"/>
          <p:cNvSpPr/>
          <p:nvPr/>
        </p:nvSpPr>
        <p:spPr>
          <a:xfrm>
            <a:off x="1114260" y="987743"/>
            <a:ext cx="7331075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囊萤夜读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讲述的是车胤利用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代替油灯刻苦求学的故事，告诉人们：无论环境有多么恶劣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，这样日后必有成就。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文本框 14"/>
          <p:cNvSpPr txBox="1"/>
          <p:nvPr/>
        </p:nvSpPr>
        <p:spPr>
          <a:xfrm>
            <a:off x="683730" y="554673"/>
            <a:ext cx="2036763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小结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8740" y="1635443"/>
            <a:ext cx="1709738" cy="6937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5548" y="3103880"/>
            <a:ext cx="2089150" cy="8080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勤奋苦学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3215" y="1707515"/>
            <a:ext cx="58775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ts val="384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主人公是车胤用口袋装萤火虫来照书本，孙康利用雪的反光勤奋苦学的故事。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矩形 1"/>
          <p:cNvSpPr/>
          <p:nvPr/>
        </p:nvSpPr>
        <p:spPr>
          <a:xfrm>
            <a:off x="2195830" y="555625"/>
            <a:ext cx="55714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车胤勤学的故事被传为佳话，还有一个类似的故事：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87" y="3507142"/>
            <a:ext cx="2729118" cy="769441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/>
            <a:r>
              <a:rPr lang="zh-CN" altLang="en-US" sz="4400" b="1" strike="noStrike" noProof="1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囊萤</a:t>
            </a:r>
            <a:r>
              <a:rPr lang="zh-CN" altLang="en-US" sz="4400" b="1" strike="noStrike" noProof="1" smtClean="0">
                <a:solidFill>
                  <a:srgbClr val="0000FF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映雪</a:t>
            </a:r>
            <a:endParaRPr lang="zh-CN" altLang="en-US" sz="4400" b="1" strike="noStrike" noProof="1">
              <a:solidFill>
                <a:srgbClr val="0000FF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7765" y="3644265"/>
            <a:ext cx="335661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比喻人勤奋好学。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8" name="文本框 14"/>
          <p:cNvSpPr txBox="1"/>
          <p:nvPr/>
        </p:nvSpPr>
        <p:spPr>
          <a:xfrm>
            <a:off x="546100" y="482600"/>
            <a:ext cx="1584325" cy="4984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228080" y="1059815"/>
            <a:ext cx="2753360" cy="258445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6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 descr="t0165534baff8b2bd9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8365" y="245745"/>
            <a:ext cx="2944495" cy="2170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3" descr="u=3619637027,137684013&amp;fm=26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16370" y="339725"/>
            <a:ext cx="2191385" cy="2042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7" descr="162017846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78550" y="2718435"/>
            <a:ext cx="2529205" cy="1892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0155" y="2644140"/>
            <a:ext cx="1997075" cy="2248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7" name="文本框 4"/>
          <p:cNvSpPr txBox="1"/>
          <p:nvPr/>
        </p:nvSpPr>
        <p:spPr>
          <a:xfrm>
            <a:off x="4572000" y="266700"/>
            <a:ext cx="1435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 b="1">
                <a:latin typeface="Times New Roman" panose="02020603050405020304"/>
                <a:ea typeface="微软雅黑" panose="020B0503020204020204" charset="-122"/>
              </a:rPr>
              <a:t>悬梁刺股</a:t>
            </a:r>
            <a:endParaRPr lang="zh-CN" altLang="zh-CN" sz="2400" b="1"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36872" name="文本框 14"/>
          <p:cNvSpPr txBox="1"/>
          <p:nvPr/>
        </p:nvSpPr>
        <p:spPr>
          <a:xfrm>
            <a:off x="611188" y="411163"/>
            <a:ext cx="1931987" cy="4984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28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拓展故事</a:t>
            </a:r>
            <a:endParaRPr lang="zh-CN" altLang="en-US" sz="28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990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55650" y="3004185"/>
            <a:ext cx="2707005" cy="180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617855" y="869315"/>
            <a:ext cx="2493645" cy="2014855"/>
          </a:xfrm>
          <a:prstGeom prst="ellipse">
            <a:avLst/>
          </a:prstGeom>
          <a:blipFill rotWithShape="1">
            <a:blip r:embed="rId6" cstate="email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87450" y="2428240"/>
            <a:ext cx="127000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凿壁偷光</a:t>
            </a:r>
            <a:endParaRPr lang="zh-CN" alt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925" y="4437380"/>
            <a:ext cx="1242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闻鸡起舞</a:t>
            </a:r>
            <a:endParaRPr lang="zh-CN" altLang="en-US" sz="2000" b="1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  <p:bldP spid="3" grpId="0" animBg="1"/>
      <p:bldP spid="1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4"/>
          <p:cNvSpPr txBox="1"/>
          <p:nvPr/>
        </p:nvSpPr>
        <p:spPr>
          <a:xfrm>
            <a:off x="825500" y="558800"/>
            <a:ext cx="2036763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36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作业</a:t>
            </a:r>
            <a:endParaRPr lang="zh-CN" altLang="en-US" sz="36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1403780" y="1247060"/>
            <a:ext cx="6057265" cy="2764790"/>
          </a:xfrm>
          <a:prstGeom prst="horizontalScroll">
            <a:avLst/>
          </a:prstGeom>
          <a:gradFill>
            <a:gsLst>
              <a:gs pos="12000">
                <a:srgbClr val="FFD250"/>
              </a:gs>
              <a:gs pos="100000">
                <a:srgbClr val="FEEFC3"/>
              </a:gs>
            </a:gsLst>
            <a:lin scaled="1"/>
          </a:gra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横卷形 1"/>
          <p:cNvSpPr/>
          <p:nvPr/>
        </p:nvSpPr>
        <p:spPr>
          <a:xfrm>
            <a:off x="1404415" y="1056560"/>
            <a:ext cx="5256530" cy="1296035"/>
          </a:xfrm>
          <a:prstGeom prst="horizontalScroll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64" name="文本框 1"/>
          <p:cNvSpPr txBox="1"/>
          <p:nvPr/>
        </p:nvSpPr>
        <p:spPr>
          <a:xfrm>
            <a:off x="1758745" y="1704260"/>
            <a:ext cx="58134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背诵原文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讲故事给家人听。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课后阅读更多的成语故事。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/>
          <p:cNvSpPr/>
          <p:nvPr/>
        </p:nvSpPr>
        <p:spPr>
          <a:xfrm>
            <a:off x="4140200" y="1562100"/>
            <a:ext cx="2787650" cy="1054100"/>
          </a:xfrm>
          <a:prstGeom prst="arc">
            <a:avLst>
              <a:gd name="adj1" fmla="val 11521842"/>
              <a:gd name="adj2" fmla="val 20461283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600" strike="noStrike" noProof="1"/>
          </a:p>
        </p:txBody>
      </p:sp>
      <p:sp>
        <p:nvSpPr>
          <p:cNvPr id="7" name="弧形 6"/>
          <p:cNvSpPr/>
          <p:nvPr/>
        </p:nvSpPr>
        <p:spPr>
          <a:xfrm>
            <a:off x="1835785" y="1632585"/>
            <a:ext cx="2916555" cy="1126490"/>
          </a:xfrm>
          <a:prstGeom prst="arc">
            <a:avLst>
              <a:gd name="adj1" fmla="val 11935345"/>
              <a:gd name="adj2" fmla="val 2055997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弧形 7"/>
          <p:cNvSpPr/>
          <p:nvPr/>
        </p:nvSpPr>
        <p:spPr>
          <a:xfrm>
            <a:off x="4195445" y="3860800"/>
            <a:ext cx="2698750" cy="890588"/>
          </a:xfrm>
          <a:prstGeom prst="arc">
            <a:avLst>
              <a:gd name="adj1" fmla="val 11321482"/>
              <a:gd name="adj2" fmla="val 20749215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600" b="1" strike="noStrike" noProof="1">
              <a:solidFill>
                <a:srgbClr val="0066FF"/>
              </a:solidFill>
              <a:uFillTx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565265" y="1734820"/>
            <a:ext cx="22860" cy="227584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7" idx="0"/>
            <a:endCxn id="15" idx="0"/>
          </p:cNvCxnSpPr>
          <p:nvPr/>
        </p:nvCxnSpPr>
        <p:spPr>
          <a:xfrm>
            <a:off x="2203450" y="1821815"/>
            <a:ext cx="19685" cy="2275205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1991" name="文本框 11"/>
          <p:cNvSpPr txBox="1"/>
          <p:nvPr/>
        </p:nvSpPr>
        <p:spPr>
          <a:xfrm>
            <a:off x="3368675" y="449263"/>
            <a:ext cx="22558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Times New Roman" panose="02020603050405020304"/>
                <a:ea typeface="微软雅黑" panose="020B0503020204020204" charset="-122"/>
              </a:rPr>
              <a:t>囊萤夜读</a:t>
            </a:r>
            <a:endParaRPr lang="zh-CN" altLang="en-US" sz="3600" b="1"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1992" name="文本框 12"/>
          <p:cNvSpPr txBox="1"/>
          <p:nvPr/>
        </p:nvSpPr>
        <p:spPr>
          <a:xfrm>
            <a:off x="2872105" y="1987550"/>
            <a:ext cx="614363" cy="19478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/>
                <a:ea typeface="微软雅黑" panose="020B0503020204020204" charset="-122"/>
              </a:rPr>
              <a:t>恭勤不倦</a:t>
            </a:r>
            <a:endParaRPr lang="zh-CN" altLang="en-US" sz="2800" dirty="0"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1993" name="文本框 13"/>
          <p:cNvSpPr txBox="1"/>
          <p:nvPr/>
        </p:nvSpPr>
        <p:spPr>
          <a:xfrm>
            <a:off x="5166995" y="1987550"/>
            <a:ext cx="612775" cy="19478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r>
              <a:rPr lang="zh-CN" altLang="en-US" sz="2800" dirty="0">
                <a:latin typeface="Times New Roman" panose="02020603050405020304"/>
                <a:ea typeface="微软雅黑" panose="020B0503020204020204" charset="-122"/>
              </a:rPr>
              <a:t>博学多通</a:t>
            </a:r>
            <a:endParaRPr lang="zh-CN" altLang="en-US" sz="2800" dirty="0"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1907540" y="3937953"/>
            <a:ext cx="2698750" cy="890588"/>
          </a:xfrm>
          <a:prstGeom prst="arc">
            <a:avLst>
              <a:gd name="adj1" fmla="val 11728245"/>
              <a:gd name="adj2" fmla="val 20749215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600" strike="noStrike" noProof="1"/>
          </a:p>
        </p:txBody>
      </p:sp>
      <p:sp>
        <p:nvSpPr>
          <p:cNvPr id="41997" name="文本框 14"/>
          <p:cNvSpPr txBox="1"/>
          <p:nvPr/>
        </p:nvSpPr>
        <p:spPr>
          <a:xfrm>
            <a:off x="623888" y="492125"/>
            <a:ext cx="1989137" cy="5000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r>
              <a:rPr lang="zh-CN" altLang="en-US" sz="28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板书设计</a:t>
            </a:r>
            <a:endParaRPr lang="zh-CN" altLang="en-US" sz="28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4356100" y="1809750"/>
            <a:ext cx="15240" cy="234442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77335" y="1107440"/>
            <a:ext cx="1141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胤</a:t>
            </a:r>
            <a:endParaRPr lang="zh-CN" altLang="zh-CN" sz="3200" dirty="0"/>
          </a:p>
        </p:txBody>
      </p:sp>
    </p:spTree>
    <p:custDataLst>
      <p:tags r:id="rId1"/>
    </p:custDataLst>
  </p:cSld>
  <p:clrMapOvr>
    <a:masterClrMapping/>
  </p:clrMapOvr>
  <p:transition spd="slow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53087" y="0"/>
            <a:ext cx="3490913" cy="458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035685" y="556260"/>
            <a:ext cx="4645660" cy="685800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300" strike="noStrike" noProof="1">
                <a:solidFill>
                  <a:srgbClr val="0000FF"/>
                </a:solidFill>
                <a:sym typeface="+mn-ea"/>
              </a:rPr>
              <a:t>4月23日是世界读书日</a:t>
            </a:r>
            <a:endParaRPr kumimoji="0" lang="zh-CN" altLang="en-US" sz="3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725" y="2355735"/>
            <a:ext cx="500734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你知道有哪些读书劝学的名言名句吗？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123825"/>
            <a:ext cx="251142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825"/>
            <a:ext cx="2628900" cy="276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6"/>
          <p:cNvSpPr/>
          <p:nvPr/>
        </p:nvSpPr>
        <p:spPr>
          <a:xfrm>
            <a:off x="618490" y="638175"/>
            <a:ext cx="5360035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囊 萤 夜 读</a:t>
            </a:r>
            <a:endParaRPr lang="zh-CN" altLang="en-US" sz="6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213" y="3147378"/>
            <a:ext cx="5802312" cy="1076325"/>
          </a:xfrm>
          <a:prstGeom prst="rect">
            <a:avLst/>
          </a:prstGeom>
          <a:gradFill>
            <a:gsLst>
              <a:gs pos="49000">
                <a:srgbClr val="FB963A"/>
              </a:gs>
              <a:gs pos="0">
                <a:srgbClr val="F5613A"/>
              </a:gs>
              <a:gs pos="100000">
                <a:srgbClr val="FFF1BE"/>
              </a:gs>
            </a:gsLst>
            <a:path path="circle">
              <a:fillToRect l="100000" t="100000"/>
            </a:path>
            <a:tileRect r="-100000" b="-100000"/>
          </a:gradFill>
          <a:ln w="9525" cap="flat" cmpd="sng">
            <a:solidFill>
              <a:srgbClr val="F6ACA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indent="711200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（车胤）用口袋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装萤火虫来照明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，在夜里读书。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30200" y="2212023"/>
            <a:ext cx="1439863" cy="403225"/>
          </a:xfrm>
          <a:prstGeom prst="wedgeRoundRectCallout">
            <a:avLst>
              <a:gd name="adj1" fmla="val -5413"/>
              <a:gd name="adj2" fmla="val -10866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用口袋装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201863" y="2258060"/>
            <a:ext cx="1228725" cy="403225"/>
          </a:xfrm>
          <a:prstGeom prst="wedgeRoundRectCallout">
            <a:avLst>
              <a:gd name="adj1" fmla="val -34056"/>
              <a:gd name="adj2" fmla="val -12291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萤火虫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003675" y="2258060"/>
            <a:ext cx="1439863" cy="403225"/>
          </a:xfrm>
          <a:prstGeom prst="wedgeRoundRectCallout">
            <a:avLst>
              <a:gd name="adj1" fmla="val -26361"/>
              <a:gd name="adj2" fmla="val -13708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夜晚读书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795963" y="123825"/>
            <a:ext cx="3163888" cy="1722438"/>
          </a:xfrm>
          <a:prstGeom prst="cloudCallout">
            <a:avLst>
              <a:gd name="adj1" fmla="val 16829"/>
              <a:gd name="adj2" fmla="val 71594"/>
            </a:avLst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齐读课题，说</a:t>
            </a:r>
            <a:r>
              <a:rPr lang="en-US" altLang="zh-CN" sz="2400" b="1" strike="noStrike" noProof="1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  </a:t>
            </a:r>
            <a:r>
              <a:rPr lang="zh-CN" altLang="en-US" sz="2400" b="1" strike="noStrike" noProof="1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说题目的意思？</a:t>
            </a:r>
            <a:endParaRPr lang="zh-CN" altLang="en-US" sz="2400" b="1" strike="noStrike" noProof="1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15950" y="627380"/>
            <a:ext cx="115633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</a:t>
            </a:r>
            <a:r>
              <a:rPr lang="en-US" altLang="zh-CN" sz="2800" b="1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áng</a:t>
            </a:r>
            <a:endParaRPr lang="zh-CN" altLang="en-US" sz="2800" b="1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0" name="图片 9" descr="图片2吞吞吐吐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72125" y="2139720"/>
            <a:ext cx="2366003" cy="25863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/>
          <p:nvPr/>
        </p:nvSpPr>
        <p:spPr>
          <a:xfrm>
            <a:off x="2915920" y="1131570"/>
            <a:ext cx="612267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本文选自《晋书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车胤传》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车胤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(约333年-401年)，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字武子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自幼聪明勤奋好学。长大后成为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东晋大臣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为人公正，不畏强权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6085" y="1131570"/>
            <a:ext cx="5985510" cy="3030220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椭圆 1"/>
          <p:cNvSpPr/>
          <p:nvPr/>
        </p:nvSpPr>
        <p:spPr>
          <a:xfrm>
            <a:off x="684213" y="555625"/>
            <a:ext cx="2303463" cy="4032250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0" name="椭圆 9"/>
          <p:cNvSpPr/>
          <p:nvPr/>
        </p:nvSpPr>
        <p:spPr>
          <a:xfrm>
            <a:off x="539750" y="627380"/>
            <a:ext cx="2447925" cy="4032885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3850" y="662305"/>
            <a:ext cx="2509520" cy="3387090"/>
          </a:xfrm>
          <a:prstGeom prst="ellipse">
            <a:avLst/>
          </a:prstGeom>
          <a:blipFill rotWithShape="1">
            <a:blip r:embed="rId1" cstate="email"/>
            <a:tile tx="0" ty="0" sx="100000" sy="100000" flip="none" algn="ct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"/>
          <p:cNvSpPr/>
          <p:nvPr/>
        </p:nvSpPr>
        <p:spPr>
          <a:xfrm>
            <a:off x="899745" y="1419860"/>
            <a:ext cx="7402563" cy="137268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自由朗读课文，圈出不懂的生字词，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试划分朗读停顿，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同学交流指导。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795" y="598805"/>
            <a:ext cx="3272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38302"/>
                </a:solidFill>
                <a:latin typeface="微软雅黑" panose="020B0503020204020204" charset="-122"/>
              </a:rPr>
              <a:t>初读课文，扫清障碍</a:t>
            </a:r>
            <a:r>
              <a:rPr lang="zh-CN" altLang="en-US" sz="2000" dirty="0">
                <a:solidFill>
                  <a:srgbClr val="A38302"/>
                </a:solidFill>
                <a:latin typeface="微软雅黑" panose="020B0503020204020204" charset="-122"/>
              </a:rPr>
              <a:t>。</a:t>
            </a:r>
            <a:endParaRPr lang="zh-CN" altLang="en-US" sz="2000" dirty="0">
              <a:solidFill>
                <a:srgbClr val="A38302"/>
              </a:solidFill>
              <a:latin typeface="微软雅黑" panose="020B0503020204020204" charset="-122"/>
            </a:endParaRPr>
          </a:p>
        </p:txBody>
      </p:sp>
      <p:pic>
        <p:nvPicPr>
          <p:cNvPr id="6" name="图片 5" descr="图片122222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99870" y="2808925"/>
            <a:ext cx="3108703" cy="23345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28600" y="339725"/>
            <a:ext cx="8775700" cy="4394200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603250" y="1492250"/>
            <a:ext cx="83566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胤恭勤不倦，博学多</a:t>
            </a:r>
            <a:r>
              <a:rPr kumimoji="0" lang="zh-CN" altLang="en-US" sz="3200" b="1" i="0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。家贫不常得油</a:t>
            </a: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夏月则练囊盛数十萤火以照书，以夜继日焉。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3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827740" y="771625"/>
            <a:ext cx="1071454" cy="43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读课文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1834833" y="1731963"/>
            <a:ext cx="144463" cy="382588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164705" y="1781175"/>
            <a:ext cx="144463" cy="382588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198688" y="2528888"/>
            <a:ext cx="144463" cy="382588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540443" y="2525713"/>
            <a:ext cx="144463" cy="382588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5831840" y="2499995"/>
            <a:ext cx="107950" cy="437515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 bwMode="auto">
          <a:xfrm>
            <a:off x="3638550" y="2457450"/>
            <a:ext cx="373380" cy="47815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7" name="圆角矩形 6"/>
          <p:cNvSpPr/>
          <p:nvPr/>
        </p:nvSpPr>
        <p:spPr bwMode="auto">
          <a:xfrm>
            <a:off x="4071620" y="2454275"/>
            <a:ext cx="382270" cy="47815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9" name="圆角矩形标注 8"/>
          <p:cNvSpPr/>
          <p:nvPr/>
        </p:nvSpPr>
        <p:spPr>
          <a:xfrm>
            <a:off x="4211955" y="2167255"/>
            <a:ext cx="645160" cy="290830"/>
          </a:xfrm>
          <a:prstGeom prst="wedgeRoundRectCallout">
            <a:avLst>
              <a:gd name="adj1" fmla="val -58759"/>
              <a:gd name="adj2" fmla="val 41048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en-US" altLang="zh-CN" sz="2000" b="1" strike="noStrike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shù</a:t>
            </a:r>
            <a:endParaRPr lang="en-US" altLang="zh-CN" sz="2000" b="1" strike="noStrike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03350" y="1419225"/>
            <a:ext cx="647700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>
                <a:solidFill>
                  <a:srgbClr val="0000FF"/>
                </a:solidFill>
                <a:latin typeface="Times New Roman" panose="02020603050405020304"/>
                <a:ea typeface="微软雅黑" panose="020B0503020204020204" charset="-122"/>
              </a:rPr>
              <a:t>yìn</a:t>
            </a:r>
            <a:endParaRPr lang="en-US" altLang="zh-CN" sz="2000" b="1">
              <a:solidFill>
                <a:srgbClr val="0000FF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47178" y="2931478"/>
            <a:ext cx="649287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 b="1">
                <a:solidFill>
                  <a:srgbClr val="0000FF"/>
                </a:solidFill>
                <a:latin typeface="Times New Roman" panose="02020603050405020304"/>
                <a:ea typeface="微软雅黑" panose="020B0503020204020204" charset="-122"/>
              </a:rPr>
              <a:t>yān</a:t>
            </a:r>
            <a:endParaRPr lang="en-US" altLang="zh-CN" sz="2000" b="1">
              <a:solidFill>
                <a:srgbClr val="0000FF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3574" name="矩形 28"/>
          <p:cNvSpPr/>
          <p:nvPr/>
        </p:nvSpPr>
        <p:spPr>
          <a:xfrm>
            <a:off x="3413125" y="412115"/>
            <a:ext cx="3560763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囊 萤 夜</a:t>
            </a:r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3298825" y="2166620"/>
            <a:ext cx="828675" cy="291465"/>
          </a:xfrm>
          <a:prstGeom prst="wedgeRoundRectCallout">
            <a:avLst>
              <a:gd name="adj1" fmla="val 32934"/>
              <a:gd name="adj2" fmla="val 34507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strike="noStrike" noProof="1">
                <a:solidFill>
                  <a:srgbClr val="0000FF"/>
                </a:solidFill>
                <a:sym typeface="+mn-ea"/>
              </a:rPr>
              <a:t>chénɡ</a:t>
            </a:r>
            <a:endParaRPr lang="en-US" altLang="zh-CN" sz="2000" b="1" strike="noStrike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32455" y="3363595"/>
            <a:ext cx="5475605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/>
            <a:r>
              <a:rPr lang="en-US" altLang="zh-CN" sz="24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标点符号要读出停顿。</a:t>
            </a:r>
            <a:endParaRPr lang="zh-CN" altLang="en-US" sz="2400" b="1" strike="noStrike" noProof="1" smtClean="0">
              <a:solidFill>
                <a:srgbClr val="FF0000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en-US" altLang="zh-CN" sz="2400" b="1" strike="noStrike" noProof="1" smtClean="0"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strike="noStrike" noProof="1" smtClean="0"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句子较长，中间没有标点符号的，要根据意思读出停顿，读出对课文的理解。</a:t>
            </a:r>
            <a:endParaRPr lang="zh-CN" altLang="en-US" sz="2400" b="1" strike="noStrike" noProof="1" smtClean="0">
              <a:solidFill>
                <a:srgbClr val="FF0000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510665" y="3255963"/>
            <a:ext cx="142875" cy="382588"/>
          </a:xfrm>
          <a:prstGeom prst="line">
            <a:avLst/>
          </a:prstGeom>
          <a:ln w="285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 animBg="1"/>
      <p:bldP spid="27" grpId="0"/>
      <p:bldP spid="28" grpId="0"/>
      <p:bldP spid="32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79838" y="1997075"/>
            <a:ext cx="4294187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、看课文注释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、查字典查辅导书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、联系上下文理解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4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、组词方法理解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5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、请教老师、同学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6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、读书百遍其义自见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7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、利用生活经验理解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/>
                <a:ea typeface="微软雅黑" panose="020B0503020204020204" charset="-122"/>
              </a:rPr>
              <a:t>……</a:t>
            </a:r>
            <a:endParaRPr lang="en-US" altLang="zh-CN" sz="2400" dirty="0">
              <a:solidFill>
                <a:schemeClr val="tx1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2555875" y="212090"/>
            <a:ext cx="3558540" cy="1763395"/>
          </a:xfrm>
          <a:prstGeom prst="cloudCallout">
            <a:avLst>
              <a:gd name="adj1" fmla="val -68361"/>
              <a:gd name="adj2" fmla="val 39260"/>
            </a:avLst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2400" b="1" strike="noStrike" noProof="1">
                <a:solidFill>
                  <a:srgbClr val="0000FF"/>
                </a:solidFill>
                <a:latin typeface="+mj-ea"/>
                <a:ea typeface="+mj-ea"/>
                <a:sym typeface="+mn-ea"/>
              </a:rPr>
              <a:t>你们用什么方法学习古文古诗呢？</a:t>
            </a:r>
            <a:endParaRPr lang="zh-CN" altLang="en-US" sz="2400" b="1" strike="noStrike" noProof="1">
              <a:solidFill>
                <a:srgbClr val="0000FF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5" name="图片 4" descr="图片2吞吞吐吐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695" y="1707690"/>
            <a:ext cx="2339845" cy="2557745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50825" y="374650"/>
            <a:ext cx="8775700" cy="4394200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501650" y="1276350"/>
            <a:ext cx="8356600" cy="3044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胤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/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恭勤不倦，博学多</a:t>
            </a:r>
            <a:r>
              <a:rPr kumimoji="0" lang="zh-CN" altLang="en-US" sz="3200" b="1" i="0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通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。家贫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/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不常得油，夏月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/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则练囊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/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盛数十萤火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/</a:t>
            </a:r>
            <a:r>
              <a: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以照书，以夜继日焉。</a:t>
            </a:r>
            <a:endParaRPr kumimoji="0" lang="zh-CN" altLang="en-US" sz="3200" b="1" i="0" u="none" strike="noStrike" kern="1200" cap="none" spc="3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256030" y="1022350"/>
            <a:ext cx="1257935" cy="474980"/>
          </a:xfrm>
          <a:prstGeom prst="wedgeRoundRectCallout">
            <a:avLst>
              <a:gd name="adj1" fmla="val 20469"/>
              <a:gd name="adj2" fmla="val 9064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肃敬勤勉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022600" y="3516313"/>
            <a:ext cx="2392363" cy="403225"/>
          </a:xfrm>
          <a:prstGeom prst="wedgeRoundRectCallout">
            <a:avLst>
              <a:gd name="adj1" fmla="val -15805"/>
              <a:gd name="adj2" fmla="val -12032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白色薄绢做的口袋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408295" y="1170305"/>
            <a:ext cx="1535430" cy="403225"/>
          </a:xfrm>
          <a:prstGeom prst="wedgeRoundRectCallout">
            <a:avLst>
              <a:gd name="adj1" fmla="val -26923"/>
              <a:gd name="adj2" fmla="val 68267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通晓，明白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7380288" y="1131888"/>
            <a:ext cx="876300" cy="403225"/>
          </a:xfrm>
          <a:prstGeom prst="wedgeRoundRectCallout">
            <a:avLst>
              <a:gd name="adj1" fmla="val -52502"/>
              <a:gd name="adj2" fmla="val 96716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贫穷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940425" y="3497580"/>
            <a:ext cx="632460" cy="380365"/>
          </a:xfrm>
          <a:prstGeom prst="wedgeRoundRectCallout">
            <a:avLst>
              <a:gd name="adj1" fmla="val -182877"/>
              <a:gd name="adj2" fmla="val -14046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装</a:t>
            </a:r>
            <a:endParaRPr lang="en-US" altLang="zh-CN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386488" y="342958"/>
            <a:ext cx="2514534" cy="628634"/>
          </a:xfrm>
          <a:prstGeom prst="roundRect">
            <a:avLst/>
          </a:prstGeom>
          <a:gradFill>
            <a:gsLst>
              <a:gs pos="49000">
                <a:srgbClr val="FB963A"/>
              </a:gs>
              <a:gs pos="0">
                <a:srgbClr val="F5613A"/>
              </a:gs>
              <a:gs pos="100000">
                <a:srgbClr val="FFF1BE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分析大师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720340" y="1094105"/>
            <a:ext cx="768350" cy="403225"/>
          </a:xfrm>
          <a:prstGeom prst="wedgeRoundRectCallout">
            <a:avLst>
              <a:gd name="adj1" fmla="val 39669"/>
              <a:gd name="adj2" fmla="val 9346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zh-CN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疲倦</a:t>
            </a:r>
            <a:endParaRPr lang="zh-CN" altLang="zh-CN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3276283" y="1716088"/>
            <a:ext cx="431800" cy="4794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19" name="圆角矩形 18"/>
          <p:cNvSpPr/>
          <p:nvPr/>
        </p:nvSpPr>
        <p:spPr bwMode="auto">
          <a:xfrm>
            <a:off x="6877050" y="1727200"/>
            <a:ext cx="393700" cy="47783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20" name="圆角矩形 19"/>
          <p:cNvSpPr/>
          <p:nvPr/>
        </p:nvSpPr>
        <p:spPr bwMode="auto">
          <a:xfrm>
            <a:off x="4572000" y="2743200"/>
            <a:ext cx="431800" cy="442913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4" name="圆角矩形 3"/>
          <p:cNvSpPr/>
          <p:nvPr/>
        </p:nvSpPr>
        <p:spPr bwMode="auto">
          <a:xfrm>
            <a:off x="5564188" y="1700213"/>
            <a:ext cx="392113" cy="47783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12" name="圆角矩形 11"/>
          <p:cNvSpPr/>
          <p:nvPr/>
        </p:nvSpPr>
        <p:spPr bwMode="auto">
          <a:xfrm>
            <a:off x="1979613" y="1724025"/>
            <a:ext cx="846138" cy="4667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16" name="圆角矩形 15"/>
          <p:cNvSpPr/>
          <p:nvPr/>
        </p:nvSpPr>
        <p:spPr bwMode="auto">
          <a:xfrm>
            <a:off x="3492500" y="2720975"/>
            <a:ext cx="844550" cy="46513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26988" y="2139950"/>
            <a:ext cx="6727825" cy="450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 </a:t>
            </a:r>
            <a:r>
              <a:rPr lang="zh-CN" altLang="en-US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车胤勤勉认真、学习不知疲倦，他学问渊博，通晓许多门知识。</a:t>
            </a:r>
            <a:endParaRPr lang="zh-CN" altLang="en-US" sz="1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1663" y="2211388"/>
            <a:ext cx="1733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由于家境贫穷</a:t>
            </a:r>
            <a:r>
              <a:rPr lang="en-US" altLang="zh-CN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,</a:t>
            </a:r>
            <a:endParaRPr lang="en-US" altLang="zh-CN" sz="1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825" y="3113088"/>
            <a:ext cx="22526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不能经常得油点灯，</a:t>
            </a:r>
            <a:endParaRPr lang="zh-CN" altLang="en-US" sz="1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25700" y="3103563"/>
            <a:ext cx="5700713" cy="395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夏天他就用白绢做的口袋装几十只萤火虫来照亮读书，</a:t>
            </a:r>
            <a:endParaRPr lang="zh-CN" altLang="en-US" sz="1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3400" y="4194175"/>
            <a:ext cx="20224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夜以继日地学习。</a:t>
            </a:r>
            <a:endParaRPr lang="zh-CN" altLang="en-US" sz="1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4192905" y="1699895"/>
            <a:ext cx="853440" cy="479425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600" strike="noStrike" noProof="1"/>
          </a:p>
        </p:txBody>
      </p:sp>
      <p:sp>
        <p:nvSpPr>
          <p:cNvPr id="21" name="圆角矩形标注 20"/>
          <p:cNvSpPr/>
          <p:nvPr/>
        </p:nvSpPr>
        <p:spPr>
          <a:xfrm>
            <a:off x="3851910" y="1152525"/>
            <a:ext cx="1298575" cy="358140"/>
          </a:xfrm>
          <a:prstGeom prst="wedgeRoundRectCallout">
            <a:avLst>
              <a:gd name="adj1" fmla="val -9853"/>
              <a:gd name="adj2" fmla="val 93439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000" b="1" strike="noStrike" noProof="1">
                <a:latin typeface="黑体" panose="02010609060101010101" pitchFamily="49" charset="-122"/>
                <a:ea typeface="黑体" panose="02010609060101010101" pitchFamily="49" charset="-122"/>
              </a:rPr>
              <a:t>学问渊博</a:t>
            </a:r>
            <a:endParaRPr lang="zh-CN" altLang="en-US" sz="2000" b="1" strike="noStrike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云形 25"/>
          <p:cNvSpPr/>
          <p:nvPr/>
        </p:nvSpPr>
        <p:spPr>
          <a:xfrm>
            <a:off x="5147945" y="3943985"/>
            <a:ext cx="3108325" cy="803275"/>
          </a:xfrm>
          <a:prstGeom prst="cloud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组词方法理解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8" grpId="0" animBg="1"/>
      <p:bldP spid="11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4" grpId="0" animBg="1"/>
      <p:bldP spid="12" grpId="0" animBg="1"/>
      <p:bldP spid="16" grpId="0" animBg="1"/>
      <p:bldP spid="7" grpId="0"/>
      <p:bldP spid="9" grpId="0"/>
      <p:bldP spid="10" grpId="0"/>
      <p:bldP spid="23" grpId="0"/>
      <p:bldP spid="24" grpId="0"/>
      <p:bldP spid="5" grpId="0" animBg="1"/>
      <p:bldP spid="21" grpId="0" animBg="1"/>
      <p:bldP spid="26" grpId="0" animBg="1"/>
      <p:bldP spid="2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100704" y="414650"/>
            <a:ext cx="2686050" cy="685800"/>
          </a:xfrm>
          <a:prstGeom prst="roundRect">
            <a:avLst/>
          </a:prstGeom>
          <a:gradFill>
            <a:gsLst>
              <a:gs pos="49000">
                <a:srgbClr val="FB963A"/>
              </a:gs>
              <a:gs pos="0">
                <a:srgbClr val="F5613A"/>
              </a:gs>
              <a:gs pos="100000">
                <a:srgbClr val="FFF1BE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讲故事达人</a:t>
            </a:r>
            <a:endParaRPr kumimoji="0" lang="zh-CN" altLang="en-US" sz="3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570990" y="1399540"/>
            <a:ext cx="5923915" cy="2130425"/>
            <a:chOff x="457200" y="1905000"/>
            <a:chExt cx="7543800" cy="2743200"/>
          </a:xfrm>
          <a:solidFill>
            <a:srgbClr val="FFFF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57200" y="1905000"/>
              <a:ext cx="7543800" cy="2743200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61804" y="2133600"/>
              <a:ext cx="7086895" cy="2079272"/>
            </a:xfrm>
            <a:prstGeom prst="rect">
              <a:avLst/>
            </a:prstGeo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3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     小组活动：用自己的话把</a:t>
              </a:r>
              <a:endParaRPr kumimoji="0" lang="zh-CN" altLang="en-US" sz="3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3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这个故事说给你的小组员听。</a:t>
              </a:r>
              <a:endParaRPr kumimoji="0" lang="zh-CN" altLang="en-US" sz="33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1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UNIT_SHOW_EDIT_AREA_INDICATION" val="1"/>
</p:tagLst>
</file>

<file path=ppt/tags/tag7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0efe46eb-3cf2-44b8-a000-6d4ad40810d2}"/>
  <p:tag name="KSO_WPP_MARK_KEY" val="46c9c7b7-4450-4115-bf85-a582b0bdcd70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第一PPT模板网-WWW.1PPT.COM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WPS 演示</Application>
  <PresentationFormat>全屏显示(16:9)</PresentationFormat>
  <Paragraphs>142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黑体</vt:lpstr>
      <vt:lpstr>Wingdings</vt:lpstr>
      <vt:lpstr>Calibri</vt:lpstr>
      <vt:lpstr>楷体</vt:lpstr>
      <vt:lpstr>汉语拼音</vt:lpstr>
      <vt:lpstr>幼圆</vt:lpstr>
      <vt:lpstr>Arial</vt:lpstr>
      <vt:lpstr>Arial Unicode MS</vt:lpstr>
      <vt:lpstr>Impact</vt:lpstr>
      <vt:lpstr>第一PPT模板网-WWW.1PPT.COM​​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2022-10-17T12:38:00Z</cp:lastPrinted>
  <dcterms:created xsi:type="dcterms:W3CDTF">2022-10-17T12:38:00Z</dcterms:created>
  <dcterms:modified xsi:type="dcterms:W3CDTF">2023-01-17T03:37:08Z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9883EC83558A4FDCB1573EA99AB68098</vt:lpwstr>
  </property>
  <property fmtid="{D5CDD505-2E9C-101B-9397-08002B2CF9AE}" pid="3" name="KSOProductBuildVer">
    <vt:lpwstr>2052-11.1.0.13703</vt:lpwstr>
  </property>
</Properties>
</file>