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319" r:id="rId5"/>
    <p:sldId id="299" r:id="rId6"/>
    <p:sldId id="256" r:id="rId7"/>
    <p:sldId id="278" r:id="rId8"/>
    <p:sldId id="281" r:id="rId9"/>
    <p:sldId id="282" r:id="rId10"/>
    <p:sldId id="283" r:id="rId11"/>
    <p:sldId id="312" r:id="rId12"/>
    <p:sldId id="284" r:id="rId13"/>
    <p:sldId id="285" r:id="rId14"/>
    <p:sldId id="332" r:id="rId15"/>
    <p:sldId id="286" r:id="rId16"/>
    <p:sldId id="280" r:id="rId17"/>
    <p:sldId id="311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/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fld id="{85F89F47-B3A4-45FC-8088-9EAD160D6E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或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963407">
            <a:off x="277813" y="506413"/>
            <a:ext cx="1320800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963407" flipH="1">
            <a:off x="11099800" y="5589588"/>
            <a:ext cx="112395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85738" y="4546600"/>
            <a:ext cx="4752976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3563407">
            <a:off x="123031" y="464345"/>
            <a:ext cx="1101725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963407" flipH="1">
            <a:off x="10967244" y="5474494"/>
            <a:ext cx="11176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0" y="0"/>
            <a:ext cx="1085060" cy="9797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0929258" y="5767276"/>
            <a:ext cx="1397661" cy="109072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"/>
          <p:cNvSpPr txBox="1"/>
          <p:nvPr/>
        </p:nvSpPr>
        <p:spPr>
          <a:xfrm>
            <a:off x="1" y="1868692"/>
            <a:ext cx="12192000" cy="904257"/>
          </a:xfrm>
          <a:prstGeom prst="rect">
            <a:avLst/>
          </a:prstGeom>
          <a:noFill/>
          <a:ln w="9525">
            <a:noFill/>
          </a:ln>
        </p:spPr>
        <p:txBody>
          <a:bodyPr wrap="square" lIns="72553" tIns="36276" rIns="72553" bIns="36276">
            <a:spAutoFit/>
          </a:bodyPr>
          <a:lstStyle/>
          <a:p>
            <a:pPr algn="ctr"/>
            <a:r>
              <a:rPr lang="en-US" altLang="zh-CN" sz="5400" noProof="1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5400" noProof="1">
                <a:latin typeface="楷体" panose="02010609060101010101" pitchFamily="49" charset="-122"/>
                <a:ea typeface="楷体" panose="02010609060101010101" pitchFamily="49" charset="-122"/>
              </a:rPr>
              <a:t>、“诺曼底号”遇难记</a:t>
            </a:r>
            <a:endParaRPr lang="zh-CN" altLang="en-US" sz="54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思考为什么说哈尔威船长是一尊黑色雕像呢</a:t>
            </a:r>
            <a:r>
              <a:rPr lang="en-US" altLang="zh-CN" b="1">
                <a:solidFill>
                  <a:srgbClr val="FF0000"/>
                </a:solidFill>
              </a:rPr>
              <a:t>?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260" y="2233295"/>
            <a:ext cx="11029950" cy="2647315"/>
          </a:xfrm>
        </p:spPr>
        <p:txBody>
          <a:bodyPr/>
          <a:lstStyle/>
          <a:p>
            <a:pPr marL="0" indent="0" fontAlgn="auto">
              <a:lnSpc>
                <a:spcPct val="140000"/>
              </a:lnSpc>
              <a:buNone/>
            </a:pPr>
            <a:r>
              <a:rPr lang="zh-CN" altLang="en-US" sz="4000" b="1" dirty="0"/>
              <a:t>哈尔威船长，他屹立在船头上，一个手势也没有做，一句话也没有说，犹如</a:t>
            </a:r>
            <a:r>
              <a:rPr lang="zh-CN" altLang="en-US" sz="4000" b="1" dirty="0">
                <a:sym typeface="+mn-ea"/>
              </a:rPr>
              <a:t>铁</a:t>
            </a:r>
            <a:r>
              <a:rPr lang="zh-CN" altLang="en-US" sz="4000" b="1" dirty="0"/>
              <a:t>铸，纹丝不动，随着轮船一起沉入了深渊。人们透过阴惨惨的雾气，凝视着这尊</a:t>
            </a:r>
            <a:r>
              <a:rPr lang="zh-CN" altLang="en-US" sz="4000" b="1" dirty="0">
                <a:solidFill>
                  <a:srgbClr val="FF0000"/>
                </a:solidFill>
              </a:rPr>
              <a:t>黑色的雕像</a:t>
            </a:r>
            <a:r>
              <a:rPr lang="zh-CN" altLang="en-US" sz="4000" b="1" dirty="0"/>
              <a:t>徐徐沉进大海。</a:t>
            </a:r>
            <a:endParaRPr lang="zh-CN" altLang="en-US" sz="4000" b="1" dirty="0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1273493"/>
            <a:ext cx="9144000" cy="1655762"/>
          </a:xfrm>
        </p:spPr>
        <p:txBody>
          <a:bodyPr/>
          <a:lstStyle/>
          <a:p>
            <a:pPr marL="0" indent="0" fontAlgn="auto">
              <a:lnSpc>
                <a:spcPct val="140000"/>
              </a:lnSpc>
              <a:buNone/>
            </a:pPr>
            <a:r>
              <a:rPr lang="en-US" altLang="zh-CN" sz="3600" b="1" dirty="0"/>
              <a:t>          </a:t>
            </a:r>
            <a:r>
              <a:rPr lang="zh-CN" altLang="en-US" sz="3600" b="1" dirty="0"/>
              <a:t>因为他一个手势也没有做，一句话也没有说，犹如铁铸，纹丝不动。还因为雕像都是伟大的，与其说哈尔威船长是一尊雕像不如说他在人们心中是一座丰碑，他的精神将永远刻在人们心中。</a:t>
            </a:r>
            <a:endParaRPr lang="zh-CN" altLang="en-US" sz="3600" b="1" dirty="0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16305" y="1153795"/>
            <a:ext cx="108540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 sz="3600" b="1"/>
              <a:t>在英伦海峡上，没有任何一个海员能与他相提并论。</a:t>
            </a:r>
            <a:endParaRPr lang="zh-CN" altLang="en-US" sz="3600" b="1"/>
          </a:p>
          <a:p>
            <a:r>
              <a:rPr lang="zh-CN" altLang="en-US" sz="3600" b="1"/>
              <a:t>他一生都要求自己忠于职守，履行做人之道。面对死亡，他又践行了一次英雄的壮举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船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3980"/>
            <a:ext cx="4436745" cy="6764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36110" y="1359535"/>
            <a:ext cx="7907020" cy="2183130"/>
          </a:xfrm>
        </p:spPr>
        <p:txBody>
          <a:bodyPr/>
          <a:lstStyle/>
          <a:p>
            <a:pPr marL="0" indent="0" fontAlgn="auto">
              <a:lnSpc>
                <a:spcPct val="140000"/>
              </a:lnSpc>
              <a:buNone/>
            </a:pPr>
            <a:r>
              <a:rPr lang="en-US" altLang="zh-CN" sz="4000" b="1"/>
              <a:t>        </a:t>
            </a:r>
            <a:r>
              <a:rPr lang="zh-CN" altLang="en-US" sz="4000" b="1"/>
              <a:t>此时此刻，我想同学们心里和老师一样，久久不能平复。大家一定有许多想要对船长说的话，那就请把它写下来。</a:t>
            </a:r>
            <a:endParaRPr lang="zh-CN" altLang="en-US" sz="4000" b="1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612775"/>
            <a:ext cx="10515600" cy="1325563"/>
          </a:xfrm>
        </p:spPr>
        <p:txBody>
          <a:bodyPr/>
          <a:lstStyle/>
          <a:p>
            <a:r>
              <a:rPr lang="zh-CN" altLang="en-US"/>
              <a:t>课后拓展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08100" y="2125663"/>
            <a:ext cx="9144000" cy="1655762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dirty="0"/>
              <a:t>     </a:t>
            </a:r>
            <a:r>
              <a:rPr lang="zh-CN" altLang="en-US" sz="3600" dirty="0"/>
              <a:t>你们还知道哪些舍己为人的事迹？和一起同学交流一下。</a:t>
            </a:r>
            <a:endParaRPr lang="en-US" altLang="zh-CN" sz="3600" dirty="0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矩形 2"/>
          <p:cNvSpPr>
            <a:spLocks noChangeArrowheads="1"/>
          </p:cNvSpPr>
          <p:nvPr/>
        </p:nvSpPr>
        <p:spPr bwMode="auto">
          <a:xfrm>
            <a:off x="963896" y="1128000"/>
            <a:ext cx="10669905" cy="354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关于舍己为人的名句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鞠躬尽瘁，死而后已。 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诸葛亮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春蚕到死丝方尽，蜡炬成灰泪始干。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李商隐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先天下之忧而忧，后天下之乐而乐。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范仲淹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全心全意为人民服务。 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毛泽东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5.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捧着一颗心来，不带半根草去。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陶行知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1840" y="775970"/>
            <a:ext cx="580136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课文讲了一件什么事？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29285" y="1704340"/>
            <a:ext cx="1128395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	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课文记叙了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的夜晚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,____________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心翼翼地驾驶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航行在英伦海峡上。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起因：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___________________________</a:t>
            </a:r>
            <a:r>
              <a:rPr lang="en-US" altLang="zh-CN" sz="36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_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______________</a:t>
            </a:r>
            <a:r>
              <a:rPr lang="en-US" altLang="zh-CN" sz="36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     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                                                                            </a:t>
            </a:r>
            <a:r>
              <a:rPr lang="zh-CN" altLang="en-US" sz="3600" b="1" u="sng" dirty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                               </a:t>
            </a:r>
            <a:r>
              <a:rPr lang="zh-CN" altLang="en-US" sz="36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                                 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经过：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__________________________________________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                                                                                   结果：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__________________________________________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                                     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8567" y="1747418"/>
            <a:ext cx="2501006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哈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尔威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船长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5187" y="2558846"/>
            <a:ext cx="293751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“诺曼底号”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9070" y="1830705"/>
            <a:ext cx="31737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1870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年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月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17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8520" y="3504565"/>
            <a:ext cx="9978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在薄雾中前行的时候不幸被玛丽号撞伤。</a:t>
            </a:r>
            <a:endParaRPr lang="zh-CN" altLang="en-US" sz="3200" dirty="0"/>
          </a:p>
        </p:txBody>
      </p:sp>
      <p:sp>
        <p:nvSpPr>
          <p:cNvPr id="13" name="文本框 12"/>
          <p:cNvSpPr txBox="1"/>
          <p:nvPr/>
        </p:nvSpPr>
        <p:spPr>
          <a:xfrm>
            <a:off x="2009775" y="4356100"/>
            <a:ext cx="10215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船上混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乱之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际哈尔威船长勇于决断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沉着指挥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忘我救人。</a:t>
            </a:r>
            <a:endParaRPr lang="zh-CN" altLang="en-US" sz="3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2128520" y="5207000"/>
            <a:ext cx="8213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最终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救出了众人而自己与船同沉的事。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" grpId="0"/>
      <p:bldP spid="6" grpId="0"/>
      <p:bldP spid="3" grpId="0"/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9310" y="582295"/>
            <a:ext cx="63925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自主学习、合作探究</a:t>
            </a:r>
            <a:endParaRPr lang="zh-CN" altLang="en-US" sz="40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829310" y="2059940"/>
            <a:ext cx="949706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 b="1" dirty="0"/>
              <a:t>      </a:t>
            </a:r>
            <a:r>
              <a:rPr lang="zh-CN" altLang="en-US" sz="4000" b="1" dirty="0"/>
              <a:t>课文中一共出现了几个主要人物</a:t>
            </a:r>
            <a:r>
              <a:rPr lang="en-US" altLang="zh-CN" sz="4000" b="1" dirty="0"/>
              <a:t>?</a:t>
            </a:r>
            <a:r>
              <a:rPr lang="zh-CN" altLang="en-US" sz="4000" b="1" dirty="0"/>
              <a:t>其中你最敬佩谁</a:t>
            </a:r>
            <a:r>
              <a:rPr lang="en-US" altLang="zh-CN" sz="4000" b="1" dirty="0"/>
              <a:t>?</a:t>
            </a:r>
            <a:r>
              <a:rPr lang="zh-CN" altLang="en-US" sz="4000" b="1" dirty="0"/>
              <a:t>从（语言、动作、神态）找出你印象最深刻的地方谈谈你的感悟。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4340" y="1784985"/>
            <a:ext cx="9144000" cy="29540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dirty="0"/>
              <a:t>哈尔威船长，站在指挥台上，大声</a:t>
            </a:r>
            <a:r>
              <a:rPr lang="zh-CN" altLang="en-US" sz="4000" dirty="0">
                <a:solidFill>
                  <a:schemeClr val="tx1"/>
                </a:solidFill>
              </a:rPr>
              <a:t>吼</a:t>
            </a:r>
            <a:r>
              <a:rPr lang="zh-CN" altLang="en-US" sz="4000" dirty="0"/>
              <a:t>道：“全体安静，注意听命令！把救生艇放下去。妇女先走，其他乘客跟上，船员断后。必须把六十人救出去！”</a:t>
            </a:r>
            <a:endParaRPr lang="zh-CN" altLang="en-US" sz="4000" dirty="0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80405" y="4670425"/>
            <a:ext cx="6094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恪尽职守、沉稳、绅士风度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46870" y="1691005"/>
            <a:ext cx="16014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吼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13765" y="938530"/>
            <a:ext cx="11051540" cy="165544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dirty="0"/>
              <a:t>就在这时，船长威严的声音压倒了一片呼号和嘈杂，黑暗中人们听到这一段简短有力的对话：</a:t>
            </a:r>
            <a:endParaRPr lang="zh-CN" altLang="en-US" sz="3200" dirty="0"/>
          </a:p>
          <a:p>
            <a:pPr marL="0" indent="0">
              <a:buNone/>
            </a:pPr>
            <a:r>
              <a:rPr lang="en-US" altLang="zh-CN" sz="3200" b="1" dirty="0"/>
              <a:t>                                                     “</a:t>
            </a:r>
            <a:r>
              <a:rPr lang="zh-CN" altLang="en-US" sz="3200" b="1" dirty="0"/>
              <a:t>洛克机械师在哪里？</a:t>
            </a:r>
            <a:r>
              <a:rPr lang="en-US" altLang="zh-CN" sz="3200" b="1" dirty="0"/>
              <a:t>”          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</a:t>
            </a:r>
            <a:r>
              <a:rPr lang="en-US" altLang="zh-CN" sz="3200" b="1" dirty="0">
                <a:solidFill>
                  <a:srgbClr val="FF0000"/>
                </a:solidFill>
              </a:rPr>
              <a:t>                                                    “</a:t>
            </a:r>
            <a:r>
              <a:rPr lang="zh-CN" altLang="en-US" sz="3200" b="1" dirty="0">
                <a:solidFill>
                  <a:srgbClr val="FF0000"/>
                </a:solidFill>
              </a:rPr>
              <a:t>船长叫我吗？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                                                 “</a:t>
            </a:r>
            <a:r>
              <a:rPr lang="zh-CN" altLang="en-US" sz="3200" b="1" dirty="0">
                <a:solidFill>
                  <a:schemeClr val="tx1"/>
                </a:solidFill>
              </a:rPr>
              <a:t>炉子怎么样了？</a:t>
            </a:r>
            <a:r>
              <a:rPr lang="en-US" altLang="zh-CN" sz="3200" b="1" dirty="0">
                <a:solidFill>
                  <a:schemeClr val="tx1"/>
                </a:solidFill>
              </a:rPr>
              <a:t>”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                                                     “</a:t>
            </a:r>
            <a:r>
              <a:rPr lang="zh-CN" altLang="en-US" sz="3200" b="1" dirty="0">
                <a:solidFill>
                  <a:srgbClr val="FF0000"/>
                </a:solidFill>
              </a:rPr>
              <a:t>海水淹了。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                                                 “</a:t>
            </a:r>
            <a:r>
              <a:rPr lang="zh-CN" altLang="en-US" sz="3200" b="1" dirty="0">
                <a:solidFill>
                  <a:schemeClr val="tx1"/>
                </a:solidFill>
              </a:rPr>
              <a:t>火呢？</a:t>
            </a:r>
            <a:r>
              <a:rPr lang="en-US" altLang="zh-CN" sz="3200" b="1" dirty="0">
                <a:solidFill>
                  <a:schemeClr val="tx1"/>
                </a:solidFill>
              </a:rPr>
              <a:t>”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                                                     “</a:t>
            </a:r>
            <a:r>
              <a:rPr lang="zh-CN" altLang="en-US" sz="3200" b="1" dirty="0">
                <a:solidFill>
                  <a:srgbClr val="FF0000"/>
                </a:solidFill>
              </a:rPr>
              <a:t>灭了。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                                                 “</a:t>
            </a:r>
            <a:r>
              <a:rPr lang="zh-CN" altLang="en-US" sz="3200" b="1" dirty="0">
                <a:solidFill>
                  <a:schemeClr val="tx1"/>
                </a:solidFill>
              </a:rPr>
              <a:t>机器怎么样？</a:t>
            </a:r>
            <a:r>
              <a:rPr lang="en-US" altLang="zh-CN" sz="3200" b="1" dirty="0">
                <a:solidFill>
                  <a:schemeClr val="tx1"/>
                </a:solidFill>
              </a:rPr>
              <a:t>”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                                                     “</a:t>
            </a:r>
            <a:r>
              <a:rPr lang="zh-CN" altLang="en-US" sz="3200" b="1" dirty="0">
                <a:solidFill>
                  <a:srgbClr val="FF0000"/>
                </a:solidFill>
              </a:rPr>
              <a:t>停了。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9590" y="4037965"/>
            <a:ext cx="31838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简短明了威严有力，看出哈尔威船长的</a:t>
            </a:r>
            <a:r>
              <a:rPr lang="zh-CN" altLang="en-US" sz="3200" b="1" dirty="0">
                <a:solidFill>
                  <a:srgbClr val="FF0000"/>
                </a:solidFill>
              </a:rPr>
              <a:t>沉着冷静。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1430020"/>
            <a:ext cx="9829800" cy="31686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/>
              <a:t>船长喊了一声：</a:t>
            </a:r>
            <a:r>
              <a:rPr lang="en-US" altLang="zh-CN" b="1"/>
              <a:t>“</a:t>
            </a:r>
            <a:r>
              <a:rPr lang="zh-CN" altLang="en-US" b="1"/>
              <a:t>奥克勒福大副？</a:t>
            </a:r>
            <a:r>
              <a:rPr lang="en-US" altLang="zh-CN" b="1"/>
              <a:t>”</a:t>
            </a:r>
            <a:endParaRPr lang="en-US" altLang="zh-CN" b="1"/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大幅回答：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到</a:t>
            </a:r>
            <a:r>
              <a:rPr lang="en-US" altLang="zh-CN" b="1">
                <a:solidFill>
                  <a:srgbClr val="FF0000"/>
                </a:solidFill>
              </a:rPr>
              <a:t>!”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/>
              <a:t>船长问道：</a:t>
            </a:r>
            <a:r>
              <a:rPr lang="en-US" altLang="zh-CN" b="1"/>
              <a:t>“</a:t>
            </a:r>
            <a:r>
              <a:rPr lang="zh-CN" altLang="en-US" b="1"/>
              <a:t>还有多少分钟？</a:t>
            </a:r>
            <a:r>
              <a:rPr lang="en-US" altLang="zh-CN" b="1"/>
              <a:t>”</a:t>
            </a:r>
            <a:endParaRPr lang="en-US" altLang="zh-CN" b="1"/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二十分钟。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endParaRPr lang="en-US" altLang="zh-CN" b="1"/>
          </a:p>
          <a:p>
            <a:pPr marL="0" indent="0">
              <a:buNone/>
            </a:pPr>
            <a:r>
              <a:rPr lang="en-US" altLang="zh-CN" b="1"/>
              <a:t>“</a:t>
            </a:r>
            <a:r>
              <a:rPr lang="zh-CN" altLang="en-US" b="1"/>
              <a:t>够了，</a:t>
            </a:r>
            <a:r>
              <a:rPr lang="en-US" altLang="zh-CN" b="1"/>
              <a:t>”</a:t>
            </a:r>
            <a:r>
              <a:rPr lang="zh-CN" altLang="en-US" b="1"/>
              <a:t>船长说，</a:t>
            </a:r>
            <a:r>
              <a:rPr lang="en-US" altLang="zh-CN" b="1"/>
              <a:t>“</a:t>
            </a:r>
            <a:r>
              <a:rPr lang="zh-CN" altLang="en-US" b="1"/>
              <a:t>让每个人都下到小艇上去。奥克勒福大副，你的手枪在吗？</a:t>
            </a:r>
            <a:r>
              <a:rPr lang="en-US" altLang="zh-CN" b="1"/>
              <a:t>”</a:t>
            </a:r>
            <a:endParaRPr lang="en-US" altLang="zh-CN" b="1"/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在，船长。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/>
              <a:t>“</a:t>
            </a:r>
            <a:r>
              <a:rPr lang="zh-CN" altLang="en-US" b="1"/>
              <a:t>哪个男人胆敢抢在女人面前，你就开枪打死他。</a:t>
            </a:r>
            <a:r>
              <a:rPr lang="en-US" altLang="zh-CN"/>
              <a:t>”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13805" y="5346700"/>
            <a:ext cx="5383530" cy="953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简短明了、威严有力、沉稳果敢、</a:t>
            </a:r>
            <a:endParaRPr lang="zh-CN" altLang="en-US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endParaRPr lang="zh-CN" altLang="en-US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160770" y="4093845"/>
            <a:ext cx="4300220" cy="721995"/>
            <a:chOff x="9752" y="575"/>
            <a:chExt cx="6756" cy="1543"/>
          </a:xfrm>
        </p:grpSpPr>
        <p:sp>
          <p:nvSpPr>
            <p:cNvPr id="6" name="矩形标注 5"/>
            <p:cNvSpPr/>
            <p:nvPr/>
          </p:nvSpPr>
          <p:spPr>
            <a:xfrm>
              <a:off x="9752" y="575"/>
              <a:ext cx="6458" cy="1543"/>
            </a:xfrm>
            <a:prstGeom prst="wedgeRect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752" y="575"/>
              <a:ext cx="6756" cy="1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/>
                <a:t>绅士风度、关心弱者</a:t>
              </a:r>
              <a:endParaRPr lang="zh-CN" altLang="en-US" sz="28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070860"/>
            <a:ext cx="9144000" cy="2463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/>
              <a:t>    </a:t>
            </a:r>
            <a:r>
              <a:rPr lang="en-US" altLang="zh-CN" sz="4000" b="1" dirty="0"/>
              <a:t>  </a:t>
            </a:r>
            <a:r>
              <a:rPr lang="zh-CN" altLang="en-US" sz="4000" b="1" dirty="0"/>
              <a:t>大家立时不出声了。没有一个人违抗他的意志，人们感到</a:t>
            </a:r>
            <a:r>
              <a:rPr lang="zh-CN" altLang="en-US" sz="4000" b="1" dirty="0">
                <a:solidFill>
                  <a:srgbClr val="FF0000"/>
                </a:solidFill>
              </a:rPr>
              <a:t>有一个伟大的灵魂</a:t>
            </a:r>
            <a:r>
              <a:rPr lang="zh-CN" altLang="en-US" sz="4000" b="1" dirty="0"/>
              <a:t>出现在他们上空。</a:t>
            </a:r>
            <a:endParaRPr lang="zh-CN" altLang="en-US" sz="4000" b="1" dirty="0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9655" y="1584960"/>
            <a:ext cx="81927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思考有一个伟大的灵魂是谁呢？为什么称他为伟大的灵魂？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75715" y="1564323"/>
            <a:ext cx="9144000" cy="1655762"/>
          </a:xfrm>
        </p:spPr>
        <p:txBody>
          <a:bodyPr/>
          <a:lstStyle/>
          <a:p>
            <a:pPr marL="144145" indent="0" fontAlgn="auto">
              <a:lnSpc>
                <a:spcPct val="140000"/>
              </a:lnSpc>
              <a:spcAft>
                <a:spcPts val="2400"/>
              </a:spcAft>
              <a:buNone/>
            </a:pPr>
            <a:r>
              <a:rPr lang="en-US" altLang="zh-CN" b="1" kern="1600" spc="170">
                <a:solidFill>
                  <a:srgbClr val="FF0000"/>
                </a:solidFill>
              </a:rPr>
              <a:t>    </a:t>
            </a:r>
            <a:r>
              <a:rPr lang="zh-CN" altLang="en-US" sz="4000" b="1" kern="1600" spc="170">
                <a:solidFill>
                  <a:srgbClr val="FF0000"/>
                </a:solidFill>
              </a:rPr>
              <a:t>有一个伟大的灵魂</a:t>
            </a:r>
            <a:r>
              <a:rPr lang="zh-CN" altLang="en-US" sz="4000" b="1" kern="1600" spc="170">
                <a:solidFill>
                  <a:schemeClr val="tx1"/>
                </a:solidFill>
              </a:rPr>
              <a:t>这里</a:t>
            </a:r>
            <a:r>
              <a:rPr lang="zh-CN" altLang="en-US" sz="4000" b="1" kern="1600" spc="170"/>
              <a:t>指的是哈尔威船长，因为他的镇定自若、他的忠于职守、以及他对弱者的关心让人们感觉安心，让人们相信他就是救世主。</a:t>
            </a:r>
            <a:endParaRPr lang="zh-CN" altLang="en-US" sz="4000" b="1" kern="1600" spc="170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4220" y="1736090"/>
            <a:ext cx="109181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        </a:t>
            </a:r>
            <a:r>
              <a:rPr lang="zh-CN" altLang="en-US" sz="3600" b="1"/>
              <a:t>救援工作进行得井然有序，几乎没有发生什么争执或殴斗。事情总是这样，哪里有可悲的利己主义，哪里也会有悲壮的舍己救人。</a:t>
            </a:r>
            <a:endParaRPr lang="zh-CN" altLang="en-US" sz="3600" b="1"/>
          </a:p>
        </p:txBody>
      </p:sp>
      <p:sp>
        <p:nvSpPr>
          <p:cNvPr id="3" name="文本框 2"/>
          <p:cNvSpPr txBox="1"/>
          <p:nvPr/>
        </p:nvSpPr>
        <p:spPr>
          <a:xfrm>
            <a:off x="5141595" y="4215765"/>
            <a:ext cx="63703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和先前混乱的场面形成鲜明的对比，突出船长控制场面的能力十分强大。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PP_MARK_KEY" val="542d6130-eca9-469d-bf8f-206c2e1defc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2171</Words>
  <Application>WPS 演示</Application>
  <PresentationFormat>自定义</PresentationFormat>
  <Paragraphs>87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楷体</vt:lpstr>
      <vt:lpstr>微软雅黑</vt:lpstr>
      <vt:lpstr>黑体</vt:lpstr>
      <vt:lpstr>Calibri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思考为什么说哈尔威船长是一尊黑色雕像呢?</vt:lpstr>
      <vt:lpstr>PowerPoint 演示文稿</vt:lpstr>
      <vt:lpstr>PowerPoint 演示文稿</vt:lpstr>
      <vt:lpstr>PowerPoint 演示文稿</vt:lpstr>
      <vt:lpstr>课后拓展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39</cp:revision>
  <dcterms:created xsi:type="dcterms:W3CDTF">2020-06-06T04:50:00Z</dcterms:created>
  <dcterms:modified xsi:type="dcterms:W3CDTF">2023-01-17T03:39:11Z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1DDF563E7AF54AF08004AF429F133B98</vt:lpwstr>
  </property>
</Properties>
</file>