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60" r:id="rId4"/>
    <p:sldId id="298" r:id="rId6"/>
    <p:sldId id="311" r:id="rId7"/>
    <p:sldId id="377" r:id="rId8"/>
    <p:sldId id="378" r:id="rId9"/>
    <p:sldId id="379" r:id="rId10"/>
    <p:sldId id="309" r:id="rId11"/>
    <p:sldId id="381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E3D7"/>
    <a:srgbClr val="B4EBDB"/>
    <a:srgbClr val="EBF7F3"/>
    <a:srgbClr val="ECF7F1"/>
    <a:srgbClr val="FFC750"/>
    <a:srgbClr val="7F2624"/>
    <a:srgbClr val="000000"/>
    <a:srgbClr val="130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52"/>
        <p:guide pos="29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3686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C655739-6B66-4F19-B740-126D5EC8E4B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D7F7591-FEC3-4AE7-8D02-A78C88500E4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81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81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51AC843-160D-4DD5-9CC7-A60AC3E82FE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FE599-33F2-465A-B8F7-D072B38718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7A24A-D7F1-461A-9E31-F382E395D51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507999"/>
            <a:ext cx="7886700" cy="10064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20725-E636-47D0-95ED-B7D2D371F9E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457200"/>
            <a:ext cx="4629150" cy="54038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4085CC-FA61-43EF-AD48-6B53A16AC9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54B5F-5804-4BF4-B59B-F450E923693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493713"/>
            <a:ext cx="7886700" cy="573246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DA9623C-3D10-45EA-8E27-D4A9F3E269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BF6B3-12A0-49D4-A0E7-A596070965B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4C501503-6B8F-4938-A14B-5995E3CD249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tags" Target="../tags/tag2.xml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2"/>
          <p:cNvGrpSpPr/>
          <p:nvPr/>
        </p:nvGrpSpPr>
        <p:grpSpPr bwMode="auto">
          <a:xfrm rot="10800000">
            <a:off x="7400925" y="6091238"/>
            <a:ext cx="1743075" cy="766762"/>
            <a:chOff x="1" y="0"/>
            <a:chExt cx="1743074" cy="766858"/>
          </a:xfrm>
        </p:grpSpPr>
        <p:sp>
          <p:nvSpPr>
            <p:cNvPr id="14" name="等腰三角形 6"/>
            <p:cNvSpPr/>
            <p:nvPr/>
          </p:nvSpPr>
          <p:spPr>
            <a:xfrm>
              <a:off x="3176" y="-1588"/>
              <a:ext cx="1566861" cy="673184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noProof="1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11113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9" name="组合 15"/>
          <p:cNvGrpSpPr/>
          <p:nvPr/>
        </p:nvGrpSpPr>
        <p:grpSpPr bwMode="auto">
          <a:xfrm>
            <a:off x="0" y="0"/>
            <a:ext cx="1743075" cy="766763"/>
            <a:chOff x="1" y="0"/>
            <a:chExt cx="1743074" cy="766858"/>
          </a:xfrm>
        </p:grpSpPr>
        <p:sp>
          <p:nvSpPr>
            <p:cNvPr id="17" name="等腰三角形 6"/>
            <p:cNvSpPr/>
            <p:nvPr/>
          </p:nvSpPr>
          <p:spPr>
            <a:xfrm>
              <a:off x="1" y="0"/>
              <a:ext cx="1566862" cy="673183"/>
            </a:xfrm>
            <a:custGeom>
              <a:avLst/>
              <a:gdLst>
                <a:gd name="connsiteX0" fmla="*/ 0 w 2081784"/>
                <a:gd name="connsiteY0" fmla="*/ 1024128 h 1024128"/>
                <a:gd name="connsiteX1" fmla="*/ 1040892 w 2081784"/>
                <a:gd name="connsiteY1" fmla="*/ 0 h 1024128"/>
                <a:gd name="connsiteX2" fmla="*/ 2081784 w 2081784"/>
                <a:gd name="connsiteY2" fmla="*/ 1024128 h 1024128"/>
                <a:gd name="connsiteX3" fmla="*/ 0 w 2081784"/>
                <a:gd name="connsiteY3" fmla="*/ 1024128 h 1024128"/>
                <a:gd name="connsiteX0-1" fmla="*/ 1524 w 2083308"/>
                <a:gd name="connsiteY0-2" fmla="*/ 1115568 h 1115568"/>
                <a:gd name="connsiteX1-3" fmla="*/ 0 w 2083308"/>
                <a:gd name="connsiteY1-4" fmla="*/ 0 h 1115568"/>
                <a:gd name="connsiteX2-5" fmla="*/ 2083308 w 2083308"/>
                <a:gd name="connsiteY2-6" fmla="*/ 1115568 h 1115568"/>
                <a:gd name="connsiteX3-7" fmla="*/ 1524 w 2083308"/>
                <a:gd name="connsiteY3-8" fmla="*/ 1115568 h 1115568"/>
                <a:gd name="connsiteX0-9" fmla="*/ 1524 w 2394204"/>
                <a:gd name="connsiteY0-10" fmla="*/ 1115568 h 1115568"/>
                <a:gd name="connsiteX1-11" fmla="*/ 0 w 2394204"/>
                <a:gd name="connsiteY1-12" fmla="*/ 0 h 1115568"/>
                <a:gd name="connsiteX2-13" fmla="*/ 2394204 w 2394204"/>
                <a:gd name="connsiteY2-14" fmla="*/ 128016 h 1115568"/>
                <a:gd name="connsiteX3-15" fmla="*/ 1524 w 2394204"/>
                <a:gd name="connsiteY3-16" fmla="*/ 1115568 h 1115568"/>
                <a:gd name="connsiteX0-17" fmla="*/ 0 w 2392680"/>
                <a:gd name="connsiteY0-18" fmla="*/ 987552 h 987552"/>
                <a:gd name="connsiteX1-19" fmla="*/ 16764 w 2392680"/>
                <a:gd name="connsiteY1-20" fmla="*/ 18288 h 987552"/>
                <a:gd name="connsiteX2-21" fmla="*/ 2392680 w 2392680"/>
                <a:gd name="connsiteY2-22" fmla="*/ 0 h 987552"/>
                <a:gd name="connsiteX3-23" fmla="*/ 0 w 2392680"/>
                <a:gd name="connsiteY3-24" fmla="*/ 987552 h 987552"/>
                <a:gd name="connsiteX0-25" fmla="*/ 0 w 2392680"/>
                <a:gd name="connsiteY0-26" fmla="*/ 1032764 h 1032764"/>
                <a:gd name="connsiteX1-27" fmla="*/ 4064 w 2392680"/>
                <a:gd name="connsiteY1-28" fmla="*/ 0 h 1032764"/>
                <a:gd name="connsiteX2-29" fmla="*/ 2392680 w 2392680"/>
                <a:gd name="connsiteY2-30" fmla="*/ 45212 h 1032764"/>
                <a:gd name="connsiteX3-31" fmla="*/ 0 w 2392680"/>
                <a:gd name="connsiteY3-32" fmla="*/ 1032764 h 1032764"/>
                <a:gd name="connsiteX0-33" fmla="*/ 0 w 2373630"/>
                <a:gd name="connsiteY0-34" fmla="*/ 1032764 h 1032764"/>
                <a:gd name="connsiteX1-35" fmla="*/ 4064 w 2373630"/>
                <a:gd name="connsiteY1-36" fmla="*/ 0 h 1032764"/>
                <a:gd name="connsiteX2-37" fmla="*/ 2373630 w 2373630"/>
                <a:gd name="connsiteY2-38" fmla="*/ 762 h 1032764"/>
                <a:gd name="connsiteX3-39" fmla="*/ 0 w 2373630"/>
                <a:gd name="connsiteY3-40" fmla="*/ 1032764 h 1032764"/>
                <a:gd name="connsiteX0-41" fmla="*/ 15060 w 2388690"/>
                <a:gd name="connsiteY0-42" fmla="*/ 1032764 h 1032764"/>
                <a:gd name="connsiteX1-43" fmla="*/ 74 w 2388690"/>
                <a:gd name="connsiteY1-44" fmla="*/ 0 h 1032764"/>
                <a:gd name="connsiteX2-45" fmla="*/ 2388690 w 2388690"/>
                <a:gd name="connsiteY2-46" fmla="*/ 762 h 1032764"/>
                <a:gd name="connsiteX3-47" fmla="*/ 15060 w 2388690"/>
                <a:gd name="connsiteY3-48" fmla="*/ 1032764 h 1032764"/>
                <a:gd name="connsiteX0-49" fmla="*/ 15060 w 2388690"/>
                <a:gd name="connsiteY0-50" fmla="*/ 1032764 h 1032764"/>
                <a:gd name="connsiteX1-51" fmla="*/ 74 w 2388690"/>
                <a:gd name="connsiteY1-52" fmla="*/ 0 h 1032764"/>
                <a:gd name="connsiteX2-53" fmla="*/ 2388690 w 2388690"/>
                <a:gd name="connsiteY2-54" fmla="*/ 762 h 1032764"/>
                <a:gd name="connsiteX3-55" fmla="*/ 15060 w 2388690"/>
                <a:gd name="connsiteY3-56" fmla="*/ 1032764 h 1032764"/>
                <a:gd name="connsiteX0-57" fmla="*/ 8748 w 2388728"/>
                <a:gd name="connsiteY0-58" fmla="*/ 1026414 h 1026414"/>
                <a:gd name="connsiteX1-59" fmla="*/ 112 w 2388728"/>
                <a:gd name="connsiteY1-60" fmla="*/ 0 h 1026414"/>
                <a:gd name="connsiteX2-61" fmla="*/ 2388728 w 2388728"/>
                <a:gd name="connsiteY2-62" fmla="*/ 762 h 1026414"/>
                <a:gd name="connsiteX3-63" fmla="*/ 8748 w 2388728"/>
                <a:gd name="connsiteY3-64" fmla="*/ 1026414 h 1026414"/>
                <a:gd name="connsiteX0-65" fmla="*/ 8748 w 2388728"/>
                <a:gd name="connsiteY0-66" fmla="*/ 1026414 h 1026414"/>
                <a:gd name="connsiteX1-67" fmla="*/ 112 w 2388728"/>
                <a:gd name="connsiteY1-68" fmla="*/ 0 h 1026414"/>
                <a:gd name="connsiteX2-69" fmla="*/ 2388728 w 2388728"/>
                <a:gd name="connsiteY2-70" fmla="*/ 762 h 1026414"/>
                <a:gd name="connsiteX3-71" fmla="*/ 8748 w 2388728"/>
                <a:gd name="connsiteY3-72" fmla="*/ 1026414 h 1026414"/>
                <a:gd name="connsiteX0-73" fmla="*/ 0 w 2392680"/>
                <a:gd name="connsiteY0-74" fmla="*/ 1026414 h 1026414"/>
                <a:gd name="connsiteX1-75" fmla="*/ 4064 w 2392680"/>
                <a:gd name="connsiteY1-76" fmla="*/ 0 h 1026414"/>
                <a:gd name="connsiteX2-77" fmla="*/ 2392680 w 2392680"/>
                <a:gd name="connsiteY2-78" fmla="*/ 762 h 1026414"/>
                <a:gd name="connsiteX3-79" fmla="*/ 0 w 2392680"/>
                <a:gd name="connsiteY3-80" fmla="*/ 1026414 h 1026414"/>
              </a:gdLst>
              <a:ahLst/>
              <a:cxnLst>
                <a:cxn ang="0">
                  <a:pos x="connsiteX0-73" y="connsiteY0-74"/>
                </a:cxn>
                <a:cxn ang="0">
                  <a:pos x="connsiteX1-75" y="connsiteY1-76"/>
                </a:cxn>
                <a:cxn ang="0">
                  <a:pos x="connsiteX2-77" y="connsiteY2-78"/>
                </a:cxn>
                <a:cxn ang="0">
                  <a:pos x="connsiteX3-79" y="connsiteY3-80"/>
                </a:cxn>
              </a:cxnLst>
              <a:rect l="l" t="t" r="r" b="b"/>
              <a:pathLst>
                <a:path w="2392680" h="1026414">
                  <a:moveTo>
                    <a:pt x="0" y="1026414"/>
                  </a:moveTo>
                  <a:cubicBezTo>
                    <a:pt x="1355" y="682159"/>
                    <a:pt x="2709" y="344255"/>
                    <a:pt x="4064" y="0"/>
                  </a:cubicBezTo>
                  <a:lnTo>
                    <a:pt x="2392680" y="762"/>
                  </a:lnTo>
                  <a:lnTo>
                    <a:pt x="0" y="102641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 noProof="1"/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9526" y="19052"/>
              <a:ext cx="1733549" cy="747806"/>
            </a:xfrm>
            <a:prstGeom prst="line">
              <a:avLst/>
            </a:prstGeom>
            <a:ln w="57150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2" name="Title Placeholder 1"/>
          <p:cNvSpPr>
            <a:spLocks noGrp="1" noChangeArrowheads="1"/>
          </p:cNvSpPr>
          <p:nvPr>
            <p:ph type="title" idx="4294967295"/>
            <p:custDataLst>
              <p:tags r:id="rId10"/>
            </p:custDataLst>
          </p:nvPr>
        </p:nvSpPr>
        <p:spPr bwMode="auto">
          <a:xfrm>
            <a:off x="628650" y="508000"/>
            <a:ext cx="78867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33" name="Text Placeholder 2"/>
          <p:cNvSpPr>
            <a:spLocks noGrp="1" noChangeArrowheads="1"/>
          </p:cNvSpPr>
          <p:nvPr>
            <p:ph type="body" idx="9"/>
            <p:custDataLst>
              <p:tags r:id="rId11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95977-5190-42C8-94D5-47DE5157CF00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ABABAB"/>
                </a:solidFill>
              </a:defRPr>
            </a:lvl1pPr>
          </a:lstStyle>
          <a:p>
            <a:fld id="{2BD648D5-EFEC-4730-97EF-87885F7C26D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Blip>
          <a:blip r:embed="rId1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8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9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0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1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5.xml"/><Relationship Id="rId3" Type="http://schemas.openxmlformats.org/officeDocument/2006/relationships/image" Target="../media/image3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14"/>
          <p:cNvSpPr txBox="1">
            <a:spLocks noChangeArrowheads="1"/>
          </p:cNvSpPr>
          <p:nvPr/>
        </p:nvSpPr>
        <p:spPr bwMode="auto">
          <a:xfrm rot="-1380000">
            <a:off x="-117475" y="292100"/>
            <a:ext cx="27178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部编版四年级下册</a:t>
            </a:r>
            <a:endParaRPr lang="zh-CN" altLang="en-US" sz="2000" b="1"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2225" y="2733675"/>
            <a:ext cx="897413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4000" b="1" noProof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口语交际：朋友相处的秘诀</a:t>
            </a:r>
            <a:endParaRPr lang="zh-CN" altLang="en-US" sz="4000" b="1" noProof="1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7950" y="3789363"/>
            <a:ext cx="8856663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925" y="2565400"/>
            <a:ext cx="885825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>
            <a:endCxn id="22" idx="0"/>
          </p:cNvCxnSpPr>
          <p:nvPr>
            <p:custDataLst>
              <p:tags r:id="rId1"/>
            </p:custDataLst>
          </p:nvPr>
        </p:nvCxnSpPr>
        <p:spPr>
          <a:xfrm>
            <a:off x="750888" y="0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50888" y="4076700"/>
            <a:ext cx="4762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2" cy="187166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8916" name="文本框 3"/>
          <p:cNvSpPr txBox="1">
            <a:spLocks noChangeArrowheads="1"/>
          </p:cNvSpPr>
          <p:nvPr/>
        </p:nvSpPr>
        <p:spPr bwMode="auto">
          <a:xfrm>
            <a:off x="368300" y="2278063"/>
            <a:ext cx="67627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课题导入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pic>
        <p:nvPicPr>
          <p:cNvPr id="38917" name="图片 4" descr="目录娃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397000" y="2205038"/>
            <a:ext cx="698023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75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每个人都有自己的朋友，和朋友相处，最重要的是什么呢？这节课我们就来学习本单元的口语交际。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06463" y="1341438"/>
            <a:ext cx="73310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小组讨论：朋友相处有哪些秘诀？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99"/>
          <p:cNvSpPr txBox="1">
            <a:spLocks noChangeArrowheads="1"/>
          </p:cNvSpPr>
          <p:nvPr/>
        </p:nvSpPr>
        <p:spPr bwMode="auto">
          <a:xfrm>
            <a:off x="2517775" y="481013"/>
            <a:ext cx="52006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28700" y="2968625"/>
            <a:ext cx="7470775" cy="3106738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（1）分小组讨论，每小组至少提出三条大家认为最重要的意见。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（2）小组选出记录员，在组员讨论时做好记录。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（3）讨论时，记录员要先记录好每个同学的想法，再把相近的整合在一起，然后标记出大多数同学认同的想法。汇总好大家的意见。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5" name="文本框 99"/>
          <p:cNvSpPr txBox="1">
            <a:spLocks noChangeArrowheads="1"/>
          </p:cNvSpPr>
          <p:nvPr/>
        </p:nvSpPr>
        <p:spPr bwMode="auto">
          <a:xfrm>
            <a:off x="576263" y="2047875"/>
            <a:ext cx="2449512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zh-CN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09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文本框 99"/>
          <p:cNvSpPr txBox="1">
            <a:spLocks noChangeArrowheads="1"/>
          </p:cNvSpPr>
          <p:nvPr/>
        </p:nvSpPr>
        <p:spPr bwMode="auto">
          <a:xfrm>
            <a:off x="2439988" y="481013"/>
            <a:ext cx="357663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小组代表汇报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98513" y="1541463"/>
            <a:ext cx="7239000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示例：</a:t>
            </a:r>
            <a:r>
              <a:rPr lang="zh-CN" altLang="en-US" sz="2400" b="1">
                <a:solidFill>
                  <a:srgbClr val="130ECE"/>
                </a:solidFill>
              </a:rPr>
              <a:t>放学时突然下起了大雨，当我想起我的朋友林莉没有带伞，连忙安慰她不要着急，让她和我一起回家。</a:t>
            </a:r>
            <a:endParaRPr lang="zh-CN" altLang="en-US" sz="2400" b="1">
              <a:solidFill>
                <a:srgbClr val="130ECE"/>
              </a:solidFill>
            </a:endParaRPr>
          </a:p>
        </p:txBody>
      </p:sp>
      <p:pic>
        <p:nvPicPr>
          <p:cNvPr id="41988" name="图片 1" descr="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6000" y="2889250"/>
            <a:ext cx="4713288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文本框 3"/>
          <p:cNvSpPr txBox="1">
            <a:spLocks noChangeArrowheads="1"/>
          </p:cNvSpPr>
          <p:nvPr/>
        </p:nvSpPr>
        <p:spPr bwMode="auto">
          <a:xfrm>
            <a:off x="1136650" y="3546475"/>
            <a:ext cx="2282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细心的帮助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19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文本框 99"/>
          <p:cNvSpPr txBox="1">
            <a:spLocks noChangeArrowheads="1"/>
          </p:cNvSpPr>
          <p:nvPr/>
        </p:nvSpPr>
        <p:spPr bwMode="auto">
          <a:xfrm>
            <a:off x="2439988" y="481013"/>
            <a:ext cx="357663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小组代表汇报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98513" y="1541463"/>
            <a:ext cx="7239000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示例：</a:t>
            </a:r>
            <a:r>
              <a:rPr lang="zh-CN" altLang="en-US" sz="2400" b="1">
                <a:solidFill>
                  <a:srgbClr val="130ECE"/>
                </a:solidFill>
              </a:rPr>
              <a:t>我会及时记得朋友们的生日。好朋友方阳过生日时，我就用心为他准备了生日礼物，他收到我的礼物可开心了！</a:t>
            </a:r>
            <a:endParaRPr lang="zh-CN" altLang="en-US" sz="2400" b="1">
              <a:solidFill>
                <a:srgbClr val="130ECE"/>
              </a:solidFill>
            </a:endParaRPr>
          </a:p>
        </p:txBody>
      </p:sp>
      <p:pic>
        <p:nvPicPr>
          <p:cNvPr id="43012" name="图片 1" descr="C:\Users\Administrator\Desktop\1.jpg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4625" y="2698750"/>
            <a:ext cx="47117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文本框 3"/>
          <p:cNvSpPr txBox="1">
            <a:spLocks noChangeArrowheads="1"/>
          </p:cNvSpPr>
          <p:nvPr/>
        </p:nvSpPr>
        <p:spPr bwMode="auto">
          <a:xfrm>
            <a:off x="1136650" y="3546475"/>
            <a:ext cx="2282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真诚的祝福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0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文本框 99"/>
          <p:cNvSpPr txBox="1">
            <a:spLocks noChangeArrowheads="1"/>
          </p:cNvSpPr>
          <p:nvPr/>
        </p:nvSpPr>
        <p:spPr bwMode="auto">
          <a:xfrm>
            <a:off x="2439988" y="481013"/>
            <a:ext cx="357663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小组代表汇报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98513" y="1541463"/>
            <a:ext cx="7239000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示例：</a:t>
            </a:r>
            <a:r>
              <a:rPr lang="zh-CN" altLang="en-US" sz="2400" b="1">
                <a:solidFill>
                  <a:srgbClr val="130ECE"/>
                </a:solidFill>
              </a:rPr>
              <a:t>我的朋友肖芳生病了，请了一周的病假。放学后，我和另外几个好朋友一起提着一些水果到医院看望她。</a:t>
            </a:r>
            <a:endParaRPr lang="zh-CN" altLang="en-US" sz="2400" b="1">
              <a:solidFill>
                <a:srgbClr val="130ECE"/>
              </a:solidFill>
            </a:endParaRPr>
          </a:p>
        </p:txBody>
      </p:sp>
      <p:pic>
        <p:nvPicPr>
          <p:cNvPr id="44036" name="图片 1" descr="C:\Users\Administrator\Desktop\1.jpg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4625" y="2698750"/>
            <a:ext cx="47117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文本框 3"/>
          <p:cNvSpPr txBox="1">
            <a:spLocks noChangeArrowheads="1"/>
          </p:cNvSpPr>
          <p:nvPr/>
        </p:nvSpPr>
        <p:spPr bwMode="auto">
          <a:xfrm>
            <a:off x="1136650" y="3546475"/>
            <a:ext cx="2282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及时的关心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0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7313" y="0"/>
            <a:ext cx="21351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文本框 99"/>
          <p:cNvSpPr txBox="1">
            <a:spLocks noChangeArrowheads="1"/>
          </p:cNvSpPr>
          <p:nvPr/>
        </p:nvSpPr>
        <p:spPr bwMode="auto">
          <a:xfrm>
            <a:off x="2439988" y="481013"/>
            <a:ext cx="3576637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小组代表汇报</a:t>
            </a:r>
            <a:endParaRPr lang="zh-CN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98513" y="1541463"/>
            <a:ext cx="7239000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示例：</a:t>
            </a:r>
            <a:r>
              <a:rPr lang="zh-CN" altLang="en-US" sz="2400" b="1">
                <a:solidFill>
                  <a:srgbClr val="130ECE"/>
                </a:solidFill>
              </a:rPr>
              <a:t>我的朋友周明和我一样，都是“航模控”。我们经常在一起讨论航模的消息，还会分享自己制作的飞机模型。</a:t>
            </a:r>
            <a:endParaRPr lang="zh-CN" altLang="en-US" sz="2400" b="1">
              <a:solidFill>
                <a:srgbClr val="130ECE"/>
              </a:solidFill>
            </a:endParaRPr>
          </a:p>
        </p:txBody>
      </p:sp>
      <p:pic>
        <p:nvPicPr>
          <p:cNvPr id="45060" name="图片 1" descr="C:\Users\Administrator\Desktop\1.jpg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84625" y="2698750"/>
            <a:ext cx="47117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文本框 3"/>
          <p:cNvSpPr txBox="1">
            <a:spLocks noChangeArrowheads="1"/>
          </p:cNvSpPr>
          <p:nvPr/>
        </p:nvSpPr>
        <p:spPr bwMode="auto">
          <a:xfrm>
            <a:off x="1136650" y="3546475"/>
            <a:ext cx="2282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共同的爱好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50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4" descr="目录娃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563" y="11113"/>
            <a:ext cx="21351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文本框 1"/>
          <p:cNvSpPr txBox="1">
            <a:spLocks noChangeArrowheads="1"/>
          </p:cNvSpPr>
          <p:nvPr/>
        </p:nvSpPr>
        <p:spPr bwMode="auto">
          <a:xfrm>
            <a:off x="3143250" y="554038"/>
            <a:ext cx="22812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总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结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6083" name="文本框 3"/>
          <p:cNvSpPr txBox="1">
            <a:spLocks noChangeArrowheads="1"/>
          </p:cNvSpPr>
          <p:nvPr/>
        </p:nvSpPr>
        <p:spPr bwMode="auto">
          <a:xfrm>
            <a:off x="820738" y="1444625"/>
            <a:ext cx="75914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这节课我们交流了朋友相处的秘诀。这些秘诀有真诚地关心、帮助朋友，彼此信任、愿意分享等等，相信大家运用好这些秘诀，一定能交到更多的好朋友。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>
            <p:custDataLst>
              <p:tags r:id="rId1"/>
            </p:custDataLst>
          </p:nvPr>
        </p:nvCxnSpPr>
        <p:spPr>
          <a:xfrm>
            <a:off x="755650" y="11113"/>
            <a:ext cx="0" cy="227965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2"/>
            </p:custDataLst>
          </p:nvPr>
        </p:nvCxnSpPr>
        <p:spPr>
          <a:xfrm flipH="1">
            <a:off x="744538" y="4067175"/>
            <a:ext cx="4762" cy="27813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流程图: 可选过程 1"/>
          <p:cNvSpPr/>
          <p:nvPr/>
        </p:nvSpPr>
        <p:spPr>
          <a:xfrm>
            <a:off x="468313" y="2205038"/>
            <a:ext cx="576262" cy="1871662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7108" name="文本框 3"/>
          <p:cNvSpPr txBox="1">
            <a:spLocks noChangeArrowheads="1"/>
          </p:cNvSpPr>
          <p:nvPr/>
        </p:nvSpPr>
        <p:spPr bwMode="auto">
          <a:xfrm>
            <a:off x="369888" y="2278063"/>
            <a:ext cx="67468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</a:rPr>
              <a:t>收束全篇</a:t>
            </a:r>
            <a:endParaRPr lang="zh-CN" altLang="en-US" sz="3200" b="1">
              <a:solidFill>
                <a:srgbClr val="FFFF00"/>
              </a:solidFill>
            </a:endParaRPr>
          </a:p>
        </p:txBody>
      </p:sp>
      <p:pic>
        <p:nvPicPr>
          <p:cNvPr id="47109" name="图片 4" descr="目录娃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3" y="20638"/>
            <a:ext cx="21351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196465" y="2205349"/>
            <a:ext cx="4750435" cy="13220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8000" noProof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  <a:reflection blurRad="6350" stA="60000" endA="900" endPos="60000" dist="29997" dir="5400000" sy="-100000" algn="bl" rotWithShape="0"/>
                </a:effectLst>
                <a:latin typeface="楷体_GB2312" charset="-122"/>
                <a:ea typeface="楷体_GB2312" charset="-122"/>
              </a:rPr>
              <a:t>谢谢观赏！</a:t>
            </a:r>
            <a:endParaRPr lang="zh-CN" altLang="en-US" sz="8000" noProof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  <a:reflection blurRad="6350" stA="60000" endA="900" endPos="60000" dist="29997" dir="5400000" sy="-100000" algn="bl" rotWithShape="0"/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364163" y="4489450"/>
            <a:ext cx="3563937" cy="137636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noProof="1">
                <a:sym typeface="+mn-ea"/>
              </a:rPr>
              <a:t>温故而知新，同学们别忘了经常复习哦！</a:t>
            </a:r>
            <a:endParaRPr lang="zh-CN" altLang="en-US" noProof="1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13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14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15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16.xml><?xml version="1.0" encoding="utf-8"?>
<p:tagLst xmlns:p="http://schemas.openxmlformats.org/presentationml/2006/main">
  <p:tag name="KSO_WM_DOC_GUID" val="{31f7d35f-5aba-444b-9bdc-3384179b89e7}"/>
  <p:tag name="KSO_WPP_MARK_KEY" val="80679f2b-9655-48f2-9e66-acb19e1e032a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652"/>
</p:tagLst>
</file>

<file path=ppt/tags/tag3.xml><?xml version="1.0" encoding="utf-8"?>
<p:tagLst xmlns:p="http://schemas.openxmlformats.org/presentationml/2006/main">
  <p:tag name="KSO_WM_TEMPLATE_CATEGORY" val="custom"/>
  <p:tag name="KSO_WM_TEMPLATE_INDEX" val="652"/>
</p:tagLst>
</file>

<file path=ppt/tags/tag4.xml><?xml version="1.0" encoding="utf-8"?>
<p:tagLst xmlns:p="http://schemas.openxmlformats.org/presentationml/2006/main">
  <p:tag name="MH" val="20150923171813"/>
  <p:tag name="MH_LIBRARY" val="GRAPHIC"/>
  <p:tag name="MH_ORDER" val="Straight Connector 9"/>
  <p:tag name="KSO_WM_TAG_VERSION" val="1.0"/>
  <p:tag name="KSO_WM_BEAUTIFY_FLAG" val="#wm#"/>
  <p:tag name="KSO_WM_UNIT_TYPE" val="i"/>
  <p:tag name="KSO_WM_UNIT_ID" val="custom652_6*i*9"/>
  <p:tag name="KSO_WM_TEMPLATE_CATEGORY" val="custom"/>
  <p:tag name="KSO_WM_TEMPLATE_INDEX" val="652"/>
  <p:tag name="KSO_WM_UNIT_INDEX" val="9"/>
</p:tagLst>
</file>

<file path=ppt/tags/tag5.xml><?xml version="1.0" encoding="utf-8"?>
<p:tagLst xmlns:p="http://schemas.openxmlformats.org/presentationml/2006/main">
  <p:tag name="MH" val="20150923171813"/>
  <p:tag name="MH_LIBRARY" val="GRAPHIC"/>
  <p:tag name="MH_ORDER" val="Straight Connector 22"/>
  <p:tag name="KSO_WM_TAG_VERSION" val="1.0"/>
  <p:tag name="KSO_WM_BEAUTIFY_FLAG" val="#wm#"/>
  <p:tag name="KSO_WM_UNIT_TYPE" val="i"/>
  <p:tag name="KSO_WM_UNIT_ID" val="custom652_6*i*10"/>
  <p:tag name="KSO_WM_TEMPLATE_CATEGORY" val="custom"/>
  <p:tag name="KSO_WM_TEMPLATE_INDEX" val="652"/>
  <p:tag name="KSO_WM_UNIT_INDEX" val="10"/>
</p:tagLst>
</file>

<file path=ppt/tags/tag6.xml><?xml version="1.0" encoding="utf-8"?>
<p:tagLst xmlns:p="http://schemas.openxmlformats.org/presentationml/2006/main">
  <p:tag name="MH" val="20150923171813"/>
  <p:tag name="MH_LIBRARY" val="GRAPHIC"/>
  <p:tag name="KSO_WM_TEMPLATE_CATEGORY" val="custom"/>
  <p:tag name="KSO_WM_TEMPLATE_INDEX" val="652"/>
  <p:tag name="KSO_WM_TAG_VERSION" val="1.0"/>
  <p:tag name="KSO_WM_SLIDE_ID" val="custom652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652"/>
</p:tagLst>
</file>

<file path=ppt/theme/theme1.xml><?xml version="1.0" encoding="utf-8"?>
<a:theme xmlns:a="http://schemas.openxmlformats.org/drawingml/2006/main" name="第一PPT模板网-WWW.1PPT.COM">
  <a:themeElements>
    <a:clrScheme name="446.16">
      <a:dk1>
        <a:srgbClr val="7F7F7F"/>
      </a:dk1>
      <a:lt1>
        <a:srgbClr val="FFFFFF"/>
      </a:lt1>
      <a:dk2>
        <a:srgbClr val="438AD7"/>
      </a:dk2>
      <a:lt2>
        <a:srgbClr val="DBEFF9"/>
      </a:lt2>
      <a:accent1>
        <a:srgbClr val="018BE9"/>
      </a:accent1>
      <a:accent2>
        <a:srgbClr val="FFC000"/>
      </a:accent2>
      <a:accent3>
        <a:srgbClr val="00B0F0"/>
      </a:accent3>
      <a:accent4>
        <a:srgbClr val="A5C249"/>
      </a:accent4>
      <a:accent5>
        <a:srgbClr val="009DD9"/>
      </a:accent5>
      <a:accent6>
        <a:srgbClr val="F49100"/>
      </a:accent6>
      <a:hlink>
        <a:srgbClr val="C764EE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</Words>
  <Application>WPS 演示</Application>
  <PresentationFormat>全屏显示(4:3)</PresentationFormat>
  <Paragraphs>52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黑体</vt:lpstr>
      <vt:lpstr>Calibri</vt:lpstr>
      <vt:lpstr>楷体</vt:lpstr>
      <vt:lpstr>微软雅黑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54</cp:revision>
  <dcterms:created xsi:type="dcterms:W3CDTF">2018-04-23T03:21:00Z</dcterms:created>
  <dcterms:modified xsi:type="dcterms:W3CDTF">2023-01-17T03:30:43Z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9FA4040D061745F3B700ED20E065FA18</vt:lpwstr>
  </property>
</Properties>
</file>