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4" r:id="rId3"/>
    <p:sldId id="302" r:id="rId4"/>
    <p:sldId id="303" r:id="rId5"/>
    <p:sldId id="305" r:id="rId6"/>
    <p:sldId id="306" r:id="rId7"/>
    <p:sldId id="307" r:id="rId8"/>
    <p:sldId id="308" r:id="rId9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4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4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1D16FCC-FA36-40DD-B18E-E91C6C95739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16FCC-FA36-40DD-B18E-E91C6C957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456880" y="4286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585AAAC-2E5C-4599-8944-980F17D976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083B3B-9422-496B-AAD2-883F6BE610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EE1D9B68-3F65-4883-BE5B-7DF777449C1A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268391"/>
            <a:ext cx="9144000" cy="87749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3074" name="文本框 2"/>
          <p:cNvSpPr txBox="1">
            <a:spLocks noChangeArrowheads="1"/>
          </p:cNvSpPr>
          <p:nvPr/>
        </p:nvSpPr>
        <p:spPr bwMode="auto">
          <a:xfrm>
            <a:off x="3625455" y="1654470"/>
            <a:ext cx="532132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3429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+mn-ea"/>
                <a:ea typeface="+mn-ea"/>
                <a:cs typeface="黑体" panose="02010609060101010101" charset="-122"/>
                <a:sym typeface="+mn-ea"/>
              </a:rPr>
              <a:t>习作例</a:t>
            </a:r>
            <a:r>
              <a:rPr lang="zh-CN" altLang="en-US" sz="4000" b="1" dirty="0" smtClean="0">
                <a:latin typeface="+mn-ea"/>
                <a:ea typeface="+mn-ea"/>
                <a:cs typeface="黑体" panose="02010609060101010101" charset="-122"/>
                <a:sym typeface="+mn-ea"/>
              </a:rPr>
              <a:t>文：</a:t>
            </a:r>
            <a:r>
              <a:rPr lang="zh-CN" altLang="en-US" sz="4000" b="1" dirty="0">
                <a:latin typeface="+mn-ea"/>
                <a:ea typeface="+mn-ea"/>
              </a:rPr>
              <a:t>七月的天山</a:t>
            </a:r>
            <a:endParaRPr lang="zh-CN" altLang="en-US" sz="4000" b="1" dirty="0">
              <a:latin typeface="+mn-ea"/>
              <a:ea typeface="+mn-ea"/>
              <a:cs typeface="黑体" panose="02010609060101010101" charset="-122"/>
            </a:endParaRPr>
          </a:p>
        </p:txBody>
      </p:sp>
      <p:pic>
        <p:nvPicPr>
          <p:cNvPr id="3075" name="图片 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387078"/>
            <a:ext cx="362545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3090863" y="523971"/>
            <a:ext cx="606980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700" dirty="0"/>
              <a:t>人教部编版</a:t>
            </a:r>
            <a:r>
              <a:rPr lang="en-US" altLang="zh-CN" sz="2700" dirty="0"/>
              <a:t>·</a:t>
            </a:r>
            <a:r>
              <a:rPr lang="zh-CN" altLang="en-US" sz="2700" dirty="0"/>
              <a:t>四年级（下册）</a:t>
            </a:r>
            <a:endParaRPr lang="zh-CN" altLang="en-US" sz="2700" dirty="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13197" y="647700"/>
            <a:ext cx="7752159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朗读全文，思考：课文描写了哪些景物?主要采用什么方法写的?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75123" y="1300162"/>
            <a:ext cx="7193756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蓝天衬着高耸的巨大的</a:t>
            </a:r>
            <a:r>
              <a:rPr lang="zh-CN" altLang="en-US" sz="2100" b="1" dirty="0">
                <a:solidFill>
                  <a:srgbClr val="00B0F0"/>
                </a:solidFill>
                <a:latin typeface="宋体" panose="02010600030101010101" pitchFamily="2" charset="-122"/>
              </a:rPr>
              <a:t>雪峰</a:t>
            </a:r>
            <a:r>
              <a:rPr lang="zh-CN" altLang="en-US" sz="2100" b="1" dirty="0">
                <a:latin typeface="宋体" panose="02010600030101010101" pitchFamily="2" charset="-122"/>
              </a:rPr>
              <a:t>，太阳下，雪峰间的云影就</a:t>
            </a:r>
            <a:r>
              <a:rPr lang="zh-CN" altLang="en-US" sz="2100" b="1" dirty="0">
                <a:solidFill>
                  <a:srgbClr val="E04236"/>
                </a:solidFill>
                <a:latin typeface="宋体" panose="02010600030101010101" pitchFamily="2" charset="-122"/>
              </a:rPr>
              <a:t>像</a:t>
            </a:r>
            <a:r>
              <a:rPr lang="zh-CN" altLang="en-US" sz="2100" b="1" dirty="0">
                <a:latin typeface="宋体" panose="02010600030101010101" pitchFamily="2" charset="-122"/>
              </a:rPr>
              <a:t>白缎上绣了几朵</a:t>
            </a:r>
            <a:r>
              <a:rPr lang="zh-CN" altLang="en-US" sz="2100" b="1" dirty="0">
                <a:solidFill>
                  <a:srgbClr val="E04236"/>
                </a:solidFill>
                <a:latin typeface="宋体" panose="02010600030101010101" pitchFamily="2" charset="-122"/>
              </a:rPr>
              <a:t>银灰色的花</a:t>
            </a:r>
            <a:r>
              <a:rPr lang="zh-CN" altLang="en-US" sz="2100" b="1" dirty="0">
                <a:latin typeface="宋体" panose="02010600030101010101" pitchFamily="2" charset="-122"/>
              </a:rPr>
              <a:t>。融化的</a:t>
            </a:r>
            <a:r>
              <a:rPr lang="zh-CN" altLang="en-US" sz="2100" b="1" dirty="0">
                <a:solidFill>
                  <a:srgbClr val="00B0F0"/>
                </a:solidFill>
                <a:latin typeface="宋体" panose="02010600030101010101" pitchFamily="2" charset="-122"/>
              </a:rPr>
              <a:t>雪水</a:t>
            </a:r>
            <a:r>
              <a:rPr lang="zh-CN" altLang="en-US" sz="2100" b="1" dirty="0">
                <a:latin typeface="宋体" panose="02010600030101010101" pitchFamily="2" charset="-122"/>
              </a:rPr>
              <a:t>，从峭壁断崖上飞泻下来，</a:t>
            </a:r>
            <a:r>
              <a:rPr lang="zh-CN" altLang="en-US" sz="2100" b="1" dirty="0">
                <a:solidFill>
                  <a:srgbClr val="E04236"/>
                </a:solidFill>
                <a:latin typeface="宋体" panose="02010600030101010101" pitchFamily="2" charset="-122"/>
              </a:rPr>
              <a:t>像</a:t>
            </a:r>
            <a:r>
              <a:rPr lang="zh-CN" altLang="en-US" sz="2100" b="1" dirty="0">
                <a:latin typeface="宋体" panose="02010600030101010101" pitchFamily="2" charset="-122"/>
              </a:rPr>
              <a:t>千百条闪耀的</a:t>
            </a:r>
            <a:r>
              <a:rPr lang="zh-CN" altLang="en-US" sz="2100" b="1" dirty="0">
                <a:solidFill>
                  <a:srgbClr val="E04236"/>
                </a:solidFill>
                <a:latin typeface="宋体" panose="02010600030101010101" pitchFamily="2" charset="-122"/>
              </a:rPr>
              <a:t>银链</a:t>
            </a:r>
            <a:r>
              <a:rPr lang="zh-CN" altLang="en-US" sz="2100" b="1" dirty="0">
                <a:latin typeface="宋体" panose="02010600030101010101" pitchFamily="2" charset="-122"/>
              </a:rPr>
              <a:t>，在山脚下汇成冲激的</a:t>
            </a:r>
            <a:r>
              <a:rPr lang="zh-CN" altLang="en-US" sz="2100" b="1" dirty="0">
                <a:solidFill>
                  <a:srgbClr val="00B0F0"/>
                </a:solidFill>
                <a:latin typeface="宋体" panose="02010600030101010101" pitchFamily="2" charset="-122"/>
              </a:rPr>
              <a:t>溪流</a:t>
            </a:r>
            <a:r>
              <a:rPr lang="zh-CN" altLang="en-US" sz="2100" b="1" dirty="0">
                <a:latin typeface="宋体" panose="02010600030101010101" pitchFamily="2" charset="-122"/>
              </a:rPr>
              <a:t>，浪花往上抛，形成千万朵盛开的</a:t>
            </a:r>
            <a:r>
              <a:rPr lang="zh-CN" altLang="en-US" sz="2100" b="1" dirty="0">
                <a:solidFill>
                  <a:srgbClr val="E04236"/>
                </a:solidFill>
                <a:latin typeface="宋体" panose="02010600030101010101" pitchFamily="2" charset="-122"/>
              </a:rPr>
              <a:t>白莲</a:t>
            </a:r>
            <a:r>
              <a:rPr lang="zh-CN" altLang="en-US" sz="2100" b="1" dirty="0">
                <a:latin typeface="宋体" panose="02010600030101010101" pitchFamily="2" charset="-122"/>
              </a:rPr>
              <a:t>。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9619" y="875344"/>
            <a:ext cx="7625239" cy="3629025"/>
            <a:chOff x="1256" y="1838"/>
            <a:chExt cx="16011" cy="7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9362" y="2003"/>
              <a:ext cx="7905" cy="7289"/>
            </a:xfrm>
            <a:prstGeom prst="round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6" y="1838"/>
              <a:ext cx="7795" cy="7620"/>
            </a:xfrm>
            <a:prstGeom prst="round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97794" y="916781"/>
            <a:ext cx="6037660" cy="29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把雪峰比喻为白缎子，云彩的影子喻为银灰色的花朵，说明雪山极白，连白云映在上面都显得发灰。“像千百条闪耀的银链”写出雪水动人的姿色，多像细长的闪闪发光的银链；溪流抛起的浪花就像千万朵盛开的白莲。由此可以看出作者的想象是多么的丰富，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是多么的贴切。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12056" y="501254"/>
            <a:ext cx="6887766" cy="152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沿着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白皑皑</a:t>
            </a:r>
            <a:r>
              <a:rPr lang="zh-CN" altLang="en-US" sz="2100" b="1">
                <a:latin typeface="宋体" panose="02010600030101010101" pitchFamily="2" charset="-122"/>
              </a:rPr>
              <a:t>群峰的</a:t>
            </a:r>
            <a:r>
              <a:rPr lang="zh-CN" altLang="en-US" sz="2100" b="1">
                <a:solidFill>
                  <a:srgbClr val="00B0F0"/>
                </a:solidFill>
                <a:latin typeface="宋体" panose="02010600030101010101" pitchFamily="2" charset="-122"/>
              </a:rPr>
              <a:t>雪线</a:t>
            </a:r>
            <a:r>
              <a:rPr lang="zh-CN" altLang="en-US" sz="2100" b="1">
                <a:latin typeface="宋体" panose="02010600030101010101" pitchFamily="2" charset="-122"/>
              </a:rPr>
              <a:t>以下，是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蜿蜒无尽</a:t>
            </a:r>
            <a:r>
              <a:rPr lang="zh-CN" altLang="en-US" sz="2100" b="1">
                <a:latin typeface="宋体" panose="02010600030101010101" pitchFamily="2" charset="-122"/>
              </a:rPr>
              <a:t>的翠绿的</a:t>
            </a:r>
            <a:r>
              <a:rPr lang="zh-CN" altLang="en-US" sz="2100" b="1">
                <a:solidFill>
                  <a:srgbClr val="00B0F0"/>
                </a:solidFill>
                <a:latin typeface="宋体" panose="02010600030101010101" pitchFamily="2" charset="-122"/>
              </a:rPr>
              <a:t>原始森林</a:t>
            </a:r>
            <a:r>
              <a:rPr lang="zh-CN" altLang="en-US" sz="2100" b="1">
                <a:latin typeface="宋体" panose="02010600030101010101" pitchFamily="2" charset="-122"/>
              </a:rPr>
              <a:t>，密密的塔松像撑开的巨伞，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重重叠叠</a:t>
            </a:r>
            <a:r>
              <a:rPr lang="zh-CN" altLang="en-US" sz="2100" b="1">
                <a:latin typeface="宋体" panose="02010600030101010101" pitchFamily="2" charset="-122"/>
              </a:rPr>
              <a:t>的枝丫，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漏</a:t>
            </a:r>
            <a:r>
              <a:rPr lang="zh-CN" altLang="en-US" sz="2100" b="1">
                <a:latin typeface="宋体" panose="02010600030101010101" pitchFamily="2" charset="-122"/>
              </a:rPr>
              <a:t>下斑斑点点细碎的日影。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04888" y="2078831"/>
            <a:ext cx="7533085" cy="2724150"/>
          </a:xfrm>
          <a:prstGeom prst="wedgeRoundRectCallout">
            <a:avLst>
              <a:gd name="adj1" fmla="val -20837"/>
              <a:gd name="adj2" fmla="val 4825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lnSpc>
                <a:spcPct val="150000"/>
              </a:lnSpc>
            </a:pPr>
            <a:r>
              <a:rPr sz="2100" noProof="1">
                <a:latin typeface="微软雅黑" panose="020B0503020204020204" pitchFamily="34" charset="-122"/>
                <a:sym typeface="+mn-ea"/>
              </a:rPr>
              <a:t>“白皑皑”写出了雪峰终年积雪，“蜿蜒无尽”是说原始森林连绵不断，“重重叠叠”说明了枝叶的茂密，在这样的密林中，阳光只能是“漏”下，这里不用“照”字而用“漏”字</a:t>
            </a:r>
            <a:r>
              <a:rPr lang="zh-CN" altLang="en-US" sz="2100" noProof="1">
                <a:latin typeface="微软雅黑" panose="020B0503020204020204" pitchFamily="34" charset="-122"/>
                <a:sym typeface="+mn-ea"/>
              </a:rPr>
              <a:t>，</a:t>
            </a:r>
            <a:r>
              <a:rPr sz="2100" noProof="1">
                <a:latin typeface="微软雅黑" panose="020B0503020204020204" pitchFamily="34" charset="-122"/>
                <a:sym typeface="+mn-ea"/>
              </a:rPr>
              <a:t>与“细碎的日影”相照应。作者</a:t>
            </a:r>
            <a:r>
              <a:rPr sz="2100" noProof="1">
                <a:solidFill>
                  <a:srgbClr val="E04236"/>
                </a:solidFill>
                <a:latin typeface="微软雅黑" panose="020B0503020204020204" pitchFamily="34" charset="-122"/>
                <a:sym typeface="+mn-ea"/>
              </a:rPr>
              <a:t>精确的用词</a:t>
            </a:r>
            <a:r>
              <a:rPr sz="2100" noProof="1">
                <a:latin typeface="微软雅黑" panose="020B0503020204020204" pitchFamily="34" charset="-122"/>
                <a:sym typeface="+mn-ea"/>
              </a:rPr>
              <a:t>，把天山的特有风光逼真地展现在读者面前。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97719" y="629841"/>
            <a:ext cx="7423547" cy="152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在轻轻荡漾着的溪流的两岸，满是高过马头的</a:t>
            </a:r>
            <a:r>
              <a:rPr lang="zh-CN" altLang="en-US" sz="2100" b="1">
                <a:solidFill>
                  <a:srgbClr val="00B0F0"/>
                </a:solidFill>
                <a:latin typeface="宋体" panose="02010600030101010101" pitchFamily="2" charset="-122"/>
              </a:rPr>
              <a:t>野花</a:t>
            </a:r>
            <a:r>
              <a:rPr lang="zh-CN" altLang="en-US" sz="2100" b="1">
                <a:latin typeface="宋体" panose="02010600030101010101" pitchFamily="2" charset="-122"/>
              </a:rPr>
              <a:t>，五彩缤纷，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像</a:t>
            </a:r>
            <a:r>
              <a:rPr lang="zh-CN" altLang="en-US" sz="2100" b="1">
                <a:latin typeface="宋体" panose="02010600030101010101" pitchFamily="2" charset="-122"/>
              </a:rPr>
              <a:t>织不完的锦锻那么绵延不断，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像</a:t>
            </a:r>
            <a:r>
              <a:rPr lang="zh-CN" altLang="en-US" sz="2100" b="1">
                <a:latin typeface="宋体" panose="02010600030101010101" pitchFamily="2" charset="-122"/>
              </a:rPr>
              <a:t>天边的霞光那么灿烂耀眼，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像</a:t>
            </a:r>
            <a:r>
              <a:rPr lang="zh-CN" altLang="en-US" sz="2100" b="1">
                <a:latin typeface="宋体" panose="02010600030101010101" pitchFamily="2" charset="-122"/>
              </a:rPr>
              <a:t>高空的彩虹那么绚丽夺目。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923926" y="2369344"/>
            <a:ext cx="3545681" cy="1596629"/>
            <a:chOff x="8000" y="1840"/>
            <a:chExt cx="3746" cy="2485"/>
          </a:xfrm>
        </p:grpSpPr>
        <p:sp>
          <p:nvSpPr>
            <p:cNvPr id="7" name="圆角矩形标注 6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1508" name="文本框 7"/>
            <p:cNvSpPr txBox="1">
              <a:spLocks noChangeArrowheads="1"/>
            </p:cNvSpPr>
            <p:nvPr/>
          </p:nvSpPr>
          <p:spPr bwMode="auto">
            <a:xfrm>
              <a:off x="8060" y="1840"/>
              <a:ext cx="3627" cy="2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三个形象的</a:t>
              </a:r>
              <a:r>
                <a:rPr lang="zh-CN" altLang="zh-CN" sz="2100">
                  <a:solidFill>
                    <a:srgbClr val="E042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比喻</a:t>
              </a:r>
              <a:r>
                <a:rPr lang="zh-CN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，写出了花的繁多，花的绚烂，花的优美之极。</a:t>
              </a:r>
              <a:endPara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lum bright="12000"/>
          </a:blip>
          <a:srcRect/>
          <a:stretch>
            <a:fillRect/>
          </a:stretch>
        </p:blipFill>
        <p:spPr>
          <a:xfrm>
            <a:off x="4882515" y="1909763"/>
            <a:ext cx="3236119" cy="266509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6750" y="756047"/>
            <a:ext cx="455771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马走在花海中，显得格外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矫健</a:t>
            </a:r>
            <a:r>
              <a:rPr lang="zh-CN" altLang="en-US" sz="2100" b="1">
                <a:latin typeface="宋体" panose="02010600030101010101" pitchFamily="2" charset="-122"/>
              </a:rPr>
              <a:t>；人</a:t>
            </a:r>
            <a:r>
              <a:rPr lang="zh-CN" altLang="en-US" sz="2100" b="1">
                <a:solidFill>
                  <a:srgbClr val="00B0F0"/>
                </a:solidFill>
                <a:latin typeface="宋体" panose="02010600030101010101" pitchFamily="2" charset="-122"/>
              </a:rPr>
              <a:t>浮</a:t>
            </a:r>
            <a:r>
              <a:rPr lang="zh-CN" altLang="en-US" sz="2100" b="1">
                <a:latin typeface="宋体" panose="02010600030101010101" pitchFamily="2" charset="-122"/>
              </a:rPr>
              <a:t>在花海上，显得格外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精神</a:t>
            </a:r>
            <a:r>
              <a:rPr lang="zh-CN" altLang="en-US" sz="2100" b="1">
                <a:latin typeface="宋体" panose="02010600030101010101" pitchFamily="2" charset="-122"/>
              </a:rPr>
              <a:t>。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01266" y="2051447"/>
            <a:ext cx="4312444" cy="2452688"/>
            <a:chOff x="7790" y="1275"/>
            <a:chExt cx="3620" cy="3987"/>
          </a:xfrm>
        </p:grpSpPr>
        <p:sp>
          <p:nvSpPr>
            <p:cNvPr id="7" name="圆角矩形标注 6"/>
            <p:cNvSpPr/>
            <p:nvPr/>
          </p:nvSpPr>
          <p:spPr>
            <a:xfrm>
              <a:off x="7790" y="1275"/>
              <a:ext cx="3620" cy="3987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2532" name="文本框 7"/>
            <p:cNvSpPr txBox="1">
              <a:spLocks noChangeArrowheads="1"/>
            </p:cNvSpPr>
            <p:nvPr/>
          </p:nvSpPr>
          <p:spPr bwMode="auto">
            <a:xfrm>
              <a:off x="7908" y="1470"/>
              <a:ext cx="3502" cy="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一说“矫健”，一说“精神”，</a:t>
              </a:r>
              <a:r>
                <a:rPr lang="zh-CN" altLang="zh-CN" sz="2100">
                  <a:solidFill>
                    <a:srgbClr val="E042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用词富有变化</a:t>
              </a:r>
              <a:r>
                <a:rPr lang="zh-CN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，一个“浮”字形象地写出花之多，人就像置身在花的海洋之中。</a:t>
              </a:r>
              <a:endPara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6000"/>
          </a:blip>
          <a:srcRect t="4042"/>
          <a:stretch>
            <a:fillRect/>
          </a:stretch>
        </p:blipFill>
        <p:spPr>
          <a:xfrm>
            <a:off x="5192552" y="1092037"/>
            <a:ext cx="3408999" cy="333851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143000" y="2350294"/>
            <a:ext cx="3243263" cy="1609725"/>
            <a:chOff x="7851" y="1840"/>
            <a:chExt cx="3632" cy="3427"/>
          </a:xfrm>
        </p:grpSpPr>
        <p:sp>
          <p:nvSpPr>
            <p:cNvPr id="10" name="圆角矩形标注 9"/>
            <p:cNvSpPr/>
            <p:nvPr/>
          </p:nvSpPr>
          <p:spPr>
            <a:xfrm>
              <a:off x="7851" y="1840"/>
              <a:ext cx="3632" cy="3427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/>
              <a:endParaRPr lang="zh-CN" altLang="en-US" noProof="1"/>
            </a:p>
          </p:txBody>
        </p:sp>
        <p:sp>
          <p:nvSpPr>
            <p:cNvPr id="23555" name="文本框 10"/>
            <p:cNvSpPr txBox="1">
              <a:spLocks noChangeArrowheads="1"/>
            </p:cNvSpPr>
            <p:nvPr/>
          </p:nvSpPr>
          <p:spPr bwMode="auto">
            <a:xfrm>
              <a:off x="7908" y="1859"/>
              <a:ext cx="3535" cy="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运用</a:t>
              </a:r>
              <a:r>
                <a:rPr lang="zh-CN" altLang="en-US" sz="2100">
                  <a:solidFill>
                    <a:srgbClr val="E042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反问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句式结尾，表达了作者对天山美景，的喜爱和赞美之情。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12006" y="579835"/>
            <a:ext cx="7178279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100" b="1">
                <a:latin typeface="宋体" panose="02010600030101010101" pitchFamily="2" charset="-122"/>
              </a:rPr>
              <a:t>虽然天山这时并不是春天，但是有哪一个春天的花园能比得过这时天山的无边繁花呢？</a:t>
            </a:r>
            <a:endParaRPr lang="zh-CN" altLang="zh-CN" sz="2100" b="1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53464" y="1808795"/>
            <a:ext cx="3281363" cy="253888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98947" y="757237"/>
            <a:ext cx="5424488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作者整篇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巧用过渡，移步换景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。每部分都用丰富的想象，确切的比喻和恰如其分的形容等手法，把天山的独特美景具体地展现在人们眼前。如闻其声，如见其形。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04085" y="790575"/>
            <a:ext cx="1743075" cy="38814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en-US" altLang="zh-CN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写作方法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31282" y="1684735"/>
            <a:ext cx="4318397" cy="233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1.按照一定的顺序写。(游览顺序)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2.运用好过渡句，交待清游览顺序。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3.抓住景物特点展开细腻的描写。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4.准确的用词、恰当的修辞方法。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262438" y="642938"/>
            <a:ext cx="1626394" cy="43815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天山天池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3673" y="1395412"/>
            <a:ext cx="7536656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山天池，古称“瑶池”，位于新疆昌吉州阜康市境内，博格达峰的北侧。在中国古代神话中，这里还是西天王母娘娘沐浴的地方。天池湖面海拔1910米，最深处达105米，湖面倒映着博格达峰，周围云杉环拥，风景犹如仙境。景区内囊括了高山湖泊、湿地草甸、森林峡谷等自然景观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5"/>
          <p:cNvSpPr>
            <a:spLocks noChangeArrowheads="1"/>
          </p:cNvSpPr>
          <p:nvPr/>
        </p:nvSpPr>
        <p:spPr bwMode="auto">
          <a:xfrm>
            <a:off x="1553766" y="1575198"/>
            <a:ext cx="6966347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阅读例文，分析例文中的写作</a:t>
            </a:r>
            <a:r>
              <a:rPr lang="en-US" altLang="zh-CN" sz="2100" b="1" dirty="0" err="1">
                <a:latin typeface="楷体" panose="02010609060101010101" pitchFamily="49" charset="-122"/>
                <a:sym typeface="楷体" panose="02010609060101010101" pitchFamily="49" charset="-122"/>
              </a:rPr>
              <a:t>顺序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zh-CN" altLang="en-US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重点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2.分析例文，总结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写作</a:t>
            </a:r>
            <a:r>
              <a:rPr lang="en-US" altLang="zh-CN" sz="2100" b="1" dirty="0" err="1">
                <a:latin typeface="楷体" panose="02010609060101010101" pitchFamily="49" charset="-122"/>
                <a:sym typeface="楷体" panose="02010609060101010101" pitchFamily="49" charset="-122"/>
              </a:rPr>
              <a:t>顺序，学会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抓住景物特点，按照一定的表达顺序写景状物的方法。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难点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 </a:t>
            </a:r>
            <a:endParaRPr lang="en-US" altLang="zh-CN" sz="21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87404" y="631032"/>
            <a:ext cx="1941909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"/>
          <p:cNvSpPr>
            <a:spLocks noChangeArrowheads="1"/>
          </p:cNvSpPr>
          <p:nvPr/>
        </p:nvSpPr>
        <p:spPr bwMode="auto">
          <a:xfrm>
            <a:off x="477442" y="513160"/>
            <a:ext cx="3631406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一、课外阅读。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90588" y="950119"/>
            <a:ext cx="7212806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                                                      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美丽的香山公园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秋天的香山总是那么美丽，令人陶醉。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早晨，我们乘车到香山游览。远远望见香山上深红一片，分不清哪里是坡，哪里是路。 一下车，我立即奔向山脚下，仰望香山，山上一片红色，好像熊熊的烈火在燃烧，又像天边飘落下来的一片云笼罩住整个山林。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我们爬到半山腰，近看黄栌树，那一片片红叶密密麻麻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52475" y="598885"/>
            <a:ext cx="7639050" cy="346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地长在枝上，椭圆形的叶子，像一把团扇，颜色红得极艳，像是画家精心涂过的一样。这真是“霜叶红于二月花”啊！时不时飘落下来的落叶，更给山路铺了一条红通通的地毯，踩上去感到那么温柔，那么舒服。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　　我们爬到山顶，眺望山下，满山火红。蜿蜒的盘山路，像条条玉带，环绕着美丽的香山。这时，我仿佛置身于一幅连绵不断的画卷中，真是“万山红遍，层林尽染”。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831056" y="416719"/>
            <a:ext cx="7662863" cy="39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表明作者游览顺序的词语是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_________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________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_______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，所以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本文是按照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从（     ）到（    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顺序写的。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本文主要采取了（      ）的修辞方法，找出一个这样的句子写下来。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_______________________________________________________________________________________ 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07256" y="2946797"/>
            <a:ext cx="7586663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山上一片红色，好像熊熊的烈火在燃烧，又像天边飘落下来的一片云笼罩住整个山林。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56497" y="607219"/>
            <a:ext cx="101798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山脚下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672138" y="607219"/>
            <a:ext cx="101679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半山腰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911579" y="607219"/>
            <a:ext cx="787003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山顶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237310" y="1974056"/>
            <a:ext cx="78700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比喻</a:t>
            </a:r>
            <a:endParaRPr lang="zh-CN" altLang="en-US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003947" y="1318023"/>
            <a:ext cx="5476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182666" y="1326356"/>
            <a:ext cx="54768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上</a:t>
            </a:r>
            <a:endParaRPr lang="zh-CN" altLang="en-US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938212"/>
            <a:ext cx="3028950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3" y="1329929"/>
            <a:ext cx="68699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4" y="2131371"/>
            <a:ext cx="3546827" cy="8991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b="1" dirty="0">
              <a:blipFill>
                <a:blip r:embed="rId4"/>
                <a:stretch>
                  <a:fillRect/>
                </a:stretch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/>
          <p:cNvPicPr>
            <a:picLocks noChangeAspect="1"/>
          </p:cNvPicPr>
          <p:nvPr/>
        </p:nvPicPr>
        <p:blipFill>
          <a:blip r:embed="rId1" cstate="email">
            <a:lum bright="6000"/>
          </a:blip>
          <a:srcRect t="1761"/>
          <a:stretch>
            <a:fillRect/>
          </a:stretch>
        </p:blipFill>
        <p:spPr>
          <a:xfrm>
            <a:off x="90010" y="253365"/>
            <a:ext cx="8973980" cy="480726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l="143" t="414"/>
          <a:stretch>
            <a:fillRect/>
          </a:stretch>
        </p:blipFill>
        <p:spPr>
          <a:xfrm>
            <a:off x="90964" y="252889"/>
            <a:ext cx="8975408" cy="481583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65947" y="878681"/>
            <a:ext cx="5042297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天山是我国西北边疆的一条大山脉，连绵几千里，横亘塔里木盆地和准噶尔盆地之间，把广阔的新疆分为南北两半。天山终年积雪，盛夏景色宜人。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作者不但把游天山的顺序介绍得很清楚，而且，描写的景色也很优美。这节课，我们就来学习《七月的天山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的一些写作方法。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426" y="806766"/>
            <a:ext cx="3128963" cy="358521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39" y="260982"/>
            <a:ext cx="8981123" cy="4812983"/>
          </a:xfrm>
          <a:prstGeom prst="roundRect">
            <a:avLst/>
          </a:prstGeom>
        </p:spPr>
      </p:pic>
      <p:sp>
        <p:nvSpPr>
          <p:cNvPr id="43010" name="文本框 2"/>
          <p:cNvSpPr txBox="1">
            <a:spLocks noChangeArrowheads="1"/>
          </p:cNvSpPr>
          <p:nvPr/>
        </p:nvSpPr>
        <p:spPr bwMode="auto">
          <a:xfrm>
            <a:off x="2658667" y="1427560"/>
            <a:ext cx="409694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习 作 例 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： 七月的天山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08510" y="1627585"/>
            <a:ext cx="7240190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自由读例文，边读边想：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文是按照什么顺序来写的?从例文的哪些语句可以看出来？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79082" y="646510"/>
            <a:ext cx="1808560" cy="42386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自读提示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46522" y="1339454"/>
            <a:ext cx="7700963" cy="265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100" dirty="0">
                <a:latin typeface="宋体" panose="02010600030101010101" pitchFamily="2" charset="-122"/>
              </a:rPr>
              <a:t>1.</a:t>
            </a:r>
            <a:r>
              <a:rPr lang="zh-CN" altLang="en-US" sz="2100" dirty="0">
                <a:solidFill>
                  <a:srgbClr val="E04236"/>
                </a:solidFill>
                <a:latin typeface="宋体" panose="02010600030101010101" pitchFamily="2" charset="-122"/>
              </a:rPr>
              <a:t>进入</a:t>
            </a:r>
            <a:r>
              <a:rPr lang="zh-CN" altLang="en-US" sz="2100" dirty="0">
                <a:latin typeface="宋体" panose="02010600030101010101" pitchFamily="2" charset="-122"/>
              </a:rPr>
              <a:t>天山，戈壁滩上的炎暑被远远地抛在后边，迎面送来的雪山寒气，会使你感到像秋天似的凉爽。</a:t>
            </a:r>
            <a:endParaRPr lang="zh-CN" altLang="en-US" sz="2100" dirty="0">
              <a:latin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100" dirty="0">
                <a:latin typeface="宋体" panose="02010600030101010101" pitchFamily="2" charset="-122"/>
              </a:rPr>
              <a:t>2.</a:t>
            </a:r>
            <a:r>
              <a:rPr lang="zh-CN" altLang="en-US" sz="2100" dirty="0">
                <a:solidFill>
                  <a:srgbClr val="E04236"/>
                </a:solidFill>
                <a:latin typeface="宋体" panose="02010600030101010101" pitchFamily="2" charset="-122"/>
              </a:rPr>
              <a:t>再往里走</a:t>
            </a:r>
            <a:r>
              <a:rPr lang="zh-CN" altLang="en-US" sz="2100" dirty="0">
                <a:latin typeface="宋体" panose="02010600030101010101" pitchFamily="2" charset="-122"/>
              </a:rPr>
              <a:t>，天山显得越来越美。</a:t>
            </a:r>
            <a:endParaRPr lang="zh-CN" altLang="en-US" sz="2100" dirty="0">
              <a:latin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100" dirty="0">
                <a:latin typeface="宋体" panose="02010600030101010101" pitchFamily="2" charset="-122"/>
              </a:rPr>
              <a:t>3.</a:t>
            </a:r>
            <a:r>
              <a:rPr lang="en-US" altLang="zh-CN" sz="2100" dirty="0">
                <a:solidFill>
                  <a:srgbClr val="E04236"/>
                </a:solidFill>
                <a:latin typeface="宋体" panose="02010600030101010101" pitchFamily="2" charset="-122"/>
              </a:rPr>
              <a:t>走进天山深处</a:t>
            </a:r>
            <a:r>
              <a:rPr lang="en-US" altLang="zh-CN" sz="2100" dirty="0">
                <a:latin typeface="宋体" panose="02010600030101010101" pitchFamily="2" charset="-122"/>
              </a:rPr>
              <a:t>，山色逐渐变得柔嫩，山形也逐渐变得柔美。</a:t>
            </a:r>
            <a:endParaRPr lang="en-US" altLang="zh-CN" sz="2100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03697" y="820342"/>
            <a:ext cx="552458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找出文中点明游览地点的相关句子，读一读。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6022" y="661988"/>
            <a:ext cx="50720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想一想，这些语句在文中起什么作用？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619250" y="1318023"/>
            <a:ext cx="5072063" cy="2563889"/>
            <a:chOff x="4140" y="2768"/>
            <a:chExt cx="10651" cy="5384"/>
          </a:xfrm>
        </p:grpSpPr>
        <p:grpSp>
          <p:nvGrpSpPr>
            <p:cNvPr id="14339" name="组合 30"/>
            <p:cNvGrpSpPr/>
            <p:nvPr/>
          </p:nvGrpSpPr>
          <p:grpSpPr bwMode="auto">
            <a:xfrm>
              <a:off x="5341" y="5922"/>
              <a:ext cx="8628" cy="2230"/>
              <a:chOff x="3385" y="2228"/>
              <a:chExt cx="8628" cy="2230"/>
            </a:xfrm>
          </p:grpSpPr>
          <p:sp>
            <p:nvSpPr>
              <p:cNvPr id="14340" name="文本框 22"/>
              <p:cNvSpPr txBox="1">
                <a:spLocks noChangeArrowheads="1"/>
              </p:cNvSpPr>
              <p:nvPr/>
            </p:nvSpPr>
            <p:spPr bwMode="auto">
              <a:xfrm>
                <a:off x="3385" y="2228"/>
                <a:ext cx="8628" cy="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进入天山      往里走      走进深处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  <a:p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            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  <a:p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         （从外到里的顺序）     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cxnSp>
            <p:nvCxnSpPr>
              <p:cNvPr id="24" name="直接箭头连接符 23"/>
              <p:cNvCxnSpPr/>
              <p:nvPr/>
            </p:nvCxnSpPr>
            <p:spPr>
              <a:xfrm>
                <a:off x="5852" y="2679"/>
                <a:ext cx="738" cy="0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/>
              <p:cNvCxnSpPr/>
              <p:nvPr/>
            </p:nvCxnSpPr>
            <p:spPr>
              <a:xfrm>
                <a:off x="8535" y="2692"/>
                <a:ext cx="738" cy="0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343" name="文本框 1"/>
            <p:cNvSpPr txBox="1">
              <a:spLocks noChangeArrowheads="1"/>
            </p:cNvSpPr>
            <p:nvPr/>
          </p:nvSpPr>
          <p:spPr bwMode="auto">
            <a:xfrm>
              <a:off x="4140" y="2768"/>
              <a:ext cx="10651" cy="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都是过渡句，在文中起承上启下的作用。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清楚地交代了作者的游览顺序：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PP_MARK_KEY" val="19893dc8-fa28-4b8c-bd61-7925919a7f2c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2078</Words>
  <Application>WPS 演示</Application>
  <PresentationFormat>全屏显示(16:9)</PresentationFormat>
  <Paragraphs>99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Calibri</vt:lpstr>
      <vt:lpstr>黑体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234</cp:revision>
  <dcterms:created xsi:type="dcterms:W3CDTF">2017-11-13T08:28:00Z</dcterms:created>
  <dcterms:modified xsi:type="dcterms:W3CDTF">2023-01-17T03:26:29Z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0D4C6B2B64094003A7E7ED5539EC63C1</vt:lpwstr>
  </property>
</Properties>
</file>