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301" r:id="rId3"/>
    <p:sldId id="257" r:id="rId4"/>
    <p:sldId id="259" r:id="rId5"/>
    <p:sldId id="260" r:id="rId6"/>
    <p:sldId id="261" r:id="rId7"/>
    <p:sldId id="265" r:id="rId8"/>
    <p:sldId id="266" r:id="rId9"/>
    <p:sldId id="267" r:id="rId10"/>
    <p:sldId id="268" r:id="rId11"/>
    <p:sldId id="269" r:id="rId12"/>
    <p:sldId id="294" r:id="rId13"/>
    <p:sldId id="270" r:id="rId14"/>
    <p:sldId id="292" r:id="rId15"/>
    <p:sldId id="293" r:id="rId16"/>
    <p:sldId id="295" r:id="rId17"/>
    <p:sldId id="298" r:id="rId18"/>
    <p:sldId id="299" r:id="rId19"/>
    <p:sldId id="296" r:id="rId20"/>
    <p:sldId id="297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368" r:id="rId32"/>
  </p:sldIdLst>
  <p:sldSz cx="9144000" cy="5143500" type="screen16x9"/>
  <p:notesSz cx="6858000" cy="9144000"/>
  <p:embeddedFontLst>
    <p:embeddedFont>
      <p:font typeface="楷体" panose="02010609060101010101" charset="-122"/>
      <p:regular r:id="rId36"/>
    </p:embeddedFont>
    <p:embeddedFont>
      <p:font typeface="黑体" panose="02010609060101010101" charset="-122"/>
      <p:regular r:id="rId37"/>
    </p:embeddedFont>
    <p:embeddedFont>
      <p:font typeface="Calibri" panose="020F0502020204030204" charset="0"/>
      <p:regular r:id="rId38"/>
      <p:bold r:id="rId39"/>
      <p:italic r:id="rId40"/>
      <p:boldItalic r:id="rId41"/>
    </p:embeddedFont>
    <p:embeddedFont>
      <p:font typeface="Calibri Light" panose="020F0302020204030204" charset="0"/>
      <p:regular r:id="rId42"/>
      <p:italic r:id="rId43"/>
    </p:embeddedFont>
  </p:embeddedFontLst>
  <p:custDataLst>
    <p:tags r:id="rId4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1944" y="-9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5.xml"/><Relationship Id="rId43" Type="http://schemas.openxmlformats.org/officeDocument/2006/relationships/font" Target="fonts/font8.fntdata"/><Relationship Id="rId42" Type="http://schemas.openxmlformats.org/officeDocument/2006/relationships/font" Target="fonts/font7.fntdata"/><Relationship Id="rId41" Type="http://schemas.openxmlformats.org/officeDocument/2006/relationships/font" Target="fonts/font6.fntdata"/><Relationship Id="rId40" Type="http://schemas.openxmlformats.org/officeDocument/2006/relationships/font" Target="fonts/font5.fntdata"/><Relationship Id="rId4" Type="http://schemas.openxmlformats.org/officeDocument/2006/relationships/slide" Target="slides/slide2.xml"/><Relationship Id="rId39" Type="http://schemas.openxmlformats.org/officeDocument/2006/relationships/font" Target="fonts/font4.fntdata"/><Relationship Id="rId38" Type="http://schemas.openxmlformats.org/officeDocument/2006/relationships/font" Target="fonts/font3.fntdata"/><Relationship Id="rId37" Type="http://schemas.openxmlformats.org/officeDocument/2006/relationships/font" Target="fonts/font2.fntdata"/><Relationship Id="rId36" Type="http://schemas.openxmlformats.org/officeDocument/2006/relationships/font" Target="fonts/font1.fntdata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PA-图片 3"/>
          <p:cNvPicPr>
            <a:picLocks noChangeAspect="1" noMove="1"/>
          </p:cNvPicPr>
          <p:nvPr userDrawn="1">
            <p:custDataLst>
              <p:tags r:id="rId2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-13812"/>
            <a:ext cx="9144000" cy="517874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0" name="圆角矩形 4"/>
          <p:cNvSpPr/>
          <p:nvPr userDrawn="1"/>
        </p:nvSpPr>
        <p:spPr>
          <a:xfrm>
            <a:off x="517207" y="298133"/>
            <a:ext cx="8181023" cy="4211955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097152" name="PA-图片 3"/>
          <p:cNvPicPr>
            <a:picLocks noChangeAspect="1" noMove="1"/>
          </p:cNvPicPr>
          <p:nvPr userDrawn="1">
            <p:custDataLst>
              <p:tags r:id="rId2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2858" y="3334"/>
            <a:ext cx="9144000" cy="5106353"/>
          </a:xfrm>
          <a:prstGeom prst="rect">
            <a:avLst/>
          </a:prstGeom>
        </p:spPr>
      </p:pic>
      <p:sp>
        <p:nvSpPr>
          <p:cNvPr id="8" name="圆角矩形 4"/>
          <p:cNvSpPr/>
          <p:nvPr userDrawn="1"/>
        </p:nvSpPr>
        <p:spPr>
          <a:xfrm>
            <a:off x="311944" y="355759"/>
            <a:ext cx="8500586" cy="4485799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0" name="圆角矩形 4"/>
          <p:cNvSpPr/>
          <p:nvPr userDrawn="1"/>
        </p:nvSpPr>
        <p:spPr>
          <a:xfrm>
            <a:off x="517207" y="298133"/>
            <a:ext cx="8181023" cy="4211955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097152" name="PA-图片 3"/>
          <p:cNvPicPr>
            <a:picLocks noChangeAspect="1" noMove="1"/>
          </p:cNvPicPr>
          <p:nvPr userDrawn="1">
            <p:custDataLst>
              <p:tags r:id="rId2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2858" y="3334"/>
            <a:ext cx="9144000" cy="5106353"/>
          </a:xfrm>
          <a:prstGeom prst="rect">
            <a:avLst/>
          </a:prstGeom>
        </p:spPr>
      </p:pic>
      <p:sp>
        <p:nvSpPr>
          <p:cNvPr id="8" name="圆角矩形 4"/>
          <p:cNvSpPr/>
          <p:nvPr userDrawn="1"/>
        </p:nvSpPr>
        <p:spPr>
          <a:xfrm>
            <a:off x="311944" y="355759"/>
            <a:ext cx="8500586" cy="4485799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文本框 4"/>
          <p:cNvSpPr txBox="1"/>
          <p:nvPr/>
        </p:nvSpPr>
        <p:spPr>
          <a:xfrm>
            <a:off x="0" y="709613"/>
            <a:ext cx="9144000" cy="216982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miter/>
          </a:ln>
        </p:spPr>
        <p:txBody>
          <a:bodyPr wrap="square" lIns="68580" tIns="34290" rIns="68580" bIns="34290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第三单元习作</a:t>
            </a:r>
            <a:r>
              <a:rPr lang="zh-CN" altLang="en-US" sz="4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en-US" altLang="zh-CN" sz="41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ctr" fontAlgn="auto">
              <a:lnSpc>
                <a:spcPct val="150000"/>
              </a:lnSpc>
            </a:pPr>
            <a:r>
              <a:rPr lang="zh-CN" altLang="en-US" sz="5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轻</a:t>
            </a:r>
            <a:r>
              <a:rPr lang="zh-CN" altLang="en-US" sz="5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叩诗歌大门</a:t>
            </a:r>
            <a:endParaRPr lang="zh-CN" altLang="en-US" sz="50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4"/>
          <p:cNvSpPr txBox="1"/>
          <p:nvPr/>
        </p:nvSpPr>
        <p:spPr>
          <a:xfrm>
            <a:off x="2029955" y="873344"/>
            <a:ext cx="2769394" cy="3886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225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运用童稚的语言。</a:t>
            </a:r>
            <a:endParaRPr lang="zh-CN" altLang="en-US" sz="2100" b="1" spc="225" dirty="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圆角矩形 25"/>
          <p:cNvSpPr/>
          <p:nvPr/>
        </p:nvSpPr>
        <p:spPr>
          <a:xfrm>
            <a:off x="1402733" y="793811"/>
            <a:ext cx="491490" cy="5383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 b="1" dirty="0">
              <a:cs typeface="+mn-ea"/>
              <a:sym typeface="+mn-lt"/>
            </a:endParaRPr>
          </a:p>
        </p:txBody>
      </p:sp>
      <p:sp>
        <p:nvSpPr>
          <p:cNvPr id="8" name="矩形 32"/>
          <p:cNvSpPr/>
          <p:nvPr/>
        </p:nvSpPr>
        <p:spPr>
          <a:xfrm>
            <a:off x="1425511" y="865590"/>
            <a:ext cx="411010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94296" y="1760696"/>
            <a:ext cx="4588193" cy="24688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诗歌的语言不用刻意修饰，因为我们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内心最纯真、最无邪的语言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就是最美的，只要把想说的话写下来就行了。如果能适当运用一些修辞手法那就更好了。 </a:t>
            </a:r>
            <a:endParaRPr lang="zh-CN" altLang="en-US" sz="21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EEF8F7">
                  <a:alpha val="100000"/>
                </a:srgbClr>
              </a:clrFrom>
              <a:clrTo>
                <a:srgbClr val="EEF8F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2496" y="1722121"/>
            <a:ext cx="2700000" cy="2625227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435918" y="1298258"/>
            <a:ext cx="2972276" cy="24688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谁说冬天难看，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孤孤单单没有绿意？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小麻雀立在枝头，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给寂寞的老树，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添上一片会飞的叶子。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866299" y="1309688"/>
            <a:ext cx="4050000" cy="2570742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0" name="菱形 2"/>
          <p:cNvSpPr/>
          <p:nvPr/>
        </p:nvSpPr>
        <p:spPr>
          <a:xfrm>
            <a:off x="981487" y="616799"/>
            <a:ext cx="886597" cy="874699"/>
          </a:xfrm>
          <a:prstGeom prst="diamond">
            <a:avLst/>
          </a:prstGeom>
          <a:solidFill>
            <a:schemeClr val="accent2"/>
          </a:solidFill>
          <a:ln>
            <a:noFill/>
            <a:prstDash val="lg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zh-CN" altLang="en-US" dirty="0"/>
          </a:p>
        </p:txBody>
      </p:sp>
      <p:sp>
        <p:nvSpPr>
          <p:cNvPr id="1048732" name="TextBox 97"/>
          <p:cNvSpPr txBox="1"/>
          <p:nvPr/>
        </p:nvSpPr>
        <p:spPr>
          <a:xfrm>
            <a:off x="1983105" y="737711"/>
            <a:ext cx="4586764" cy="849463"/>
          </a:xfrm>
          <a:prstGeom prst="rect">
            <a:avLst/>
          </a:prstGeom>
          <a:noFill/>
        </p:spPr>
        <p:txBody>
          <a:bodyPr wrap="square" lIns="77231" tIns="0" rIns="77231" bIns="0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3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3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3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r>
              <a:rPr lang="en-US" altLang="zh-CN" sz="23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运用比喻的修辞手法，</a:t>
            </a:r>
            <a:endParaRPr lang="en-US" altLang="zh-CN" sz="2300" b="1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3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如“……是……”“……像……”。</a:t>
            </a:r>
            <a:endParaRPr lang="en-US" altLang="zh-CN" sz="2300" b="1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99799" y="1752600"/>
            <a:ext cx="2972276" cy="26289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</a:rPr>
              <a:t>碧绿的荷叶，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</a:rPr>
              <a:t>是神奇的飞机场。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</a:rPr>
              <a:t>任一只只蜻蜓，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</a:rPr>
              <a:t>自由地升降。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DFFFE">
                  <a:alpha val="100000"/>
                </a:srgbClr>
              </a:clrFrom>
              <a:clrTo>
                <a:srgbClr val="FD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16855" y="1560671"/>
            <a:ext cx="2433079" cy="2916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48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48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30" grpId="0" bldLvl="0" animBg="1"/>
      <p:bldP spid="10487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0" name="菱形 2"/>
          <p:cNvSpPr/>
          <p:nvPr/>
        </p:nvSpPr>
        <p:spPr>
          <a:xfrm>
            <a:off x="1004347" y="738719"/>
            <a:ext cx="886597" cy="874699"/>
          </a:xfrm>
          <a:prstGeom prst="diamond">
            <a:avLst/>
          </a:prstGeom>
          <a:solidFill>
            <a:schemeClr val="accent2"/>
          </a:solidFill>
          <a:ln>
            <a:noFill/>
            <a:prstDash val="lg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zh-CN" altLang="en-US" dirty="0"/>
          </a:p>
        </p:txBody>
      </p:sp>
      <p:sp>
        <p:nvSpPr>
          <p:cNvPr id="1048732" name="TextBox 97"/>
          <p:cNvSpPr txBox="1"/>
          <p:nvPr/>
        </p:nvSpPr>
        <p:spPr>
          <a:xfrm>
            <a:off x="2005965" y="859631"/>
            <a:ext cx="4586764" cy="849463"/>
          </a:xfrm>
          <a:prstGeom prst="rect">
            <a:avLst/>
          </a:prstGeom>
          <a:noFill/>
        </p:spPr>
        <p:txBody>
          <a:bodyPr wrap="square" lIns="77231" tIns="0" rIns="77231" bIns="0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3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3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3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r>
              <a:rPr lang="en-US" altLang="zh-CN" sz="23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运用拟人的修辞手法，如“春风叫花儿张开嘴来唱歌”。</a:t>
            </a:r>
            <a:endParaRPr lang="en-US" altLang="zh-CN" sz="2300" b="1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22647" y="1733550"/>
            <a:ext cx="3639979" cy="26289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燕子喜欢串门，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小剪刀一样飞翔于千家万户。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燕子将自己的小家，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很考究地布置在我们的墙上。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2184" y="2354580"/>
            <a:ext cx="2295000" cy="1592036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48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48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30" grpId="0" bldLvl="0" animBg="1"/>
      <p:bldP spid="10487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0" name="菱形 2"/>
          <p:cNvSpPr/>
          <p:nvPr/>
        </p:nvSpPr>
        <p:spPr>
          <a:xfrm>
            <a:off x="1065307" y="601559"/>
            <a:ext cx="886597" cy="874699"/>
          </a:xfrm>
          <a:prstGeom prst="diamond">
            <a:avLst/>
          </a:prstGeom>
          <a:solidFill>
            <a:schemeClr val="accent2"/>
          </a:solidFill>
          <a:ln>
            <a:noFill/>
            <a:prstDash val="lg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zh-CN" altLang="en-US" dirty="0"/>
          </a:p>
        </p:txBody>
      </p:sp>
      <p:sp>
        <p:nvSpPr>
          <p:cNvPr id="1048732" name="TextBox 97"/>
          <p:cNvSpPr txBox="1"/>
          <p:nvPr/>
        </p:nvSpPr>
        <p:spPr>
          <a:xfrm>
            <a:off x="2066926" y="722471"/>
            <a:ext cx="3919061" cy="849463"/>
          </a:xfrm>
          <a:prstGeom prst="rect">
            <a:avLst/>
          </a:prstGeom>
          <a:noFill/>
        </p:spPr>
        <p:txBody>
          <a:bodyPr wrap="square" lIns="77231" tIns="0" rIns="77231" bIns="0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3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3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23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r>
              <a:rPr lang="en-US" altLang="zh-CN" sz="23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运用排比的修辞手法，</a:t>
            </a:r>
            <a:endParaRPr lang="en-US" altLang="zh-CN" sz="2300" b="1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3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表现节奏，加深印象。</a:t>
            </a:r>
            <a:endParaRPr lang="en-US" altLang="zh-CN" sz="2300" b="1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70259" y="1691640"/>
            <a:ext cx="3639979" cy="26289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风儿微笑着，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在树上荡秋千，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在草原上赛跑，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在院子里拿树叶儿玩飞镖游戏。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133023" y="1853089"/>
            <a:ext cx="3483000" cy="2006669"/>
          </a:xfrm>
          <a:prstGeom prst="ellipse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48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48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30" grpId="0" bldLvl="0" animBg="1"/>
      <p:bldP spid="10487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12"/>
          <p:cNvSpPr txBox="1"/>
          <p:nvPr/>
        </p:nvSpPr>
        <p:spPr>
          <a:xfrm>
            <a:off x="1039654" y="886301"/>
            <a:ext cx="1507331" cy="549381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写作重点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39" name="组合 33"/>
          <p:cNvGrpSpPr/>
          <p:nvPr/>
        </p:nvGrpSpPr>
        <p:grpSpPr>
          <a:xfrm>
            <a:off x="1763426" y="1751549"/>
            <a:ext cx="5528139" cy="867930"/>
            <a:chOff x="3597504" y="2486535"/>
            <a:chExt cx="7370852" cy="1157240"/>
          </a:xfrm>
        </p:grpSpPr>
        <p:sp>
          <p:nvSpPr>
            <p:cNvPr id="1048593" name="文本框 24"/>
            <p:cNvSpPr txBox="1"/>
            <p:nvPr/>
          </p:nvSpPr>
          <p:spPr>
            <a:xfrm>
              <a:off x="4476116" y="2486535"/>
              <a:ext cx="6492240" cy="1157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2100" b="1" spc="225" dirty="0">
                  <a:cs typeface="+mn-ea"/>
                  <a:sym typeface="+mn-lt"/>
                </a:rPr>
                <a:t>从身边熟悉的事物中选择写作</a:t>
              </a:r>
              <a:endParaRPr lang="zh-CN" altLang="en-US" sz="2100" b="1" spc="225" dirty="0">
                <a:cs typeface="+mn-ea"/>
                <a:sym typeface="+mn-lt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100" b="1" spc="225" dirty="0">
                  <a:cs typeface="+mn-ea"/>
                  <a:sym typeface="+mn-lt"/>
                </a:rPr>
                <a:t>对象，明确诗歌的主题。</a:t>
              </a:r>
              <a:endParaRPr lang="zh-CN" altLang="en-US" sz="2100" b="1" spc="225" dirty="0">
                <a:cs typeface="+mn-ea"/>
                <a:sym typeface="+mn-lt"/>
              </a:endParaRPr>
            </a:p>
          </p:txBody>
        </p:sp>
        <p:sp>
          <p:nvSpPr>
            <p:cNvPr id="1048594" name="圆角矩形 25"/>
            <p:cNvSpPr/>
            <p:nvPr/>
          </p:nvSpPr>
          <p:spPr>
            <a:xfrm>
              <a:off x="3597911" y="2558290"/>
              <a:ext cx="655320" cy="717759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596" name="矩形 32"/>
            <p:cNvSpPr/>
            <p:nvPr/>
          </p:nvSpPr>
          <p:spPr>
            <a:xfrm>
              <a:off x="3597504" y="2653996"/>
              <a:ext cx="609568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100" b="1" dirty="0">
                  <a:cs typeface="+mn-ea"/>
                  <a:sym typeface="+mn-lt"/>
                </a:rPr>
                <a:t>01</a:t>
              </a:r>
              <a:endParaRPr lang="en-US" altLang="zh-CN" sz="2100" b="1" dirty="0">
                <a:cs typeface="+mn-ea"/>
                <a:sym typeface="+mn-lt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708309" y="2863215"/>
            <a:ext cx="4605338" cy="10287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比如：书包、喜欢的季节、鲜花、游戏、老师、小狗、妈妈的手……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EFFFD">
                  <a:alpha val="100000"/>
                </a:srgbClr>
              </a:clrFrom>
              <a:clrTo>
                <a:srgbClr val="FEFF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4179" y="1286828"/>
            <a:ext cx="1284923" cy="319849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4"/>
          <p:cNvGrpSpPr/>
          <p:nvPr/>
        </p:nvGrpSpPr>
        <p:grpSpPr>
          <a:xfrm>
            <a:off x="1009650" y="625793"/>
            <a:ext cx="6313170" cy="1061829"/>
            <a:chOff x="3458211" y="537085"/>
            <a:chExt cx="7186295" cy="1415772"/>
          </a:xfrm>
        </p:grpSpPr>
        <p:sp>
          <p:nvSpPr>
            <p:cNvPr id="1048597" name="文本框 35"/>
            <p:cNvSpPr txBox="1"/>
            <p:nvPr/>
          </p:nvSpPr>
          <p:spPr>
            <a:xfrm>
              <a:off x="4364356" y="537085"/>
              <a:ext cx="6280150" cy="1415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 spc="225" dirty="0">
                  <a:cs typeface="+mn-ea"/>
                  <a:sym typeface="+mn-lt"/>
                </a:rPr>
                <a:t>展开想象和联想，并运用比喻、拟人、夸张等修辞手法，写出童心、童趣，表达自己的真情实感。</a:t>
              </a:r>
              <a:endParaRPr lang="zh-CN" altLang="en-US" sz="2100" b="1" spc="225" dirty="0">
                <a:cs typeface="+mn-ea"/>
                <a:sym typeface="+mn-lt"/>
              </a:endParaRPr>
            </a:p>
          </p:txBody>
        </p:sp>
        <p:sp>
          <p:nvSpPr>
            <p:cNvPr id="1048598" name="圆角矩形 36"/>
            <p:cNvSpPr/>
            <p:nvPr/>
          </p:nvSpPr>
          <p:spPr>
            <a:xfrm>
              <a:off x="3458211" y="742190"/>
              <a:ext cx="655320" cy="717759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2" name="矩形 38"/>
            <p:cNvSpPr/>
            <p:nvPr/>
          </p:nvSpPr>
          <p:spPr>
            <a:xfrm>
              <a:off x="3512396" y="837896"/>
              <a:ext cx="589280" cy="553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100" b="1" dirty="0">
                  <a:cs typeface="+mn-ea"/>
                  <a:sym typeface="+mn-lt"/>
                </a:rPr>
                <a:t>02</a:t>
              </a:r>
              <a:endParaRPr lang="en-US" altLang="zh-CN" sz="2100" b="1" dirty="0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802607" y="1765935"/>
            <a:ext cx="4255294" cy="24688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树妈妈也要理发，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不过每年只理一次。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秋天一到，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风姐姐拿着剪刀，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“咔嚓”“咔嚓”给树妈妈理发。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66460" y="1954530"/>
            <a:ext cx="2295525" cy="218313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4"/>
          <p:cNvSpPr txBox="1"/>
          <p:nvPr/>
        </p:nvSpPr>
        <p:spPr>
          <a:xfrm>
            <a:off x="2042160" y="915353"/>
            <a:ext cx="2832735" cy="3886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225" dirty="0">
                <a:cs typeface="+mn-ea"/>
                <a:sym typeface="+mn-lt"/>
              </a:rPr>
              <a:t>注意诗歌的格式。</a:t>
            </a:r>
            <a:endParaRPr lang="en-US" altLang="zh-CN" sz="2100" b="1" spc="225" dirty="0">
              <a:cs typeface="+mn-ea"/>
              <a:sym typeface="+mn-lt"/>
            </a:endParaRPr>
          </a:p>
        </p:txBody>
      </p:sp>
      <p:sp>
        <p:nvSpPr>
          <p:cNvPr id="4" name="圆角矩形 25"/>
          <p:cNvSpPr/>
          <p:nvPr/>
        </p:nvSpPr>
        <p:spPr>
          <a:xfrm>
            <a:off x="1394161" y="832864"/>
            <a:ext cx="491490" cy="53831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 b="1" dirty="0">
              <a:cs typeface="+mn-ea"/>
              <a:sym typeface="+mn-lt"/>
            </a:endParaRPr>
          </a:p>
        </p:txBody>
      </p:sp>
      <p:sp>
        <p:nvSpPr>
          <p:cNvPr id="5" name="矩形 32"/>
          <p:cNvSpPr/>
          <p:nvPr/>
        </p:nvSpPr>
        <p:spPr>
          <a:xfrm>
            <a:off x="1416939" y="904643"/>
            <a:ext cx="411010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100" b="1" dirty="0">
                <a:cs typeface="+mn-ea"/>
                <a:sym typeface="+mn-lt"/>
              </a:rPr>
              <a:t>03</a:t>
            </a:r>
            <a:endParaRPr lang="en-US" altLang="zh-CN" sz="2100" b="1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15891" y="1488281"/>
            <a:ext cx="4588193" cy="29489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一般一句一行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，太长的也可分为两行或者三行；</a:t>
            </a:r>
            <a:endParaRPr lang="zh-CN" altLang="en-US" sz="21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另外还需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分小节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，就像作文的分段，根据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意思、景物、季节等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不同因素进行分节，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空行不写，再另起一行写另一小节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1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924550" y="1738312"/>
            <a:ext cx="2322195" cy="2624138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-57626" y="687705"/>
            <a:ext cx="5877560" cy="44042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小雨点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15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小雨点是好奇的娃娃。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15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当云妈妈休息时，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15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小雨点独自溜到人间玩耍。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150000"/>
              </a:lnSpc>
            </a:pP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15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天色暗下来了，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15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小雨点找不着路回家，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15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哭得眼泪哗哗。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120000"/>
              </a:lnSpc>
            </a:pP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74970" y="1314450"/>
            <a:ext cx="2727000" cy="2995264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8114" y="1776889"/>
            <a:ext cx="4832985" cy="20073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1620520">
              <a:lnSpc>
                <a:spcPct val="20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直到第二天清晨，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20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太阳公公发现了小雨点，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20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才把他送回了家。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2099" y="1435418"/>
            <a:ext cx="2646000" cy="2646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3"/>
          <p:cNvSpPr/>
          <p:nvPr/>
        </p:nvSpPr>
        <p:spPr>
          <a:xfrm>
            <a:off x="551498" y="682467"/>
            <a:ext cx="506730" cy="1667351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5"/>
          <p:cNvSpPr txBox="1"/>
          <p:nvPr/>
        </p:nvSpPr>
        <p:spPr>
          <a:xfrm>
            <a:off x="522803" y="768668"/>
            <a:ext cx="553998" cy="1550670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algn="dist"/>
            <a:r>
              <a:rPr lang="zh-CN" altLang="en-US" sz="27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情境导入</a:t>
            </a:r>
            <a:endParaRPr lang="zh-CN" altLang="en-US" sz="27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4"/>
          <p:cNvSpPr txBox="1"/>
          <p:nvPr/>
        </p:nvSpPr>
        <p:spPr>
          <a:xfrm>
            <a:off x="1589722" y="889159"/>
            <a:ext cx="5155883" cy="511493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miter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嘿，同学们这是在开展什么活动呢？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89723" y="1628775"/>
            <a:ext cx="4158615" cy="2835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云形标注 11"/>
          <p:cNvSpPr/>
          <p:nvPr/>
        </p:nvSpPr>
        <p:spPr>
          <a:xfrm>
            <a:off x="5835015" y="1691164"/>
            <a:ext cx="2761774" cy="1654969"/>
          </a:xfrm>
          <a:prstGeom prst="cloudCallout">
            <a:avLst>
              <a:gd name="adj1" fmla="val -45927"/>
              <a:gd name="adj2" fmla="val 71571"/>
            </a:avLst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indent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55068" y="1964055"/>
            <a:ext cx="2095500" cy="10282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 b="1" dirty="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大家在朗诵古诗呢！</a:t>
            </a:r>
            <a:endParaRPr lang="zh-CN" altLang="en-US" sz="24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/>
      <p:bldP spid="10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46786" y="766763"/>
            <a:ext cx="1678781" cy="48006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范文点评</a:t>
            </a:r>
            <a:endParaRPr lang="zh-CN" altLang="en-US" sz="27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1002" y="1231582"/>
            <a:ext cx="5877560" cy="35594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2100" b="1">
                <a:latin typeface="楷体" panose="02010609060101010101" charset="-122"/>
                <a:ea typeface="楷体" panose="02010609060101010101" charset="-122"/>
              </a:rPr>
              <a:t>致猴子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我喜欢你们——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有着发光的眼睛，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有着机智的头脑。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虽然爱抢东西，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可我还是喜欢你们。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120000"/>
              </a:lnSpc>
            </a:pP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如果我到了你们的王国，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一定会教会你们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74432" y="1820704"/>
            <a:ext cx="1486376" cy="16230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 sz="1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Wingdings" panose="05000000000000000000" charset="0"/>
              </a:rPr>
              <a:t></a:t>
            </a:r>
            <a:r>
              <a:rPr lang="zh-CN" altLang="en-US" sz="2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开头体现了猴子的机灵、顽皮。</a:t>
            </a:r>
            <a:endParaRPr lang="zh-CN" altLang="en-US" sz="21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1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7F7F7">
                  <a:alpha val="100000"/>
                </a:srgbClr>
              </a:clrFrom>
              <a:clrTo>
                <a:srgbClr val="F7F7F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0798" y="1548289"/>
            <a:ext cx="1972310" cy="307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-199548" y="432435"/>
            <a:ext cx="5877560" cy="433503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1620520"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唱歌、跳舞、算术、写字。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还要教会你们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自己劳动，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不要什么都不劳而获。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120000"/>
              </a:lnSpc>
            </a:pP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我还要给你们介绍个朋友——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它叫食猴鹰。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120000"/>
              </a:lnSpc>
            </a:pP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我喜欢你们——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喜欢看你们荡秋千，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 indent="1620520"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 喜欢看你们做游戏。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66912" y="550545"/>
            <a:ext cx="1486376" cy="38633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 sz="1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charset="0"/>
              </a:rPr>
              <a:t></a:t>
            </a:r>
            <a:r>
              <a:rPr lang="zh-CN" altLang="en-US" sz="2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希望教猴子学一些知识。</a:t>
            </a:r>
            <a:endParaRPr lang="zh-CN" altLang="en-US" sz="21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 sz="21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 sz="21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Wingdings" panose="05000000000000000000" charset="0"/>
              </a:rPr>
              <a:t></a:t>
            </a:r>
            <a:r>
              <a:rPr lang="zh-CN" altLang="en-US" sz="2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希望猴子和它的天敌交朋友。</a:t>
            </a:r>
            <a:endParaRPr lang="zh-CN" altLang="en-US" sz="21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 sz="21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lt"/>
                <a:sym typeface="+mn-ea"/>
              </a:rPr>
              <a:t>④结尾点明中心。</a:t>
            </a:r>
            <a:endParaRPr lang="zh-CN" altLang="en-US" sz="21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j-lt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410176" y="981076"/>
            <a:ext cx="4751070" cy="49577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lang="zh-CN" altLang="en-US" sz="2700" b="1">
                <a:latin typeface="黑体" panose="02010609060101010101" charset="-122"/>
                <a:ea typeface="黑体" panose="02010609060101010101" charset="-122"/>
              </a:rPr>
              <a:t>致猴子</a:t>
            </a:r>
            <a:endParaRPr lang="zh-CN" altLang="en-US" sz="27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40243" y="1639729"/>
            <a:ext cx="4364831" cy="4343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开头：喜欢猴子的机灵、顽皮。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28813" y="2452211"/>
            <a:ext cx="4507706" cy="9556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中间：走进猴子的王国——教猴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      子学知识、与天敌交朋友。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32146" y="3539966"/>
            <a:ext cx="5043488" cy="4343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sym typeface="+mn-ea"/>
              </a:rPr>
              <a:t>结尾：抒发自己对猴子的喜爱之情。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45369" y="1620202"/>
            <a:ext cx="469106" cy="2319338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13460" y="2101215"/>
            <a:ext cx="533400" cy="15316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eaLnBrk="1" latinLnBrk="0" hangingPunct="1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篇章结构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1358" y="1940243"/>
            <a:ext cx="1268710" cy="14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15" grpId="0"/>
      <p:bldP spid="17" grpId="0" bldLvl="0" animBg="1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12"/>
          <p:cNvSpPr txBox="1"/>
          <p:nvPr/>
        </p:nvSpPr>
        <p:spPr>
          <a:xfrm>
            <a:off x="1066324" y="786289"/>
            <a:ext cx="1647349" cy="549381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342900">
              <a:lnSpc>
                <a:spcPct val="13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构思行文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06416" y="1506379"/>
            <a:ext cx="6272213" cy="2811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想一想：</a:t>
            </a:r>
            <a:endParaRPr lang="en-US" altLang="zh-CN" sz="24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sym typeface="+mn-ea"/>
              </a:rPr>
              <a:t>1.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sym typeface="+mn-ea"/>
              </a:rPr>
              <a:t>你选择的写作对象是什么？</a:t>
            </a:r>
            <a:endParaRPr lang="en-US" altLang="zh-CN" sz="24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sym typeface="+mn-ea"/>
              </a:rPr>
              <a:t>2.你想采用怎样的构段方式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sym typeface="+mn-ea"/>
              </a:rPr>
              <a:t>？</a:t>
            </a:r>
            <a:endParaRPr lang="en-US" altLang="zh-CN" sz="24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sym typeface="+mn-ea"/>
              </a:rPr>
              <a:t>3.你会想象怎样的画面？</a:t>
            </a:r>
            <a:endParaRPr lang="en-US" altLang="zh-CN" sz="24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sym typeface="+mn-ea"/>
              </a:rPr>
              <a:t>4.你会运用哪些修辞手法？</a:t>
            </a:r>
            <a:endParaRPr lang="en-US" altLang="zh-CN" sz="24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385084" y="1483519"/>
            <a:ext cx="1800225" cy="334518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3"/>
          <p:cNvGrpSpPr/>
          <p:nvPr/>
        </p:nvGrpSpPr>
        <p:grpSpPr>
          <a:xfrm>
            <a:off x="1144114" y="1389599"/>
            <a:ext cx="6983429" cy="1605296"/>
            <a:chOff x="3250545" y="2993265"/>
            <a:chExt cx="9311238" cy="2140395"/>
          </a:xfrm>
        </p:grpSpPr>
        <p:sp>
          <p:nvSpPr>
            <p:cNvPr id="1048593" name="文本框 24"/>
            <p:cNvSpPr txBox="1"/>
            <p:nvPr/>
          </p:nvSpPr>
          <p:spPr>
            <a:xfrm>
              <a:off x="4112896" y="2993265"/>
              <a:ext cx="5282964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cs typeface="+mn-ea"/>
                  <a:sym typeface="+mn-lt"/>
                </a:rPr>
                <a:t>《假如我是一滴水》</a:t>
              </a:r>
              <a:endParaRPr lang="zh-CN" altLang="en-US" sz="2400" b="1" spc="225" dirty="0">
                <a:cs typeface="+mn-ea"/>
                <a:sym typeface="+mn-lt"/>
              </a:endParaRPr>
            </a:p>
          </p:txBody>
        </p:sp>
        <p:sp>
          <p:nvSpPr>
            <p:cNvPr id="1048594" name="圆角矩形 25"/>
            <p:cNvSpPr/>
            <p:nvPr/>
          </p:nvSpPr>
          <p:spPr>
            <a:xfrm>
              <a:off x="3276601" y="3033270"/>
              <a:ext cx="655320" cy="717759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595" name="矩形 28"/>
            <p:cNvSpPr/>
            <p:nvPr/>
          </p:nvSpPr>
          <p:spPr>
            <a:xfrm>
              <a:off x="4113108" y="3459356"/>
              <a:ext cx="8448675" cy="1674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21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诗歌采用并列的构段方式，把自己想象成一滴水，去往大地、大海等地方，运用排比句，描述假如自己是一滴水将如何为人类作贡献。</a:t>
              </a:r>
              <a:endParaRPr lang="zh-CN" altLang="en-US" sz="2100" dirty="0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48596" name="矩形 32"/>
            <p:cNvSpPr/>
            <p:nvPr/>
          </p:nvSpPr>
          <p:spPr>
            <a:xfrm>
              <a:off x="3250545" y="3128976"/>
              <a:ext cx="660867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4"/>
          <p:cNvGrpSpPr/>
          <p:nvPr/>
        </p:nvGrpSpPr>
        <p:grpSpPr>
          <a:xfrm>
            <a:off x="1156496" y="3023888"/>
            <a:ext cx="7111203" cy="1638157"/>
            <a:chOff x="3267054" y="3211070"/>
            <a:chExt cx="9481605" cy="2184209"/>
          </a:xfrm>
        </p:grpSpPr>
        <p:sp>
          <p:nvSpPr>
            <p:cNvPr id="1048597" name="文本框 35"/>
            <p:cNvSpPr txBox="1"/>
            <p:nvPr/>
          </p:nvSpPr>
          <p:spPr>
            <a:xfrm>
              <a:off x="4112896" y="3214245"/>
              <a:ext cx="4540249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cs typeface="+mn-ea"/>
                  <a:sym typeface="+mn-lt"/>
                </a:rPr>
                <a:t>《我爱你，父亲》</a:t>
              </a:r>
              <a:endParaRPr lang="zh-CN" altLang="en-US" sz="2400" b="1" spc="225" dirty="0">
                <a:cs typeface="+mn-ea"/>
                <a:sym typeface="+mn-lt"/>
              </a:endParaRPr>
            </a:p>
          </p:txBody>
        </p:sp>
        <p:sp>
          <p:nvSpPr>
            <p:cNvPr id="1048598" name="圆角矩形 36"/>
            <p:cNvSpPr/>
            <p:nvPr/>
          </p:nvSpPr>
          <p:spPr>
            <a:xfrm>
              <a:off x="3276601" y="3211070"/>
              <a:ext cx="655320" cy="717759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599" name="矩形 37"/>
            <p:cNvSpPr/>
            <p:nvPr/>
          </p:nvSpPr>
          <p:spPr>
            <a:xfrm>
              <a:off x="4112894" y="3720975"/>
              <a:ext cx="8635765" cy="1674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2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诗歌采用并列的构段方式，每段以</a:t>
              </a:r>
              <a:r>
                <a:rPr lang="en-US" altLang="zh-CN" sz="2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“</a:t>
              </a:r>
              <a:r>
                <a:rPr lang="zh-CN" altLang="en-US" sz="2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我爱父亲的</a:t>
              </a:r>
              <a:r>
                <a:rPr lang="en-US" altLang="zh-CN" sz="2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……”</a:t>
              </a:r>
              <a:r>
                <a:rPr lang="zh-CN" altLang="en-US" sz="2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开头，描写父亲陪伴</a:t>
              </a:r>
              <a:r>
                <a:rPr lang="en-US" altLang="zh-CN" sz="2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“</a:t>
              </a:r>
              <a:r>
                <a:rPr lang="zh-CN" altLang="en-US" sz="2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我</a:t>
              </a:r>
              <a:r>
                <a:rPr lang="en-US" altLang="zh-CN" sz="2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”</a:t>
              </a:r>
              <a:r>
                <a:rPr lang="zh-CN" altLang="en-US" sz="2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的各种小场景，如</a:t>
              </a:r>
              <a:r>
                <a:rPr lang="en-US" altLang="zh-CN" sz="2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“</a:t>
              </a:r>
              <a:r>
                <a:rPr lang="zh-CN" altLang="en-US" sz="2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怀里</a:t>
              </a:r>
              <a:r>
                <a:rPr lang="en-US" altLang="zh-CN" sz="2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”“</a:t>
              </a:r>
              <a:r>
                <a:rPr lang="zh-CN" altLang="en-US" sz="2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岸边</a:t>
              </a:r>
              <a:r>
                <a:rPr lang="en-US" altLang="zh-CN" sz="2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”“</a:t>
              </a:r>
              <a:r>
                <a:rPr lang="zh-CN" altLang="en-US" sz="2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灯下</a:t>
              </a:r>
              <a:r>
                <a:rPr lang="en-US" altLang="zh-CN" sz="2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”</a:t>
              </a:r>
              <a:r>
                <a:rPr lang="zh-CN" altLang="en-US" sz="2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，运用细节来表现父爱。</a:t>
              </a:r>
              <a:endParaRPr lang="zh-CN" alt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48600" name="矩形 38"/>
            <p:cNvSpPr/>
            <p:nvPr/>
          </p:nvSpPr>
          <p:spPr>
            <a:xfrm>
              <a:off x="3267054" y="3264866"/>
              <a:ext cx="660867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燕尾形箭头 1"/>
          <p:cNvSpPr/>
          <p:nvPr/>
        </p:nvSpPr>
        <p:spPr>
          <a:xfrm>
            <a:off x="1026795" y="671037"/>
            <a:ext cx="1729264" cy="711041"/>
          </a:xfrm>
          <a:prstGeom prst="notched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112"/>
          <p:cNvSpPr txBox="1"/>
          <p:nvPr/>
        </p:nvSpPr>
        <p:spPr>
          <a:xfrm>
            <a:off x="1137285" y="710565"/>
            <a:ext cx="1577816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精选素材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48977" y="2182654"/>
            <a:ext cx="5405438" cy="162967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①春天的风：万物复苏，欣欣向荣。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                      </a:t>
            </a:r>
            <a:endParaRPr lang="zh-CN" altLang="en-US" sz="180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②夏天的风：枝繁叶茂，水稻抽穗。</a:t>
            </a:r>
            <a:endParaRPr lang="zh-CN" altLang="en-US" sz="180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③秋天的风：田野丰收，树叶凋零。</a:t>
            </a:r>
            <a:endParaRPr lang="zh-CN" altLang="en-US" sz="180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④冬天的风：大雪纷飞，寒梅绽放。                  </a:t>
            </a:r>
            <a:endParaRPr lang="zh-CN" altLang="en-US" sz="1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91302" y="940118"/>
            <a:ext cx="2979896" cy="49577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2700" b="1">
                <a:latin typeface="黑体" panose="02010609060101010101" charset="-122"/>
                <a:ea typeface="黑体" panose="02010609060101010101" charset="-122"/>
              </a:rPr>
              <a:t>四季的风</a:t>
            </a:r>
            <a:endParaRPr lang="zh-CN" altLang="en-US" sz="27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30768" y="1556861"/>
            <a:ext cx="5478304" cy="6172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开头：总写自己的发现：四季的风是不一样的。</a:t>
            </a:r>
            <a:endParaRPr lang="zh-CN" altLang="en-US" sz="18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      （总括式）</a:t>
            </a:r>
            <a:endParaRPr lang="zh-CN" altLang="en-US" sz="1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31244" y="2889409"/>
            <a:ext cx="905828" cy="3429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中间：</a:t>
            </a:r>
            <a:endParaRPr lang="zh-CN" altLang="en-US" sz="1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46484" y="3940493"/>
            <a:ext cx="6262688" cy="3429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>
                <a:latin typeface="黑体" panose="02010609060101010101" charset="-122"/>
                <a:ea typeface="黑体" panose="02010609060101010101" charset="-122"/>
                <a:sym typeface="+mn-ea"/>
              </a:rPr>
              <a:t>结尾：表达自己对风的喜爱之情。 （抒情式）</a:t>
            </a:r>
            <a:endParaRPr lang="zh-CN" altLang="en-US" sz="18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3038475" y="2368391"/>
            <a:ext cx="240983" cy="1410653"/>
          </a:xfrm>
          <a:prstGeom prst="leftBrace">
            <a:avLst/>
          </a:prstGeom>
          <a:ln w="2222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88281" y="1642110"/>
            <a:ext cx="448628" cy="248888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24940" y="2144078"/>
            <a:ext cx="533400" cy="15316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eaLnBrk="1" latinLnBrk="0" hangingPunct="1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篇章结构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燕尾形箭头 1"/>
          <p:cNvSpPr/>
          <p:nvPr/>
        </p:nvSpPr>
        <p:spPr>
          <a:xfrm>
            <a:off x="1000126" y="787717"/>
            <a:ext cx="1570196" cy="741998"/>
          </a:xfrm>
          <a:prstGeom prst="notched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48688" name="文本框 112"/>
          <p:cNvSpPr txBox="1"/>
          <p:nvPr/>
        </p:nvSpPr>
        <p:spPr>
          <a:xfrm>
            <a:off x="992029" y="865346"/>
            <a:ext cx="1229201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342900">
              <a:lnSpc>
                <a:spcPct val="130000"/>
              </a:lnSpc>
            </a:pP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列提纲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3" grpId="0"/>
      <p:bldP spid="14" grpId="0"/>
      <p:bldP spid="15" grpId="0"/>
      <p:bldP spid="16" grpId="0" bldLvl="0" animBg="1"/>
      <p:bldP spid="17" grpId="0" bldLvl="0" animBg="1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箭头 1"/>
          <p:cNvSpPr/>
          <p:nvPr/>
        </p:nvSpPr>
        <p:spPr>
          <a:xfrm>
            <a:off x="968692" y="446723"/>
            <a:ext cx="1443038" cy="678180"/>
          </a:xfrm>
          <a:prstGeom prst="notched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112"/>
          <p:cNvSpPr txBox="1"/>
          <p:nvPr/>
        </p:nvSpPr>
        <p:spPr>
          <a:xfrm>
            <a:off x="1079183" y="505777"/>
            <a:ext cx="1037749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好 词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17759" y="1065848"/>
            <a:ext cx="7466171" cy="34301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  <a:sym typeface="+mn-ea"/>
              </a:rPr>
              <a:t>嫩绿       舞蹈        晶莹        飘动       寂静         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  <a:sym typeface="+mn-ea"/>
              </a:rPr>
              <a:t>绽放       温柔        胆怯        凉爽       智慧        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  <a:sym typeface="+mn-ea"/>
              </a:rPr>
              <a:t>清澈       抚摸        湛蓝        明媚       敬爱         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  <a:sym typeface="+mn-ea"/>
              </a:rPr>
              <a:t>喧闹      金灿灿      绿油油      白茫茫      香喷喷    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  <a:sym typeface="+mn-ea"/>
              </a:rPr>
              <a:t>毛茸茸    沉甸甸      明晃晃      软绵绵      水灵灵    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  <a:sym typeface="+mn-ea"/>
              </a:rPr>
              <a:t>空荡荡    清凌凌      笑吟吟      洁白无瑕   白雪皑皑    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  <a:sym typeface="+mn-ea"/>
              </a:rPr>
              <a:t>姗姗来迟  天高云淡    枝繁叶茂    百花齐放   星光灿烂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  <a:sym typeface="+mn-ea"/>
              </a:rPr>
              <a:t>耐人寻味  烟消云散    悄无声息    随风摇曳   欢蹦乱跳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箭头 1"/>
          <p:cNvSpPr/>
          <p:nvPr/>
        </p:nvSpPr>
        <p:spPr>
          <a:xfrm>
            <a:off x="1025842" y="822008"/>
            <a:ext cx="1443038" cy="731044"/>
          </a:xfrm>
          <a:prstGeom prst="notched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112"/>
          <p:cNvSpPr txBox="1"/>
          <p:nvPr/>
        </p:nvSpPr>
        <p:spPr>
          <a:xfrm>
            <a:off x="1146811" y="891540"/>
            <a:ext cx="1015841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好 句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49192" y="1605916"/>
            <a:ext cx="7200424" cy="24922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50000"/>
              </a:lnSpc>
            </a:pPr>
            <a:r>
              <a:rPr lang="en-US" altLang="zh-CN" sz="2100"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lang="zh-CN" altLang="en-US" sz="2100">
                <a:latin typeface="楷体" panose="02010609060101010101" charset="-122"/>
                <a:ea typeface="楷体" panose="02010609060101010101" charset="-122"/>
                <a:sym typeface="+mn-ea"/>
              </a:rPr>
              <a:t>白云儿绕在山腰，/好像山爷爷胡须飘。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r>
              <a:rPr lang="en-US" altLang="zh-CN" sz="2100">
                <a:latin typeface="楷体" panose="02010609060101010101" charset="-122"/>
                <a:ea typeface="楷体" panose="02010609060101010101" charset="-122"/>
                <a:sym typeface="+mn-ea"/>
              </a:rPr>
              <a:t>2.</a:t>
            </a:r>
            <a:r>
              <a:rPr lang="zh-CN" altLang="en-US" sz="2100">
                <a:latin typeface="楷体" panose="02010609060101010101" charset="-122"/>
                <a:ea typeface="楷体" panose="02010609060101010101" charset="-122"/>
                <a:sym typeface="+mn-ea"/>
              </a:rPr>
              <a:t>怒放的鲜花，/是蜜蜂的冷饮店，/蜜蜂胃口多大，/吃了这家赶那家。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r>
              <a:rPr lang="en-US" altLang="zh-CN" sz="2100">
                <a:latin typeface="楷体" panose="02010609060101010101" charset="-122"/>
                <a:ea typeface="楷体" panose="02010609060101010101" charset="-122"/>
                <a:sym typeface="+mn-ea"/>
              </a:rPr>
              <a:t>3.云像一位忙碌的画家，/在天空中画出一幅又一幅的图画；/云像一个贪玩的小捣蛋，/常常忘了回家。</a:t>
            </a:r>
            <a:endParaRPr lang="en-US" altLang="zh-CN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130141" y="922020"/>
            <a:ext cx="7040880" cy="34290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50000"/>
              </a:lnSpc>
            </a:pPr>
            <a:r>
              <a:rPr lang="en-US" altLang="zh-CN" sz="2100">
                <a:latin typeface="楷体" panose="02010609060101010101" charset="-122"/>
                <a:ea typeface="楷体" panose="02010609060101010101" charset="-122"/>
                <a:sym typeface="+mn-ea"/>
              </a:rPr>
              <a:t>4.</a:t>
            </a:r>
            <a:r>
              <a:rPr lang="zh-CN" altLang="en-US" sz="2100">
                <a:latin typeface="楷体" panose="02010609060101010101" charset="-122"/>
                <a:ea typeface="楷体" panose="02010609060101010101" charset="-122"/>
                <a:sym typeface="+mn-ea"/>
              </a:rPr>
              <a:t>风侧着身子，/从窗外挤了进来。/摸摸我的额头，/掖掖我的被角，/又翻了翻我书桌上的作业，/最后坐在床边默默地陪我。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endParaRPr lang="zh-CN" altLang="en-US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r>
              <a:rPr lang="en-US" altLang="zh-CN" sz="2100">
                <a:latin typeface="楷体" panose="02010609060101010101" charset="-122"/>
                <a:ea typeface="楷体" panose="02010609060101010101" charset="-122"/>
                <a:sym typeface="+mn-ea"/>
              </a:rPr>
              <a:t>5.</a:t>
            </a:r>
            <a:r>
              <a:rPr lang="zh-CN" altLang="en-US" sz="2100">
                <a:latin typeface="楷体" panose="02010609060101010101" charset="-122"/>
                <a:ea typeface="楷体" panose="02010609060101010101" charset="-122"/>
                <a:sym typeface="+mn-ea"/>
              </a:rPr>
              <a:t>螃蟹！螃蟹！/你为什么嘴巴吐白沫？/是不是刚吃过午餐，/正在刷牙漱口？/是不是在流口水，/想吃我手里的大苹果？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38701" y="937260"/>
            <a:ext cx="6829425" cy="34290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50000"/>
              </a:lnSpc>
            </a:pPr>
            <a:r>
              <a:rPr lang="en-US" altLang="zh-CN" sz="2100">
                <a:latin typeface="楷体" panose="02010609060101010101" charset="-122"/>
                <a:ea typeface="楷体" panose="02010609060101010101" charset="-122"/>
                <a:sym typeface="+mn-ea"/>
              </a:rPr>
              <a:t>6.</a:t>
            </a:r>
            <a:r>
              <a:rPr lang="zh-CN" altLang="en-US" sz="2100">
                <a:latin typeface="楷体" panose="02010609060101010101" charset="-122"/>
                <a:ea typeface="楷体" panose="02010609060101010101" charset="-122"/>
                <a:sym typeface="+mn-ea"/>
              </a:rPr>
              <a:t>当洁白无瑕的雪融化时，/春天她就来了；/当那迷人的樱花开放时，/春天她就来了；/当那温柔的柳树抽芽时，/春天她就来了。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endParaRPr lang="zh-CN" altLang="en-US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r>
              <a:rPr lang="en-US" altLang="zh-CN" sz="2100">
                <a:latin typeface="楷体" panose="02010609060101010101" charset="-122"/>
                <a:ea typeface="楷体" panose="02010609060101010101" charset="-122"/>
                <a:sym typeface="+mn-ea"/>
              </a:rPr>
              <a:t>7.</a:t>
            </a:r>
            <a:r>
              <a:rPr lang="zh-CN" altLang="en-US" sz="2100">
                <a:latin typeface="楷体" panose="02010609060101010101" charset="-122"/>
                <a:ea typeface="楷体" panose="02010609060101010101" charset="-122"/>
                <a:sym typeface="+mn-ea"/>
              </a:rPr>
              <a:t>小燕子在柳丝中间穿来又穿去，/忙着给春娃娃编织一件合身的新衣。/逗人喜欢的春娃娃，/喜欢在林间、地头和我们捉迷藏。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58742" y="1821179"/>
            <a:ext cx="6718459" cy="24679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1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这段时间，我们阅读、收集了许多诗歌，还做了自己的诗歌摘抄本，大家可以交流一下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fontAlgn="auto">
              <a:lnSpc>
                <a:spcPct val="130000"/>
              </a:lnSpc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还可以试着当个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小诗人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写写诗，把自己的感受表达出来。写的时候要注意分行。写完后，和同学交流。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05225" y="1242536"/>
            <a:ext cx="2573655" cy="4800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sym typeface="+mn-ea"/>
              </a:rPr>
              <a:t>轻叩诗歌大门</a:t>
            </a:r>
            <a:endParaRPr lang="zh-CN" altLang="en-US" sz="2700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112"/>
          <p:cNvSpPr txBox="1"/>
          <p:nvPr/>
        </p:nvSpPr>
        <p:spPr>
          <a:xfrm>
            <a:off x="1175861" y="546258"/>
            <a:ext cx="1456373" cy="549381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习作内容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9170" y="1198245"/>
            <a:ext cx="3618000" cy="2348789"/>
          </a:xfrm>
          <a:prstGeom prst="rect">
            <a:avLst/>
          </a:prstGeom>
        </p:spPr>
      </p:pic>
      <p:sp>
        <p:nvSpPr>
          <p:cNvPr id="1048587" name="PA-文本框 9"/>
          <p:cNvSpPr txBox="1"/>
          <p:nvPr>
            <p:custDataLst>
              <p:tags r:id="rId2"/>
            </p:custDataLst>
          </p:nvPr>
        </p:nvSpPr>
        <p:spPr>
          <a:xfrm>
            <a:off x="3709029" y="1818641"/>
            <a:ext cx="3695713" cy="8915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dirty="0">
                <a:latin typeface="黑体" panose="02010609060101010101" charset="-122"/>
                <a:ea typeface="黑体" panose="02010609060101010101" charset="-122"/>
              </a:rPr>
              <a:t>感谢观看</a:t>
            </a:r>
            <a:endParaRPr lang="zh-CN" altLang="en-US" sz="54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48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12"/>
          <p:cNvSpPr txBox="1"/>
          <p:nvPr/>
        </p:nvSpPr>
        <p:spPr>
          <a:xfrm>
            <a:off x="1353979" y="957739"/>
            <a:ext cx="1507331" cy="549381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审清题意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11217" y="1812131"/>
            <a:ext cx="1837849" cy="4343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sym typeface="+mn-ea"/>
              </a:rPr>
              <a:t>写一首诗。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48841" y="2396014"/>
            <a:ext cx="4136231" cy="17145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20549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限制词：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写诗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”——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体裁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“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分行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”——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格式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20549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中心词：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表达感受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485096" y="1188244"/>
            <a:ext cx="1800225" cy="334518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0" name="菱形 2"/>
          <p:cNvSpPr/>
          <p:nvPr/>
        </p:nvSpPr>
        <p:spPr>
          <a:xfrm>
            <a:off x="1027207" y="510119"/>
            <a:ext cx="886597" cy="874699"/>
          </a:xfrm>
          <a:prstGeom prst="diamond">
            <a:avLst/>
          </a:prstGeom>
          <a:solidFill>
            <a:schemeClr val="accent2"/>
          </a:solidFill>
          <a:ln>
            <a:noFill/>
            <a:prstDash val="lg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zh-CN" altLang="en-US" dirty="0"/>
          </a:p>
        </p:txBody>
      </p:sp>
      <p:sp>
        <p:nvSpPr>
          <p:cNvPr id="1048732" name="TextBox 97"/>
          <p:cNvSpPr txBox="1"/>
          <p:nvPr/>
        </p:nvSpPr>
        <p:spPr>
          <a:xfrm>
            <a:off x="2028826" y="671989"/>
            <a:ext cx="4481036" cy="548640"/>
          </a:xfrm>
          <a:prstGeom prst="rect">
            <a:avLst/>
          </a:prstGeom>
          <a:noFill/>
        </p:spPr>
        <p:txBody>
          <a:bodyPr wrap="square" lIns="77231" tIns="0" rIns="77231" bIns="0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30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诗歌可以写哪些内容呢？</a:t>
            </a:r>
            <a:endParaRPr lang="en-US" altLang="zh-CN" sz="3000" b="1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40" name="组合 7"/>
          <p:cNvGrpSpPr/>
          <p:nvPr/>
        </p:nvGrpSpPr>
        <p:grpSpPr>
          <a:xfrm>
            <a:off x="2854911" y="1681640"/>
            <a:ext cx="2351723" cy="429786"/>
            <a:chOff x="1574891" y="2052477"/>
            <a:chExt cx="3294817" cy="573640"/>
          </a:xfrm>
        </p:grpSpPr>
        <p:sp>
          <p:nvSpPr>
            <p:cNvPr id="1048591" name="流程图: 可选过程 10"/>
            <p:cNvSpPr/>
            <p:nvPr/>
          </p:nvSpPr>
          <p:spPr>
            <a:xfrm flipH="1">
              <a:off x="1582231" y="2052477"/>
              <a:ext cx="3195399" cy="535858"/>
            </a:xfrm>
            <a:prstGeom prst="flowChartAlternateProcess">
              <a:avLst/>
            </a:prstGeom>
            <a:noFill/>
            <a:ln w="28575">
              <a:solidFill>
                <a:srgbClr val="E58D3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 dirty="0">
                <a:solidFill>
                  <a:srgbClr val="F9E08B"/>
                </a:solidFill>
              </a:endParaRPr>
            </a:p>
          </p:txBody>
        </p:sp>
        <p:sp>
          <p:nvSpPr>
            <p:cNvPr id="1048592" name="矩形 11"/>
            <p:cNvSpPr/>
            <p:nvPr/>
          </p:nvSpPr>
          <p:spPr>
            <a:xfrm>
              <a:off x="1574891" y="2071547"/>
              <a:ext cx="3294817" cy="554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 spc="22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+mn-lt"/>
                </a:rPr>
                <a:t>家乡春天的美景</a:t>
              </a:r>
              <a:endParaRPr lang="zh-CN" altLang="en-US" sz="2100" b="1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endParaRPr>
            </a:p>
          </p:txBody>
        </p:sp>
      </p:grpSp>
      <p:grpSp>
        <p:nvGrpSpPr>
          <p:cNvPr id="41" name="组合 12"/>
          <p:cNvGrpSpPr/>
          <p:nvPr/>
        </p:nvGrpSpPr>
        <p:grpSpPr>
          <a:xfrm>
            <a:off x="2147072" y="1687166"/>
            <a:ext cx="614363" cy="435024"/>
            <a:chOff x="631373" y="2059600"/>
            <a:chExt cx="819150" cy="580033"/>
          </a:xfrm>
        </p:grpSpPr>
        <p:sp>
          <p:nvSpPr>
            <p:cNvPr id="2" name="流程图: 可选过程 13"/>
            <p:cNvSpPr/>
            <p:nvPr/>
          </p:nvSpPr>
          <p:spPr>
            <a:xfrm>
              <a:off x="631373" y="2059600"/>
              <a:ext cx="768336" cy="535994"/>
            </a:xfrm>
            <a:prstGeom prst="flowChartAlternateProcess">
              <a:avLst/>
            </a:prstGeom>
            <a:noFill/>
            <a:ln w="28575">
              <a:solidFill>
                <a:srgbClr val="E58D3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9E08B"/>
                </a:solidFill>
              </a:endParaRPr>
            </a:p>
          </p:txBody>
        </p:sp>
        <p:sp>
          <p:nvSpPr>
            <p:cNvPr id="3" name="文本框 14"/>
            <p:cNvSpPr txBox="1"/>
            <p:nvPr/>
          </p:nvSpPr>
          <p:spPr>
            <a:xfrm>
              <a:off x="708208" y="2085635"/>
              <a:ext cx="74231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i="0" u="none" strike="noStrike" cap="none" spc="-150" normalizeH="0" baseline="0">
                  <a:ln>
                    <a:noFill/>
                  </a:ln>
                  <a:gradFill flip="none" rotWithShape="1">
                    <a:gsLst>
                      <a:gs pos="2000">
                        <a:srgbClr val="FFD4B0"/>
                      </a:gs>
                      <a:gs pos="100000">
                        <a:srgbClr val="E39F57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雪君体简" panose="02010604000101010101" pitchFamily="2" charset="-122"/>
                  <a:ea typeface="汉仪雪君体简" panose="02010604000101010101" pitchFamily="2" charset="-122"/>
                </a:defRPr>
              </a:lvl1pPr>
            </a:lstStyle>
            <a:p>
              <a:pPr algn="ctr"/>
              <a:r>
                <a:rPr lang="en-US" altLang="zh-CN" sz="2100" spc="225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01  </a:t>
              </a:r>
              <a:endParaRPr lang="zh-CN" altLang="en-US" sz="2100" spc="225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42" name="组合 15"/>
          <p:cNvGrpSpPr/>
          <p:nvPr/>
        </p:nvGrpSpPr>
        <p:grpSpPr>
          <a:xfrm>
            <a:off x="2893018" y="2386066"/>
            <a:ext cx="2237423" cy="741998"/>
            <a:chOff x="1582335" y="2052477"/>
            <a:chExt cx="2983230" cy="989330"/>
          </a:xfrm>
        </p:grpSpPr>
        <p:sp>
          <p:nvSpPr>
            <p:cNvPr id="1048595" name="流程图: 可选过程 16"/>
            <p:cNvSpPr/>
            <p:nvPr/>
          </p:nvSpPr>
          <p:spPr>
            <a:xfrm flipH="1">
              <a:off x="1582335" y="2052477"/>
              <a:ext cx="2983230" cy="535940"/>
            </a:xfrm>
            <a:prstGeom prst="flowChartAlternateProcess">
              <a:avLst/>
            </a:prstGeom>
            <a:noFill/>
            <a:ln w="28575">
              <a:solidFill>
                <a:srgbClr val="E58D3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 dirty="0">
                <a:solidFill>
                  <a:srgbClr val="F9E08B"/>
                </a:solidFill>
              </a:endParaRPr>
            </a:p>
          </p:txBody>
        </p:sp>
        <p:sp>
          <p:nvSpPr>
            <p:cNvPr id="4" name="矩形 17"/>
            <p:cNvSpPr/>
            <p:nvPr/>
          </p:nvSpPr>
          <p:spPr>
            <a:xfrm>
              <a:off x="1751880" y="2056922"/>
              <a:ext cx="2592705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 spc="22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+mn-lt"/>
                </a:rPr>
                <a:t>爸爸对我的爱</a:t>
              </a:r>
              <a:endParaRPr lang="zh-CN" altLang="en-US" sz="2100" b="1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endParaRPr>
            </a:p>
          </p:txBody>
        </p:sp>
      </p:grpSp>
      <p:grpSp>
        <p:nvGrpSpPr>
          <p:cNvPr id="43" name="组合 18"/>
          <p:cNvGrpSpPr/>
          <p:nvPr/>
        </p:nvGrpSpPr>
        <p:grpSpPr>
          <a:xfrm>
            <a:off x="2179797" y="2391407"/>
            <a:ext cx="576252" cy="431123"/>
            <a:chOff x="631373" y="2059600"/>
            <a:chExt cx="768336" cy="574830"/>
          </a:xfrm>
        </p:grpSpPr>
        <p:sp>
          <p:nvSpPr>
            <p:cNvPr id="1048597" name="流程图: 可选过程 19"/>
            <p:cNvSpPr/>
            <p:nvPr/>
          </p:nvSpPr>
          <p:spPr>
            <a:xfrm>
              <a:off x="631373" y="2059600"/>
              <a:ext cx="768336" cy="535994"/>
            </a:xfrm>
            <a:prstGeom prst="flowChartAlternateProcess">
              <a:avLst/>
            </a:prstGeom>
            <a:noFill/>
            <a:ln w="28575">
              <a:solidFill>
                <a:srgbClr val="E58D3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9E08B"/>
                </a:solidFill>
              </a:endParaRPr>
            </a:p>
          </p:txBody>
        </p:sp>
        <p:sp>
          <p:nvSpPr>
            <p:cNvPr id="1048598" name="文本框 20"/>
            <p:cNvSpPr txBox="1"/>
            <p:nvPr/>
          </p:nvSpPr>
          <p:spPr>
            <a:xfrm>
              <a:off x="631373" y="2085791"/>
              <a:ext cx="691759" cy="5486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i="0" u="none" strike="noStrike" cap="none" spc="-150" normalizeH="0" baseline="0">
                  <a:ln>
                    <a:noFill/>
                  </a:ln>
                  <a:gradFill flip="none" rotWithShape="1">
                    <a:gsLst>
                      <a:gs pos="2000">
                        <a:srgbClr val="FFD4B0"/>
                      </a:gs>
                      <a:gs pos="100000">
                        <a:srgbClr val="E39F57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雪君体简" panose="02010604000101010101" pitchFamily="2" charset="-122"/>
                  <a:ea typeface="汉仪雪君体简" panose="02010604000101010101" pitchFamily="2" charset="-122"/>
                </a:defRPr>
              </a:lvl1pPr>
            </a:lstStyle>
            <a:p>
              <a:pPr algn="ctr"/>
              <a:r>
                <a:rPr lang="en-US" altLang="zh-CN" sz="2100" spc="225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02  </a:t>
              </a:r>
              <a:endParaRPr lang="zh-CN" altLang="en-US" sz="2100" spc="225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5" name="组合 15"/>
          <p:cNvGrpSpPr/>
          <p:nvPr/>
        </p:nvGrpSpPr>
        <p:grpSpPr>
          <a:xfrm>
            <a:off x="2925403" y="3089012"/>
            <a:ext cx="2237423" cy="418832"/>
            <a:chOff x="1582335" y="2052477"/>
            <a:chExt cx="2983230" cy="558442"/>
          </a:xfrm>
        </p:grpSpPr>
        <p:sp>
          <p:nvSpPr>
            <p:cNvPr id="6" name="流程图: 可选过程 16"/>
            <p:cNvSpPr/>
            <p:nvPr/>
          </p:nvSpPr>
          <p:spPr>
            <a:xfrm flipH="1">
              <a:off x="1582335" y="2052477"/>
              <a:ext cx="2983230" cy="535940"/>
            </a:xfrm>
            <a:prstGeom prst="flowChartAlternateProcess">
              <a:avLst/>
            </a:prstGeom>
            <a:noFill/>
            <a:ln w="28575">
              <a:solidFill>
                <a:srgbClr val="E58D3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 dirty="0">
                <a:solidFill>
                  <a:srgbClr val="F9E08B"/>
                </a:solidFill>
              </a:endParaRPr>
            </a:p>
          </p:txBody>
        </p:sp>
        <p:sp>
          <p:nvSpPr>
            <p:cNvPr id="7" name="矩形 17"/>
            <p:cNvSpPr/>
            <p:nvPr/>
          </p:nvSpPr>
          <p:spPr>
            <a:xfrm>
              <a:off x="1640120" y="2056922"/>
              <a:ext cx="2592705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100" b="1" spc="22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+mn-lt"/>
                </a:rPr>
                <a:t>我家的小狗</a:t>
              </a:r>
              <a:endParaRPr lang="zh-CN" altLang="en-US" sz="2100" b="1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lt"/>
              </a:endParaRPr>
            </a:p>
          </p:txBody>
        </p:sp>
      </p:grpSp>
      <p:grpSp>
        <p:nvGrpSpPr>
          <p:cNvPr id="8" name="组合 18"/>
          <p:cNvGrpSpPr/>
          <p:nvPr/>
        </p:nvGrpSpPr>
        <p:grpSpPr>
          <a:xfrm>
            <a:off x="2212182" y="3094351"/>
            <a:ext cx="576252" cy="435141"/>
            <a:chOff x="631373" y="2059600"/>
            <a:chExt cx="768336" cy="580189"/>
          </a:xfrm>
        </p:grpSpPr>
        <p:sp>
          <p:nvSpPr>
            <p:cNvPr id="9" name="流程图: 可选过程 19"/>
            <p:cNvSpPr/>
            <p:nvPr/>
          </p:nvSpPr>
          <p:spPr>
            <a:xfrm>
              <a:off x="631373" y="2059600"/>
              <a:ext cx="768336" cy="535994"/>
            </a:xfrm>
            <a:prstGeom prst="flowChartAlternateProcess">
              <a:avLst/>
            </a:prstGeom>
            <a:noFill/>
            <a:ln w="28575">
              <a:solidFill>
                <a:srgbClr val="E58D3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9E08B"/>
                </a:solidFill>
              </a:endParaRPr>
            </a:p>
          </p:txBody>
        </p:sp>
        <p:sp>
          <p:nvSpPr>
            <p:cNvPr id="10" name="文本框 20"/>
            <p:cNvSpPr txBox="1"/>
            <p:nvPr/>
          </p:nvSpPr>
          <p:spPr>
            <a:xfrm>
              <a:off x="631373" y="2085791"/>
              <a:ext cx="69175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i="0" u="none" strike="noStrike" cap="none" spc="-150" normalizeH="0" baseline="0">
                  <a:ln>
                    <a:noFill/>
                  </a:ln>
                  <a:gradFill flip="none" rotWithShape="1">
                    <a:gsLst>
                      <a:gs pos="2000">
                        <a:srgbClr val="FFD4B0"/>
                      </a:gs>
                      <a:gs pos="100000">
                        <a:srgbClr val="E39F57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雪君体简" panose="02010604000101010101" pitchFamily="2" charset="-122"/>
                  <a:ea typeface="汉仪雪君体简" panose="02010604000101010101" pitchFamily="2" charset="-122"/>
                </a:defRPr>
              </a:lvl1pPr>
            </a:lstStyle>
            <a:p>
              <a:pPr algn="ctr"/>
              <a:r>
                <a:rPr lang="en-US" altLang="zh-CN" sz="2100" spc="225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字魂59号-创粗黑" panose="00000500000000000000" pitchFamily="2" charset="-122"/>
                  <a:ea typeface="字魂59号-创粗黑" panose="00000500000000000000" pitchFamily="2" charset="-122"/>
                </a:rPr>
                <a:t>03  </a:t>
              </a:r>
              <a:endParaRPr lang="zh-CN" altLang="en-US" sz="2100" spc="225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875973" y="1625918"/>
            <a:ext cx="899160" cy="525780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美景</a:t>
            </a:r>
            <a:endParaRPr lang="zh-CN" altLang="en-US" sz="3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75973" y="2331720"/>
            <a:ext cx="899160" cy="525780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情感</a:t>
            </a:r>
            <a:endParaRPr lang="zh-CN" altLang="en-US" sz="3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83593" y="3077528"/>
            <a:ext cx="899160" cy="525780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动物</a:t>
            </a:r>
            <a:endParaRPr lang="zh-CN" altLang="en-US" sz="3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53603" y="3849529"/>
            <a:ext cx="4951095" cy="52578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zh-CN" altLang="en-US" sz="3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触动你心灵的人、事、物</a:t>
            </a:r>
            <a:endParaRPr lang="zh-CN" altLang="en-US" sz="3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48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48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30" grpId="0" bldLvl="0" animBg="1"/>
      <p:bldP spid="1048732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3"/>
          <p:cNvGrpSpPr/>
          <p:nvPr/>
        </p:nvGrpSpPr>
        <p:grpSpPr>
          <a:xfrm>
            <a:off x="4353273" y="1568194"/>
            <a:ext cx="2591105" cy="538319"/>
            <a:chOff x="3276194" y="3550160"/>
            <a:chExt cx="3454807" cy="717759"/>
          </a:xfrm>
        </p:grpSpPr>
        <p:sp>
          <p:nvSpPr>
            <p:cNvPr id="2" name="文本框 24"/>
            <p:cNvSpPr txBox="1"/>
            <p:nvPr/>
          </p:nvSpPr>
          <p:spPr>
            <a:xfrm>
              <a:off x="4098926" y="3586355"/>
              <a:ext cx="263207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 spc="225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掌握构段方式。</a:t>
              </a:r>
              <a:endParaRPr lang="zh-CN" altLang="en-US" sz="2100" b="1" spc="225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" name="圆角矩形 25"/>
            <p:cNvSpPr/>
            <p:nvPr/>
          </p:nvSpPr>
          <p:spPr>
            <a:xfrm>
              <a:off x="3276601" y="3550160"/>
              <a:ext cx="655320" cy="71775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4" name="矩形 32"/>
            <p:cNvSpPr/>
            <p:nvPr/>
          </p:nvSpPr>
          <p:spPr>
            <a:xfrm>
              <a:off x="3276194" y="3645865"/>
              <a:ext cx="609568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1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1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39"/>
          <p:cNvGrpSpPr/>
          <p:nvPr/>
        </p:nvGrpSpPr>
        <p:grpSpPr>
          <a:xfrm>
            <a:off x="4354055" y="2581723"/>
            <a:ext cx="3385187" cy="538319"/>
            <a:chOff x="3263266" y="3870835"/>
            <a:chExt cx="4513582" cy="717759"/>
          </a:xfrm>
        </p:grpSpPr>
        <p:sp>
          <p:nvSpPr>
            <p:cNvPr id="1048601" name="文本框 40"/>
            <p:cNvSpPr txBox="1"/>
            <p:nvPr/>
          </p:nvSpPr>
          <p:spPr>
            <a:xfrm>
              <a:off x="4112897" y="3991484"/>
              <a:ext cx="366395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 spc="225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展开丰富的想象。</a:t>
              </a:r>
              <a:endParaRPr lang="zh-CN" altLang="en-US" sz="2100" b="1" spc="225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7" name="圆角矩形 41"/>
            <p:cNvSpPr/>
            <p:nvPr/>
          </p:nvSpPr>
          <p:spPr>
            <a:xfrm>
              <a:off x="3263266" y="3870835"/>
              <a:ext cx="655320" cy="717759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8" name="矩形 43"/>
            <p:cNvSpPr/>
            <p:nvPr/>
          </p:nvSpPr>
          <p:spPr>
            <a:xfrm>
              <a:off x="3307310" y="3966540"/>
              <a:ext cx="609568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1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1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33"/>
          <p:cNvGrpSpPr/>
          <p:nvPr/>
        </p:nvGrpSpPr>
        <p:grpSpPr>
          <a:xfrm>
            <a:off x="4343748" y="3622736"/>
            <a:ext cx="3396920" cy="538319"/>
            <a:chOff x="3276194" y="4220720"/>
            <a:chExt cx="4529227" cy="717759"/>
          </a:xfrm>
        </p:grpSpPr>
        <p:sp>
          <p:nvSpPr>
            <p:cNvPr id="6" name="文本框 24"/>
            <p:cNvSpPr txBox="1"/>
            <p:nvPr/>
          </p:nvSpPr>
          <p:spPr>
            <a:xfrm>
              <a:off x="4112896" y="4298825"/>
              <a:ext cx="369252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 spc="225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运用童稚的语言。</a:t>
              </a:r>
              <a:endParaRPr lang="zh-CN" altLang="en-US" sz="2100" b="1" spc="225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7" name="圆角矩形 25"/>
            <p:cNvSpPr/>
            <p:nvPr/>
          </p:nvSpPr>
          <p:spPr>
            <a:xfrm>
              <a:off x="3276601" y="4220720"/>
              <a:ext cx="655320" cy="71775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8" name="矩形 32"/>
            <p:cNvSpPr/>
            <p:nvPr/>
          </p:nvSpPr>
          <p:spPr>
            <a:xfrm>
              <a:off x="3276194" y="4316425"/>
              <a:ext cx="609568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1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1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1348264" y="2157889"/>
            <a:ext cx="1432084" cy="1357789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48588" name="文本框 3"/>
          <p:cNvSpPr txBox="1"/>
          <p:nvPr/>
        </p:nvSpPr>
        <p:spPr>
          <a:xfrm>
            <a:off x="1282542" y="2445544"/>
            <a:ext cx="1556861" cy="7086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诗歌创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作的方法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3174207" y="2672239"/>
            <a:ext cx="785336" cy="350044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112"/>
          <p:cNvSpPr txBox="1"/>
          <p:nvPr/>
        </p:nvSpPr>
        <p:spPr>
          <a:xfrm>
            <a:off x="1322547" y="948214"/>
            <a:ext cx="1507331" cy="549381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写法指导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48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048588" grpId="1"/>
      <p:bldP spid="1048588" grpId="2"/>
      <p:bldP spid="13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4"/>
          <p:cNvSpPr txBox="1"/>
          <p:nvPr/>
        </p:nvSpPr>
        <p:spPr>
          <a:xfrm>
            <a:off x="1922323" y="1026697"/>
            <a:ext cx="1974056" cy="3886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225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掌握构段方式。</a:t>
            </a:r>
            <a:endParaRPr lang="zh-CN" altLang="en-US" sz="2100" b="1" spc="225" dirty="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" name="圆角矩形 25"/>
          <p:cNvSpPr/>
          <p:nvPr/>
        </p:nvSpPr>
        <p:spPr>
          <a:xfrm>
            <a:off x="1295101" y="926209"/>
            <a:ext cx="491490" cy="5383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 b="1" dirty="0">
              <a:cs typeface="+mn-ea"/>
              <a:sym typeface="+mn-lt"/>
            </a:endParaRPr>
          </a:p>
        </p:txBody>
      </p:sp>
      <p:sp>
        <p:nvSpPr>
          <p:cNvPr id="4" name="矩形 32"/>
          <p:cNvSpPr/>
          <p:nvPr/>
        </p:nvSpPr>
        <p:spPr>
          <a:xfrm>
            <a:off x="1309120" y="966555"/>
            <a:ext cx="449482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56348" y="1558766"/>
            <a:ext cx="5054441" cy="26289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100" dirty="0"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选好了写作对象，可以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先总写其特点，然后分节来描写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，如课文《白桦》；也可以直接以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并列段的方式分不同方面写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，如课文《在天晴了的时候》。</a:t>
            </a:r>
            <a:endParaRPr lang="zh-CN" altLang="en-US" sz="21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498432" y="1470660"/>
            <a:ext cx="1765768" cy="2754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1" name="文本框 40"/>
          <p:cNvSpPr txBox="1"/>
          <p:nvPr/>
        </p:nvSpPr>
        <p:spPr>
          <a:xfrm>
            <a:off x="1801354" y="1046293"/>
            <a:ext cx="2747963" cy="3886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225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展开丰富的想象。</a:t>
            </a:r>
            <a:endParaRPr lang="zh-CN" altLang="en-US" sz="2100" b="1" spc="225" dirty="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7" name="圆角矩形 41"/>
          <p:cNvSpPr/>
          <p:nvPr/>
        </p:nvSpPr>
        <p:spPr>
          <a:xfrm>
            <a:off x="1164132" y="955806"/>
            <a:ext cx="491490" cy="538319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 b="1" dirty="0">
              <a:cs typeface="+mn-ea"/>
              <a:sym typeface="+mn-lt"/>
            </a:endParaRPr>
          </a:p>
        </p:txBody>
      </p:sp>
      <p:sp>
        <p:nvSpPr>
          <p:cNvPr id="18" name="矩形 43"/>
          <p:cNvSpPr/>
          <p:nvPr/>
        </p:nvSpPr>
        <p:spPr>
          <a:xfrm>
            <a:off x="1220247" y="1027585"/>
            <a:ext cx="411010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55395" y="1601629"/>
            <a:ext cx="5266373" cy="24688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身为儿童的我们是最富有想象力的，我们的想象本身就是一首美妙的诗：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花儿会笑、鸟儿会唱、草儿会舞、鱼儿会说……</a:t>
            </a:r>
            <a:endParaRPr lang="zh-CN" altLang="en-US" sz="21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因此，在诗中也要善于想象，走进自己的内心世界，展现自己的童真、童趣。</a:t>
            </a:r>
            <a:endParaRPr lang="zh-CN" altLang="en-US" sz="21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727508" y="1601629"/>
            <a:ext cx="1755934" cy="264223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1" grpId="0"/>
      <p:bldP spid="17" grpId="0" bldLvl="0" animBg="1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165408" y="893445"/>
            <a:ext cx="2972276" cy="35594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爸爸的鼾声，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就像是山上的小火车。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它使我想起，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美丽的森林。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爸爸的鼾声，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总是断断续续的。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咦，爸爸的鼾声停了。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</a:rPr>
              <a:t>是不是火车到站了？</a:t>
            </a:r>
            <a:endParaRPr lang="zh-CN" altLang="en-US" sz="21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DFE">
                  <a:alpha val="100000"/>
                </a:srgbClr>
              </a:clrFrom>
              <a:clrTo>
                <a:srgbClr val="FFFD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9135" y="1360647"/>
            <a:ext cx="3996000" cy="2422412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5.2.4"/>
</p:tagLst>
</file>

<file path=ppt/tags/tag2.xml><?xml version="1.0" encoding="utf-8"?>
<p:tagLst xmlns:p="http://schemas.openxmlformats.org/presentationml/2006/main">
  <p:tag name="PA" val="v5.2.4"/>
</p:tagLst>
</file>

<file path=ppt/tags/tag3.xml><?xml version="1.0" encoding="utf-8"?>
<p:tagLst xmlns:p="http://schemas.openxmlformats.org/presentationml/2006/main">
  <p:tag name="PA" val="v5.2.4"/>
</p:tagLst>
</file>

<file path=ppt/tags/tag4.xml><?xml version="1.0" encoding="utf-8"?>
<p:tagLst xmlns:p="http://schemas.openxmlformats.org/presentationml/2006/main">
  <p:tag name="PA" val="v5.2.7"/>
  <p:tag name="RESOURCELIBID_ANIM" val="472"/>
</p:tagLst>
</file>

<file path=ppt/tags/tag5.xml><?xml version="1.0" encoding="utf-8"?>
<p:tagLst xmlns:p="http://schemas.openxmlformats.org/presentationml/2006/main">
  <p:tag name="KSO_WPP_MARK_KEY" val="50e43657-e851-4bb5-9688-cfed4facbc0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为中华之崛起而读书好好学习天天向上</Template>
  <TotalTime>0</TotalTime>
  <Words>2542</Words>
  <Application>WPS 演示</Application>
  <PresentationFormat>全屏显示(16:9)</PresentationFormat>
  <Paragraphs>273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5" baseType="lpstr">
      <vt:lpstr>Arial</vt:lpstr>
      <vt:lpstr>宋体</vt:lpstr>
      <vt:lpstr>Wingdings</vt:lpstr>
      <vt:lpstr>仿宋</vt:lpstr>
      <vt:lpstr>楷体</vt:lpstr>
      <vt:lpstr>微软雅黑</vt:lpstr>
      <vt:lpstr>黑体</vt:lpstr>
      <vt:lpstr>字魂59号-创粗黑</vt:lpstr>
      <vt:lpstr>汉仪雪君体简</vt:lpstr>
      <vt:lpstr>Arial Unicode MS</vt:lpstr>
      <vt:lpstr>Calibri</vt:lpstr>
      <vt:lpstr>Wingdings</vt:lpstr>
      <vt:lpstr>Arial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HyperlinkBase>为中华之崛起而读书好好学习天天向上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1</cp:revision>
  <dcterms:created xsi:type="dcterms:W3CDTF">2023-01-17T03:11:44Z</dcterms:created>
  <dcterms:modified xsi:type="dcterms:W3CDTF">2023-01-17T03:11:46Z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4A151F14D6AE4A228F7ED5A8C24F98C5</vt:lpwstr>
  </property>
</Properties>
</file>