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75" r:id="rId4"/>
    <p:sldId id="264" r:id="rId5"/>
    <p:sldId id="276" r:id="rId6"/>
    <p:sldId id="277" r:id="rId7"/>
    <p:sldId id="280" r:id="rId8"/>
    <p:sldId id="278" r:id="rId9"/>
    <p:sldId id="281" r:id="rId10"/>
    <p:sldId id="279" r:id="rId11"/>
    <p:sldId id="282" r:id="rId12"/>
    <p:sldId id="283" r:id="rId13"/>
    <p:sldId id="285" r:id="rId14"/>
    <p:sldId id="284" r:id="rId15"/>
    <p:sldId id="289" r:id="rId16"/>
    <p:sldId id="290" r:id="rId17"/>
    <p:sldId id="286" r:id="rId18"/>
    <p:sldId id="287" r:id="rId19"/>
    <p:sldId id="291" r:id="rId20"/>
    <p:sldId id="288" r:id="rId21"/>
    <p:sldId id="292" r:id="rId22"/>
  </p:sldIdLst>
  <p:sldSz cx="12192000" cy="6858000"/>
  <p:notesSz cx="6858000" cy="9144000"/>
  <p:embeddedFontLst>
    <p:embeddedFont>
      <p:font typeface="Calibri" panose="020F0502020204030204"/>
      <p:regular r:id="rId26"/>
      <p:bold r:id="rId27"/>
      <p:italic r:id="rId28"/>
      <p:boldItalic r:id="rId29"/>
    </p:embeddedFont>
    <p:embeddedFont>
      <p:font typeface="微软雅黑" panose="020B0503020204020204" charset="-122"/>
      <p:regular r:id="rId30"/>
    </p:embeddedFont>
    <p:embeddedFont>
      <p:font typeface="黑体" panose="02010609060101010101" charset="-122"/>
      <p:regular r:id="rId31"/>
    </p:embeddedFont>
    <p:embeddedFont>
      <p:font typeface="楷体" panose="02010609060101010101" charset="-122"/>
      <p:regular r:id="rId32"/>
    </p:embeddedFont>
    <p:embeddedFont>
      <p:font typeface="Calibri Light" panose="020F0302020204030204" charset="0"/>
      <p:regular r:id="rId33"/>
      <p:italic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4.xml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F4493-A897-4CB5-87D6-3C233666F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C41E1-4915-4F0D-A54C-CC69069ED5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279400" y="289791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2" y="0"/>
            <a:ext cx="1099127" cy="1108364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861125" y="1"/>
            <a:ext cx="1099128" cy="1939637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195780" y="1"/>
            <a:ext cx="1099127" cy="1043709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7832434" y="5749636"/>
            <a:ext cx="1099127" cy="1108364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9250216" y="4918363"/>
            <a:ext cx="1099128" cy="1939637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0584871" y="5814291"/>
            <a:ext cx="1099127" cy="1043709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6" name="文本框 6"/>
          <p:cNvSpPr txBox="1">
            <a:spLocks noChangeArrowheads="1"/>
          </p:cNvSpPr>
          <p:nvPr/>
        </p:nvSpPr>
        <p:spPr bwMode="auto">
          <a:xfrm>
            <a:off x="0" y="1043710"/>
            <a:ext cx="12192000" cy="22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第四课</a:t>
            </a:r>
            <a:endParaRPr kumimoji="0" lang="zh-CN" altLang="en-US" sz="36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三月桃花水</a:t>
            </a:r>
            <a:endParaRPr kumimoji="0" lang="zh-CN" altLang="en-US" sz="6600" b="1" i="0" u="none" strike="noStrike" kern="1200" cap="none" spc="0" normalizeH="0" baseline="0" noProof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6" name="副标题 4"/>
          <p:cNvSpPr>
            <a:spLocks noGrp="1"/>
          </p:cNvSpPr>
          <p:nvPr/>
        </p:nvSpPr>
        <p:spPr>
          <a:xfrm>
            <a:off x="4105910" y="3684905"/>
            <a:ext cx="3980180" cy="368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9pPr>
          </a:lstStyle>
          <a:p>
            <a:pPr algn="dist"/>
            <a:r>
              <a:rPr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人教版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四年级下（配统编教材）</a:t>
            </a:r>
            <a:endParaRPr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图片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1222" y="3479022"/>
            <a:ext cx="3138805" cy="3060065"/>
          </a:xfrm>
          <a:prstGeom prst="rect">
            <a:avLst/>
          </a:prstGeom>
        </p:spPr>
      </p:pic>
      <p:pic>
        <p:nvPicPr>
          <p:cNvPr id="3" name="图片 2" descr="图片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31730" y="2256790"/>
            <a:ext cx="1527175" cy="4761230"/>
          </a:xfrm>
          <a:prstGeom prst="rect">
            <a:avLst/>
          </a:prstGeom>
          <a:effectLst>
            <a:glow rad="25400">
              <a:schemeClr val="bg1"/>
            </a:glow>
          </a:effec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8" name="文本框 7"/>
          <p:cNvSpPr txBox="1"/>
          <p:nvPr/>
        </p:nvSpPr>
        <p:spPr>
          <a:xfrm>
            <a:off x="1078865" y="2327275"/>
            <a:ext cx="1013523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这段话有两个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疑问句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，分别对应3、4自然段和5、6自然段。运用了</a:t>
            </a:r>
            <a:r>
              <a:rPr lang="zh-CN" altLang="en-US" sz="2800" b="1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比喻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的修辞方法，把“流水声”比喻成“小铃铛”的声音，清脆悦耳。把“明镜”般的水面比喻成“丝绸”，明亮耀眼。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8" name="文本框 7"/>
          <p:cNvSpPr txBox="1"/>
          <p:nvPr/>
        </p:nvSpPr>
        <p:spPr>
          <a:xfrm>
            <a:off x="757555" y="2709545"/>
            <a:ext cx="1077722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zh-CN" altLang="en-US" sz="2800" b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，河流</a:t>
            </a:r>
            <a:r>
              <a:rPr lang="zh-CN" altLang="en-US" sz="2800" b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醒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来了!三月的桃花水，舞动着绮丽的朝霞，向前流啊。有一千朵桃花，点点洒上了河面，有一万个小酒窝，在水中回旋。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53260" y="1864360"/>
            <a:ext cx="836930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朗读第</a:t>
            </a:r>
            <a:r>
              <a:rPr lang="en-US" altLang="zh-CN" sz="3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</a:t>
            </a:r>
            <a:r>
              <a:rPr lang="zh-CN" altLang="en-US" sz="3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自然段，表达了作者怎样的心情？</a:t>
            </a:r>
            <a:endParaRPr lang="zh-CN" altLang="en-US" sz="3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34770" y="5327650"/>
            <a:ext cx="9629775" cy="897255"/>
            <a:chOff x="1175" y="5547"/>
            <a:chExt cx="16243" cy="2442"/>
          </a:xfrm>
        </p:grpSpPr>
        <p:sp>
          <p:nvSpPr>
            <p:cNvPr id="10" name="圆角矩形标注 9"/>
            <p:cNvSpPr/>
            <p:nvPr/>
          </p:nvSpPr>
          <p:spPr>
            <a:xfrm>
              <a:off x="1175" y="5547"/>
              <a:ext cx="16063" cy="2442"/>
            </a:xfrm>
            <a:prstGeom prst="wedgeRoundRectCallout">
              <a:avLst>
                <a:gd name="adj1" fmla="val -20831"/>
                <a:gd name="adj2" fmla="val 49248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75" y="5787"/>
              <a:ext cx="16243" cy="20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运用拟人的手法，写出了河水映照着朝霞向前流动的情景。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02067" y="4322742"/>
            <a:ext cx="8888521" cy="737068"/>
            <a:chOff x="1486" y="5802"/>
            <a:chExt cx="15393" cy="1792"/>
          </a:xfrm>
        </p:grpSpPr>
        <p:sp>
          <p:nvSpPr>
            <p:cNvPr id="3" name="圆角矩形标注 2"/>
            <p:cNvSpPr/>
            <p:nvPr/>
          </p:nvSpPr>
          <p:spPr>
            <a:xfrm>
              <a:off x="1486" y="5865"/>
              <a:ext cx="15189" cy="1687"/>
            </a:xfrm>
            <a:prstGeom prst="wedgeRoundRectCallout">
              <a:avLst>
                <a:gd name="adj1" fmla="val -20831"/>
                <a:gd name="adj2" fmla="val 49248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86" y="5802"/>
              <a:ext cx="15393" cy="17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“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醒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”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字写出了作者看到河流哗哗流淌时惊喜的心情。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8" name="文本框 7"/>
          <p:cNvSpPr txBox="1"/>
          <p:nvPr/>
        </p:nvSpPr>
        <p:spPr>
          <a:xfrm>
            <a:off x="881380" y="2184400"/>
            <a:ext cx="10626725" cy="37522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这一段不仅解答了第1自然段中设置的疑问，点明主题，还在谋篇布局上进行了思考，使课文结构紧凑合理。下面有感情地朗读第3～6自然段，赏析桃花水的美妙。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思考：课文是从哪些方面来写三月桃花水的？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从声音和颜色两方面来写桃花水的。</a:t>
            </a:r>
            <a:endParaRPr lang="zh-CN" altLang="en-US" sz="28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7" name="文本框 6"/>
          <p:cNvSpPr txBox="1"/>
          <p:nvPr/>
        </p:nvSpPr>
        <p:spPr>
          <a:xfrm>
            <a:off x="734695" y="2073275"/>
            <a:ext cx="107226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en-US" altLang="zh-CN" sz="2800" dirty="0" err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三月的桃花水，是春天的竖琴</a:t>
            </a:r>
            <a:r>
              <a:rPr lang="en-US" altLang="zh-CN" sz="2800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lang="zh-CN" altLang="en-US" sz="2800" dirty="0">
              <a:solidFill>
                <a:srgbClr val="E0423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zh-CN" altLang="en-US" sz="280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那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忽大忽小的水声，应和着拖拉机的鸣响；那纤细的低语，是在和刚刚从雪被里伸出头来的麦苗谈心；那碰着岸边石块的叮当声，像是大路上车轮滚过的</a:t>
            </a:r>
            <a:r>
              <a:rPr lang="zh-CN" altLang="en-US" sz="280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铃声</a:t>
            </a:r>
            <a:r>
              <a:rPr lang="en-US" altLang="zh-CN" sz="280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……</a:t>
            </a:r>
            <a:endParaRPr lang="en-US" altLang="zh-CN" sz="2800" dirty="0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1295400" y="5118100"/>
            <a:ext cx="466471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声音：多变、轻柔、动听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1"/>
          <p:cNvSpPr txBox="1">
            <a:spLocks noChangeArrowheads="1"/>
          </p:cNvSpPr>
          <p:nvPr/>
        </p:nvSpPr>
        <p:spPr bwMode="auto">
          <a:xfrm>
            <a:off x="5017770" y="5885180"/>
            <a:ext cx="432943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与第一自然第二句对应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右箭头 25"/>
          <p:cNvSpPr/>
          <p:nvPr/>
        </p:nvSpPr>
        <p:spPr>
          <a:xfrm>
            <a:off x="4107815" y="5960110"/>
            <a:ext cx="560705" cy="403225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29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7" name="文本框 6"/>
          <p:cNvSpPr txBox="1"/>
          <p:nvPr/>
        </p:nvSpPr>
        <p:spPr>
          <a:xfrm>
            <a:off x="735330" y="2232025"/>
            <a:ext cx="1072261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每次读都有不同的感受，第一次读的时候我的眼前出现的是清亮的桃花水，第二次读的时候我仿佛听到了它的声音，第三次读的时候我感受到了桃花水的勃勃生机</a:t>
            </a:r>
            <a:r>
              <a:rPr lang="zh-CN" altLang="en-US" sz="3000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lang="zh-CN" altLang="en-US" sz="3000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29" name="TextBox 1"/>
          <p:cNvSpPr txBox="1">
            <a:spLocks noChangeArrowheads="1"/>
          </p:cNvSpPr>
          <p:nvPr/>
        </p:nvSpPr>
        <p:spPr bwMode="auto">
          <a:xfrm>
            <a:off x="680720" y="4469130"/>
            <a:ext cx="10831195" cy="1476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读着读着，我们感受到了三月桃花水的美妙，它就像一根轻柔的弦。因此作者说：“三月的桃花水，是春天的竖琴。”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7" name="文本框 6"/>
          <p:cNvSpPr txBox="1"/>
          <p:nvPr/>
        </p:nvSpPr>
        <p:spPr>
          <a:xfrm>
            <a:off x="734695" y="2073275"/>
            <a:ext cx="107226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err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zh-CN" altLang="en-US" sz="2800" smtClean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三月</a:t>
            </a:r>
            <a:r>
              <a:rPr lang="zh-CN" altLang="en-US" sz="280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的桃花水，是春天的明镜。</a:t>
            </a:r>
            <a:endParaRPr lang="zh-CN" altLang="en-US" sz="2800">
              <a:solidFill>
                <a:srgbClr val="E0423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A1C4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zh-CN" altLang="en-US" sz="280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它</a:t>
            </a:r>
            <a:r>
              <a:rPr lang="zh-CN" altLang="en-US" sz="28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看见燕子飞过天空，翅膀上裹着白云；它看见垂柳披上了长发，如雾如烟；它看见一群姑娘来到河边，水底立刻浮起一朵朵红莲，她们捧起了水，像抖落一片片</a:t>
            </a:r>
            <a:r>
              <a:rPr lang="zh-CN" altLang="en-US" sz="280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花瓣</a:t>
            </a:r>
            <a:r>
              <a:rPr lang="en-US" altLang="zh-CN" sz="28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……</a:t>
            </a:r>
            <a:endParaRPr lang="en-US" altLang="zh-CN" sz="2800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1295400" y="5118100"/>
            <a:ext cx="466471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光芒</a:t>
            </a:r>
            <a:r>
              <a:rPr lang="en-US" altLang="zh-CN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</a:t>
            </a:r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干净、清澈、明亮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" name="TextBox 1"/>
          <p:cNvSpPr txBox="1">
            <a:spLocks noChangeArrowheads="1"/>
          </p:cNvSpPr>
          <p:nvPr/>
        </p:nvSpPr>
        <p:spPr bwMode="auto">
          <a:xfrm>
            <a:off x="5017770" y="5885180"/>
            <a:ext cx="432943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eaLnBrk="1" hangingPunct="1"/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与第一自然第二句对应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右箭头 25"/>
          <p:cNvSpPr/>
          <p:nvPr/>
        </p:nvSpPr>
        <p:spPr>
          <a:xfrm>
            <a:off x="4107815" y="5960110"/>
            <a:ext cx="560705" cy="403225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29" grpId="0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grpSp>
        <p:nvGrpSpPr>
          <p:cNvPr id="9" name="组合 8"/>
          <p:cNvGrpSpPr/>
          <p:nvPr/>
        </p:nvGrpSpPr>
        <p:grpSpPr>
          <a:xfrm>
            <a:off x="1220190" y="5221605"/>
            <a:ext cx="9802775" cy="922020"/>
            <a:chOff x="2693" y="6991"/>
            <a:chExt cx="14044" cy="1452"/>
          </a:xfrm>
        </p:grpSpPr>
        <p:sp>
          <p:nvSpPr>
            <p:cNvPr id="2" name="圆角矩形标注 1"/>
            <p:cNvSpPr/>
            <p:nvPr/>
          </p:nvSpPr>
          <p:spPr>
            <a:xfrm>
              <a:off x="2768" y="6991"/>
              <a:ext cx="13969" cy="1452"/>
            </a:xfrm>
            <a:prstGeom prst="wedgeRoundRectCallout">
              <a:avLst>
                <a:gd name="adj1" fmla="val -20689"/>
                <a:gd name="adj2" fmla="val 44614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93" y="7100"/>
              <a:ext cx="1396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表达了作者对三月桃花水的</a:t>
              </a:r>
              <a:r>
                <a:rPr lang="zh-CN" altLang="en-US" sz="3000">
                  <a:solidFill>
                    <a:srgbClr val="E0423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深情赞美</a:t>
              </a:r>
              <a:r>
                <a:rPr lang="zh-CN" altLang="en-US" sz="3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和</a:t>
              </a:r>
              <a:r>
                <a:rPr lang="zh-CN" altLang="en-US" sz="3000">
                  <a:solidFill>
                    <a:srgbClr val="E04236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无比热爱</a:t>
              </a:r>
              <a:r>
                <a:rPr lang="zh-CN" altLang="en-US" sz="30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。</a:t>
              </a:r>
              <a:endParaRPr lang="zh-CN" altLang="en-US" sz="3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64870" y="2025650"/>
            <a:ext cx="106426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smtClean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    三月桃花水，是春天的竖琴，奏出了春天的乐章；三月桃花水，是春天的明镜，照出了春的明媚。所以作者发出了这样的赞叹：</a:t>
            </a:r>
            <a:r>
              <a:rPr lang="en-US" altLang="zh-CN" sz="300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“</a:t>
            </a:r>
            <a:r>
              <a:rPr lang="zh-CN" altLang="en-US" sz="30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啊</a:t>
            </a:r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，地上草如茵，两岸柳如眉，三月桃花水，叫人多沉醉。</a:t>
            </a:r>
            <a:r>
              <a:rPr lang="en-US" altLang="zh-CN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”</a:t>
            </a:r>
            <a:endParaRPr lang="en-US" altLang="zh-CN" sz="3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279350" y="29049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68396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64051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07623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4 巩固提高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275" y="358140"/>
            <a:ext cx="3379470" cy="1651635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4" name="矩形 3"/>
          <p:cNvSpPr/>
          <p:nvPr/>
        </p:nvSpPr>
        <p:spPr>
          <a:xfrm>
            <a:off x="2099945" y="2009775"/>
            <a:ext cx="79921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判断说法的正误，对的打√， 错的打×。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4350" y="2747010"/>
            <a:ext cx="11162665" cy="3364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90000"/>
              </a:lnSpc>
            </a:pPr>
            <a:r>
              <a:rPr lang="en-US" alt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</a:t>
            </a:r>
            <a:r>
              <a:rPr lang="en-US" altLang="zh-CN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.</a:t>
            </a:r>
            <a:r>
              <a:rPr lang="zh-CN" altLang="en-US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“</a:t>
            </a:r>
            <a:r>
              <a:rPr lang="zh-CN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是</a:t>
            </a:r>
            <a:r>
              <a:rPr 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什么声音,像一串小铃铛,轻轻地走过村边？是什么</a:t>
            </a:r>
            <a:r>
              <a:rPr 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光芒,</a:t>
            </a:r>
            <a:r>
              <a:rPr 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像</a:t>
            </a:r>
            <a:endParaRPr lang="zh-CN" sz="2800" b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algn="l">
              <a:lnSpc>
                <a:spcPct val="190000"/>
              </a:lnSpc>
            </a:pPr>
            <a:r>
              <a:rPr 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lang="en-US" alt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一匹明洁的丝绸,映照着蓝天？</a:t>
            </a:r>
            <a:r>
              <a:rPr lang="zh-CN" altLang="en-US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”</a:t>
            </a:r>
            <a:r>
              <a:rPr lang="zh-CN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运用了</a:t>
            </a:r>
            <a:r>
              <a:rPr 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设问的修辞手法。(</a:t>
            </a:r>
            <a:r>
              <a:rPr lang="en-US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lang="zh-CN" altLang="en-US" sz="2800" dirty="0" smtClean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</a:t>
            </a:r>
            <a:r>
              <a:rPr lang="en-US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lang="en-US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)</a:t>
            </a:r>
            <a:endParaRPr lang="zh-CN" sz="2800" b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90000"/>
              </a:lnSpc>
            </a:pPr>
            <a:r>
              <a:rPr lang="en-US" alt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2. </a:t>
            </a:r>
            <a:r>
              <a:rPr 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文中</a:t>
            </a:r>
            <a:r>
              <a:rPr lang="zh-CN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用</a:t>
            </a:r>
            <a:r>
              <a:rPr lang="zh-CN" altLang="en-US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一万个小酒窝</a:t>
            </a:r>
            <a:r>
              <a:rPr lang="zh-CN" altLang="en-US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”</a:t>
            </a:r>
            <a:r>
              <a:rPr lang="zh-CN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来</a:t>
            </a:r>
            <a:r>
              <a:rPr 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比喻朵朵桃花。(</a:t>
            </a:r>
            <a:r>
              <a:rPr lang="en-US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 )</a:t>
            </a:r>
            <a:endParaRPr lang="zh-CN" sz="2800" b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90000"/>
              </a:lnSpc>
            </a:pPr>
            <a:r>
              <a:rPr lang="en-US" alt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3</a:t>
            </a:r>
            <a:r>
              <a:rPr lang="en-US" altLang="zh-CN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. </a:t>
            </a:r>
            <a:r>
              <a:rPr lang="zh-CN" altLang="en-US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三月桃花水</a:t>
            </a:r>
            <a:r>
              <a:rPr lang="zh-CN" altLang="en-US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”</a:t>
            </a:r>
            <a:r>
              <a:rPr lang="zh-CN" sz="2800" b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的</a:t>
            </a:r>
            <a:r>
              <a:rPr lang="zh-CN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意思是三月的河水像桃花一样美。(</a:t>
            </a:r>
            <a:r>
              <a:rPr lang="en-US" sz="28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 )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67299" y="3794067"/>
            <a:ext cx="100330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500" b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√</a:t>
            </a:r>
            <a:r>
              <a:rPr lang="en-US" sz="4500" b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 </a:t>
            </a:r>
            <a:endParaRPr lang="zh-CN" altLang="en-US" sz="4500" b="1">
              <a:solidFill>
                <a:srgbClr val="E04236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41319" y="4577657"/>
            <a:ext cx="100330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500" b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√</a:t>
            </a:r>
            <a:r>
              <a:rPr lang="en-US" sz="4500" b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 </a:t>
            </a:r>
            <a:endParaRPr lang="zh-CN" altLang="en-US" sz="4500" b="1">
              <a:solidFill>
                <a:srgbClr val="E04236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06305" y="5361305"/>
            <a:ext cx="68897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500" b="1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x </a:t>
            </a:r>
            <a:endParaRPr lang="zh-CN" altLang="en-US" sz="4500" b="1">
              <a:solidFill>
                <a:srgbClr val="E04236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279350" y="29049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4 巩固提高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880" y="750570"/>
            <a:ext cx="3379470" cy="1651635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100" name="文本框 99"/>
          <p:cNvSpPr txBox="1"/>
          <p:nvPr/>
        </p:nvSpPr>
        <p:spPr>
          <a:xfrm>
            <a:off x="1388745" y="2402205"/>
            <a:ext cx="941451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en-US" altLang="zh-CN" sz="33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33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大家都关注到了文中省略号，这省略号里还藏着许多美，现在请大家将省略号里藏着的美写出来，写一写桃花水的宁静的画面</a:t>
            </a:r>
            <a:r>
              <a:rPr lang="en-US" sz="3300" b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en-US" sz="33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33755" y="2112645"/>
            <a:ext cx="10525125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+mn-ea"/>
                <a:sym typeface="Arial" panose="020B0604020202020204" pitchFamily="34" charset="0"/>
              </a:rPr>
              <a:t>这节课，我们跟着桃花水一起奔跑，一起歌唱，在这里，我们流连忘返。我们听到了三月桃花水的声音；我们看到了三月桃花水的色彩；我们还听到了一首优美的歌，看到了一幅灵动的画……这有声、有色、有情的三月桃花水使我们深深地陶醉。让我们听着轻柔的乐声，欣赏着色彩斑斓的画面，让这清净明洁的三月桃花水再次盛满我们心灵的酒杯，永远流淌在我们的心田吧！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6" name="图片 25" descr="课堂小结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145" y="638175"/>
            <a:ext cx="3683000" cy="180086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lum bright="12000"/>
          </a:blip>
          <a:srcRect/>
          <a:stretch>
            <a:fillRect/>
          </a:stretch>
        </p:blipFill>
        <p:spPr>
          <a:xfrm>
            <a:off x="587375" y="2260600"/>
            <a:ext cx="3879850" cy="3070225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84065" y="2251710"/>
            <a:ext cx="3376930" cy="3079115"/>
          </a:xfrm>
          <a:prstGeom prst="round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077835" y="2251710"/>
            <a:ext cx="3606800" cy="3070225"/>
          </a:xfrm>
          <a:prstGeom prst="round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353820" y="5563553"/>
            <a:ext cx="9584690" cy="852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春天来了</a:t>
            </a:r>
            <a:r>
              <a:rPr lang="en-US" altLang="zh-CN" sz="33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~</a:t>
            </a:r>
            <a:endParaRPr lang="en-US" altLang="zh-CN" sz="33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18" name="图片 17" descr="走入课堂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145" y="601345"/>
            <a:ext cx="3456305" cy="183007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279350" y="29049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课后练习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680" y="638175"/>
            <a:ext cx="3531870" cy="1726565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100" name="文本框 99"/>
          <p:cNvSpPr txBox="1"/>
          <p:nvPr/>
        </p:nvSpPr>
        <p:spPr>
          <a:xfrm>
            <a:off x="1539240" y="2364740"/>
            <a:ext cx="911352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lang="en-US" sz="33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</a:t>
            </a:r>
            <a:r>
              <a:rPr lang="zh-CN" sz="33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积累课文中描写生动的语句，工整摘抄在积</a:t>
            </a:r>
            <a:endParaRPr lang="zh-CN" sz="3300" b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200000"/>
              </a:lnSpc>
            </a:pPr>
            <a:r>
              <a:rPr lang="zh-CN" sz="33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3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3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累本上。</a:t>
            </a:r>
            <a:r>
              <a:rPr lang="en-US" sz="33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</a:t>
            </a:r>
            <a:r>
              <a:rPr lang="zh-CN" sz="3300" b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拓展阅读《雨的四季》《雪》《帆》。
</a:t>
            </a:r>
            <a:endParaRPr lang="zh-CN" altLang="en-US" sz="33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96700" y="10998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50595" y="2431415"/>
            <a:ext cx="10291445" cy="3553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春姑娘唱着歌来了，她走过柳树，柳树变绿了；她走过桃树，桃树开花了；她走过小河，河里的冰融化了，河水流动起来。春姑娘所到之处呈现出一片生机勃勃、万物复苏的景象。今天我们就跟着春姑娘走进三月的江南小镇，来欣赏三月江南清净明洁的春水吧！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3" name="图片 2" descr="走入课堂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145" y="601345"/>
            <a:ext cx="3456305" cy="183007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4762500" y="2009775"/>
            <a:ext cx="2767965" cy="6299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听读课文</a:t>
            </a:r>
            <a:endParaRPr kumimoji="0" lang="zh-CN" altLang="en-US" sz="3500" b="1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2" name="矩形 35"/>
          <p:cNvSpPr>
            <a:spLocks noChangeArrowheads="1"/>
          </p:cNvSpPr>
          <p:nvPr/>
        </p:nvSpPr>
        <p:spPr bwMode="auto">
          <a:xfrm>
            <a:off x="1611630" y="2825750"/>
            <a:ext cx="8969375" cy="28613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用自己喜欢的方式自由读读课文，遇到不认识的字或不理解的词语，有拼音的借助拼音读准确，没有拼音的可以和同桌商量。也可以做上标记。试着把课文读通顺。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29049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4" name="矩形 3"/>
          <p:cNvSpPr/>
          <p:nvPr/>
        </p:nvSpPr>
        <p:spPr>
          <a:xfrm>
            <a:off x="4900295" y="1855470"/>
            <a:ext cx="249174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字词学习</a:t>
            </a:r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23945" y="2922270"/>
            <a:ext cx="5044440" cy="10147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sz="4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绮</a:t>
            </a:r>
            <a:r>
              <a:rPr sz="4000" b="1">
                <a:effectLst/>
                <a:latin typeface="楷体" panose="02010609060101010101" charset="-122"/>
                <a:ea typeface="楷体" panose="02010609060101010101" charset="-122"/>
              </a:rPr>
              <a:t>丽</a:t>
            </a:r>
            <a:r>
              <a:rPr lang="en-US" sz="4000" b="1">
                <a:effectLst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4000" b="1">
                <a:effectLst/>
                <a:latin typeface="楷体" panose="02010609060101010101" charset="-122"/>
                <a:ea typeface="楷体" panose="02010609060101010101" charset="-122"/>
              </a:rPr>
              <a:t>应</a:t>
            </a:r>
            <a:r>
              <a:rPr sz="4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sz="4000" b="1">
                <a:effectLst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4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谈</a:t>
            </a:r>
            <a:r>
              <a:rPr sz="4000" b="1">
                <a:effectLst/>
                <a:latin typeface="楷体" panose="02010609060101010101" charset="-122"/>
                <a:ea typeface="楷体" panose="02010609060101010101" charset="-122"/>
              </a:rPr>
              <a:t>心</a:t>
            </a:r>
            <a:endParaRPr sz="4000" b="1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841115" y="2679700"/>
            <a:ext cx="8629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+mn-lt"/>
              </a:rPr>
              <a:t>qǐ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087745" y="2679700"/>
            <a:ext cx="9740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+mn-lt"/>
              </a:rPr>
              <a:t>hè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344410" y="2679700"/>
            <a:ext cx="9512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cs typeface="+mn-ea"/>
                <a:sym typeface="+mn-lt"/>
              </a:rPr>
              <a:t>tán</a:t>
            </a:r>
            <a:endParaRPr lang="en-US" altLang="zh-CN" sz="2800" b="1" err="1">
              <a:solidFill>
                <a:srgbClr val="FF0000"/>
              </a:solidFill>
              <a:latin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左大括号 8"/>
          <p:cNvSpPr/>
          <p:nvPr/>
        </p:nvSpPr>
        <p:spPr>
          <a:xfrm rot="5400000">
            <a:off x="6146800" y="1631315"/>
            <a:ext cx="534670" cy="5146040"/>
          </a:xfrm>
          <a:prstGeom prst="leftBrace">
            <a:avLst/>
          </a:prstGeom>
          <a:ln>
            <a:solidFill>
              <a:sysClr val="windowText" lastClr="000000"/>
            </a:solidFill>
          </a:ln>
          <a:effectLst/>
        </p:spPr>
        <p:style>
          <a:lnRef idx="2">
            <a:srgbClr val="5B9BD5"/>
          </a:lnRef>
          <a:fillRef idx="0">
            <a:srgbClr val="5B9BD5"/>
          </a:fillRef>
          <a:effectRef idx="1">
            <a:srgbClr val="5B9BD5"/>
          </a:effectRef>
          <a:fontRef idx="minor">
            <a:sysClr val="windowText" lastClr="000000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/>
          </a:p>
        </p:txBody>
      </p:sp>
      <p:sp>
        <p:nvSpPr>
          <p:cNvPr id="23" name="TextBox 22"/>
          <p:cNvSpPr txBox="1"/>
          <p:nvPr/>
        </p:nvSpPr>
        <p:spPr>
          <a:xfrm>
            <a:off x="4800600" y="4531995"/>
            <a:ext cx="3227070" cy="62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5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hé</a:t>
            </a:r>
            <a:r>
              <a:rPr lang="zh-CN" altLang="en-US" sz="35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sz="35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和谐 温和</a:t>
            </a:r>
            <a:r>
              <a:rPr lang="zh-CN" altLang="en-US" sz="35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5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22"/>
          <p:cNvSpPr txBox="1"/>
          <p:nvPr/>
        </p:nvSpPr>
        <p:spPr>
          <a:xfrm>
            <a:off x="4800600" y="5317490"/>
            <a:ext cx="3227070" cy="629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35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hè</a:t>
            </a:r>
            <a:r>
              <a:rPr lang="zh-CN" altLang="en-US" sz="35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sz="35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附和 唱和</a:t>
            </a:r>
            <a:r>
              <a:rPr lang="zh-CN" altLang="en-US" sz="35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500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2" grpId="0"/>
      <p:bldP spid="35" grpId="0"/>
      <p:bldP spid="9" grpId="0" animBg="1"/>
      <p:bldP spid="2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98730" y="29049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4" name="矩形 3"/>
          <p:cNvSpPr/>
          <p:nvPr/>
        </p:nvSpPr>
        <p:spPr>
          <a:xfrm>
            <a:off x="2698750" y="2632075"/>
            <a:ext cx="7033260" cy="3553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明洁：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明净，洁净。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绮丽：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形容华美艳丽；鲜明美丽。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回旋：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指盘旋,绕着圈子</a:t>
            </a:r>
            <a:r>
              <a:rPr lang="zh-CN" altLang="en-US" sz="30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来回地飞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或转。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应和：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（声音、语言、行动等）相呼应。</a:t>
            </a:r>
            <a:endParaRPr lang="zh-CN" altLang="en-US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纤细：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非常细。</a:t>
            </a:r>
            <a:endParaRPr lang="en-US" altLang="zh-CN" sz="30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0295" y="1855470"/>
            <a:ext cx="249174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词语理解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98730" y="29049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594485" y="2326958"/>
            <a:ext cx="924115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再默读一遍课文，边读边思考：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三月桃花水给你留下了怎样的印象？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课文围绕桃花水是按怎样的脉络描述的？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98730" y="29049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227455" y="2640965"/>
            <a:ext cx="9737090" cy="3230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0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  </a:t>
            </a:r>
            <a:r>
              <a:rPr lang="zh-CN" alt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第1~2自然段描绘了阳春三月，大地回暖，河流苏醒，桃花盛开的美丽画卷；第3~6自然段写三月春水滋润大地庄稼，装点春天；第7自然段抒发了作者对桃花水的喜爱和赞美之情。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00295" y="1855470"/>
            <a:ext cx="249174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概括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29515" y="317164"/>
            <a:ext cx="11633200" cy="6278419"/>
          </a:xfrm>
          <a:prstGeom prst="roundRect">
            <a:avLst>
              <a:gd name="adj" fmla="val 83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26473" y="1"/>
            <a:ext cx="633076" cy="638396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295207" y="2"/>
            <a:ext cx="633076" cy="1117193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2063942" y="2"/>
            <a:ext cx="633076" cy="601156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V="1">
            <a:off x="9347200" y="6185541"/>
            <a:ext cx="666856" cy="672459"/>
          </a:xfrm>
          <a:custGeom>
            <a:avLst/>
            <a:gdLst>
              <a:gd name="connsiteX0" fmla="*/ 0 w 1099127"/>
              <a:gd name="connsiteY0" fmla="*/ 0 h 1108364"/>
              <a:gd name="connsiteX1" fmla="*/ 1099127 w 1099127"/>
              <a:gd name="connsiteY1" fmla="*/ 0 h 1108364"/>
              <a:gd name="connsiteX2" fmla="*/ 1099127 w 1099127"/>
              <a:gd name="connsiteY2" fmla="*/ 558800 h 1108364"/>
              <a:gd name="connsiteX3" fmla="*/ 549563 w 1099127"/>
              <a:gd name="connsiteY3" fmla="*/ 1108364 h 1108364"/>
              <a:gd name="connsiteX4" fmla="*/ 549564 w 1099127"/>
              <a:gd name="connsiteY4" fmla="*/ 1108363 h 1108364"/>
              <a:gd name="connsiteX5" fmla="*/ 0 w 1099127"/>
              <a:gd name="connsiteY5" fmla="*/ 558799 h 1108364"/>
              <a:gd name="connsiteX6" fmla="*/ 0 w 1099127"/>
              <a:gd name="connsiteY6" fmla="*/ 0 h 110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108364">
                <a:moveTo>
                  <a:pt x="0" y="0"/>
                </a:moveTo>
                <a:lnTo>
                  <a:pt x="1099127" y="0"/>
                </a:lnTo>
                <a:lnTo>
                  <a:pt x="1099127" y="558800"/>
                </a:lnTo>
                <a:cubicBezTo>
                  <a:pt x="1099127" y="862316"/>
                  <a:pt x="853079" y="1108364"/>
                  <a:pt x="549563" y="1108364"/>
                </a:cubicBezTo>
                <a:lnTo>
                  <a:pt x="549564" y="1108363"/>
                </a:lnTo>
                <a:cubicBezTo>
                  <a:pt x="246048" y="1108363"/>
                  <a:pt x="0" y="862315"/>
                  <a:pt x="0" y="558799"/>
                </a:cubicBezTo>
                <a:lnTo>
                  <a:pt x="0" y="0"/>
                </a:lnTo>
                <a:close/>
              </a:path>
            </a:pathLst>
          </a:custGeom>
          <a:solidFill>
            <a:srgbClr val="D75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V="1">
            <a:off x="10207388" y="5681196"/>
            <a:ext cx="666856" cy="1176804"/>
          </a:xfrm>
          <a:custGeom>
            <a:avLst/>
            <a:gdLst>
              <a:gd name="connsiteX0" fmla="*/ 0 w 1099128"/>
              <a:gd name="connsiteY0" fmla="*/ 0 h 1939637"/>
              <a:gd name="connsiteX1" fmla="*/ 1099128 w 1099128"/>
              <a:gd name="connsiteY1" fmla="*/ 0 h 1939637"/>
              <a:gd name="connsiteX2" fmla="*/ 1099127 w 1099128"/>
              <a:gd name="connsiteY2" fmla="*/ 1390073 h 1939637"/>
              <a:gd name="connsiteX3" fmla="*/ 549563 w 1099128"/>
              <a:gd name="connsiteY3" fmla="*/ 1939637 h 1939637"/>
              <a:gd name="connsiteX4" fmla="*/ 549564 w 1099128"/>
              <a:gd name="connsiteY4" fmla="*/ 1939636 h 1939637"/>
              <a:gd name="connsiteX5" fmla="*/ 0 w 1099128"/>
              <a:gd name="connsiteY5" fmla="*/ 1390072 h 1939637"/>
              <a:gd name="connsiteX6" fmla="*/ 0 w 1099128"/>
              <a:gd name="connsiteY6" fmla="*/ 0 h 1939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8" h="1939637">
                <a:moveTo>
                  <a:pt x="0" y="0"/>
                </a:moveTo>
                <a:lnTo>
                  <a:pt x="1099128" y="0"/>
                </a:lnTo>
                <a:lnTo>
                  <a:pt x="1099127" y="1390073"/>
                </a:lnTo>
                <a:cubicBezTo>
                  <a:pt x="1099127" y="1693589"/>
                  <a:pt x="853079" y="1939637"/>
                  <a:pt x="549563" y="1939637"/>
                </a:cubicBezTo>
                <a:lnTo>
                  <a:pt x="549564" y="1939636"/>
                </a:lnTo>
                <a:cubicBezTo>
                  <a:pt x="246048" y="1939636"/>
                  <a:pt x="0" y="1693588"/>
                  <a:pt x="0" y="1390072"/>
                </a:cubicBezTo>
                <a:lnTo>
                  <a:pt x="0" y="0"/>
                </a:lnTo>
                <a:close/>
              </a:path>
            </a:pathLst>
          </a:custGeom>
          <a:solidFill>
            <a:srgbClr val="EBB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V="1">
            <a:off x="11017141" y="6224768"/>
            <a:ext cx="666856" cy="633232"/>
          </a:xfrm>
          <a:custGeom>
            <a:avLst/>
            <a:gdLst>
              <a:gd name="connsiteX0" fmla="*/ 0 w 1099127"/>
              <a:gd name="connsiteY0" fmla="*/ 0 h 1043709"/>
              <a:gd name="connsiteX1" fmla="*/ 1099127 w 1099127"/>
              <a:gd name="connsiteY1" fmla="*/ 0 h 1043709"/>
              <a:gd name="connsiteX2" fmla="*/ 1099127 w 1099127"/>
              <a:gd name="connsiteY2" fmla="*/ 494145 h 1043709"/>
              <a:gd name="connsiteX3" fmla="*/ 549563 w 1099127"/>
              <a:gd name="connsiteY3" fmla="*/ 1043709 h 1043709"/>
              <a:gd name="connsiteX4" fmla="*/ 549564 w 1099127"/>
              <a:gd name="connsiteY4" fmla="*/ 1043708 h 1043709"/>
              <a:gd name="connsiteX5" fmla="*/ 0 w 1099127"/>
              <a:gd name="connsiteY5" fmla="*/ 494144 h 1043709"/>
              <a:gd name="connsiteX6" fmla="*/ 0 w 1099127"/>
              <a:gd name="connsiteY6" fmla="*/ 0 h 104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9127" h="1043709">
                <a:moveTo>
                  <a:pt x="0" y="0"/>
                </a:moveTo>
                <a:lnTo>
                  <a:pt x="1099127" y="0"/>
                </a:lnTo>
                <a:lnTo>
                  <a:pt x="1099127" y="494145"/>
                </a:lnTo>
                <a:cubicBezTo>
                  <a:pt x="1099127" y="797661"/>
                  <a:pt x="853079" y="1043709"/>
                  <a:pt x="549563" y="1043709"/>
                </a:cubicBezTo>
                <a:lnTo>
                  <a:pt x="549564" y="1043708"/>
                </a:lnTo>
                <a:cubicBezTo>
                  <a:pt x="246048" y="1043708"/>
                  <a:pt x="0" y="797660"/>
                  <a:pt x="0" y="494144"/>
                </a:cubicBezTo>
                <a:lnTo>
                  <a:pt x="0" y="0"/>
                </a:lnTo>
                <a:close/>
              </a:path>
            </a:pathLst>
          </a:custGeom>
          <a:solidFill>
            <a:srgbClr val="73AA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 descr="探究学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780" y="638175"/>
            <a:ext cx="3455035" cy="1689100"/>
          </a:xfrm>
          <a:prstGeom prst="rect">
            <a:avLst/>
          </a:prstGeom>
          <a:effectLst>
            <a:glow rad="139700">
              <a:schemeClr val="bg1">
                <a:alpha val="100000"/>
              </a:schemeClr>
            </a:glow>
          </a:effectLst>
        </p:spPr>
      </p:pic>
      <p:sp>
        <p:nvSpPr>
          <p:cNvPr id="5" name="文本框 4"/>
          <p:cNvSpPr txBox="1"/>
          <p:nvPr/>
        </p:nvSpPr>
        <p:spPr>
          <a:xfrm>
            <a:off x="567690" y="2075815"/>
            <a:ext cx="1139502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朗读第</a:t>
            </a:r>
            <a:r>
              <a:rPr 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1</a:t>
            </a:r>
            <a:r>
              <a:rPr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自然段，思考：</a:t>
            </a:r>
            <a:endParaRPr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sz="3000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这一段文字里有几句话？是什么句式？运用了什么修辞方法？在课文中找出和这两句话对应的段落</a:t>
            </a:r>
            <a:r>
              <a:rPr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9680" y="4310380"/>
            <a:ext cx="96926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是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什么声音，</a:t>
            </a:r>
            <a:r>
              <a:rPr lang="zh-CN" altLang="en-US" sz="3000" b="1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像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一串</a:t>
            </a:r>
            <a:r>
              <a:rPr lang="zh-CN" altLang="en-US" sz="30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小铃铛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，轻轻地走过村边?是什么光芒，</a:t>
            </a:r>
            <a:r>
              <a:rPr lang="zh-CN" altLang="en-US" sz="3000" b="1" dirty="0">
                <a:solidFill>
                  <a:srgbClr val="E0423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像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一匹明洁的</a:t>
            </a:r>
            <a:r>
              <a:rPr lang="zh-CN" altLang="en-US" sz="3000" b="1" dirty="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丝绸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，映照着蓝天?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10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11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12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13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362d33f-6f36-47d1-8402-36f1206dd0c3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3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4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5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6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7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8.xml><?xml version="1.0" encoding="utf-8"?>
<p:tagLst xmlns:p="http://schemas.openxmlformats.org/presentationml/2006/main">
  <p:tag name="KSO_WM_UNIT_PLACING_PICTURE_USER_VIEWPORT" val="{&quot;height&quot;:2660,&quot;width&quot;:5441}"/>
</p:tagLst>
</file>

<file path=ppt/tags/tag9.xml><?xml version="1.0" encoding="utf-8"?>
<p:tagLst xmlns:p="http://schemas.openxmlformats.org/presentationml/2006/main">
  <p:tag name="KSO_WM_UNIT_PLACING_PICTURE_USER_VIEWPORT" val="{&quot;height&quot;:2660,&quot;width&quot;:5441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1826</Words>
  <Application>WPS 演示</Application>
  <PresentationFormat>自定义</PresentationFormat>
  <Paragraphs>104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微软雅黑</vt:lpstr>
      <vt:lpstr>黑体</vt:lpstr>
      <vt:lpstr>楷体</vt:lpstr>
      <vt:lpstr>Arial Unicode MS</vt:lpstr>
      <vt:lpstr>Calibri Light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2022-02-16T20:53:00Z</cp:lastPrinted>
  <dcterms:created xsi:type="dcterms:W3CDTF">2022-02-16T20:53:00Z</dcterms:created>
  <dcterms:modified xsi:type="dcterms:W3CDTF">2023-01-17T00:59:26Z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8605898D3CA04F1DB0BAF5BA99F478DD</vt:lpwstr>
  </property>
  <property fmtid="{D5CDD505-2E9C-101B-9397-08002B2CF9AE}" pid="3" name="KSOProductBuildVer">
    <vt:lpwstr>2052-11.1.0.13703</vt:lpwstr>
  </property>
</Properties>
</file>