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52" r:id="rId3"/>
    <p:sldId id="353" r:id="rId4"/>
    <p:sldId id="354" r:id="rId5"/>
    <p:sldId id="355" r:id="rId6"/>
    <p:sldId id="356" r:id="rId7"/>
    <p:sldId id="357" r:id="rId8"/>
    <p:sldId id="358" r:id="rId9"/>
    <p:sldId id="359" r:id="rId10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6"/>
    </p:embeddedFont>
    <p:embeddedFont>
      <p:font typeface="楷体" panose="02010609060101010101" pitchFamily="49" charset="-122"/>
      <p:regular r:id="rId17"/>
    </p:embeddedFont>
    <p:embeddedFont>
      <p:font typeface="黑体" panose="02010609060101010101" pitchFamily="49" charset="-122"/>
      <p:regular r:id="rId18"/>
    </p:embeddedFont>
    <p:embeddedFont>
      <p:font typeface="Calibri" panose="020F0502020204030204" charset="0"/>
      <p:regular r:id="rId19"/>
      <p:bold r:id="rId20"/>
      <p:italic r:id="rId21"/>
      <p:boldItalic r:id="rId22"/>
    </p:embeddedFont>
    <p:embeddedFont>
      <p:font typeface="Calibri Light" panose="020F0302020204030204" charset="0"/>
      <p:regular r:id="rId23"/>
      <p:italic r:id="rId24"/>
    </p:embeddedFont>
  </p:embeddedFontLst>
  <p:custDataLst>
    <p:tags r:id="rId2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350" autoAdjust="0"/>
    <p:restoredTop sz="96424" autoAdjust="0"/>
  </p:normalViewPr>
  <p:slideViewPr>
    <p:cSldViewPr showGuides="1">
      <p:cViewPr varScale="1">
        <p:scale>
          <a:sx n="155" d="100"/>
          <a:sy n="155" d="100"/>
        </p:scale>
        <p:origin x="-354" y="-78"/>
      </p:cViewPr>
      <p:guideLst>
        <p:guide orient="horz" pos="1620"/>
        <p:guide pos="85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4" d="100"/>
          <a:sy n="94" d="100"/>
        </p:scale>
        <p:origin x="4003" y="10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font" Target="fonts/font9.fntdata"/><Relationship Id="rId23" Type="http://schemas.openxmlformats.org/officeDocument/2006/relationships/font" Target="fonts/font8.fntdata"/><Relationship Id="rId22" Type="http://schemas.openxmlformats.org/officeDocument/2006/relationships/font" Target="fonts/font7.fntdata"/><Relationship Id="rId21" Type="http://schemas.openxmlformats.org/officeDocument/2006/relationships/font" Target="fonts/font6.fntdata"/><Relationship Id="rId20" Type="http://schemas.openxmlformats.org/officeDocument/2006/relationships/font" Target="fonts/font5.fntdata"/><Relationship Id="rId2" Type="http://schemas.openxmlformats.org/officeDocument/2006/relationships/theme" Target="theme/theme1.xml"/><Relationship Id="rId19" Type="http://schemas.openxmlformats.org/officeDocument/2006/relationships/font" Target="fonts/font4.fntdata"/><Relationship Id="rId18" Type="http://schemas.openxmlformats.org/officeDocument/2006/relationships/font" Target="fonts/font3.fntdata"/><Relationship Id="rId17" Type="http://schemas.openxmlformats.org/officeDocument/2006/relationships/font" Target="fonts/font2.fntdata"/><Relationship Id="rId16" Type="http://schemas.openxmlformats.org/officeDocument/2006/relationships/font" Target="fonts/font1.fntdata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D64FC8-8300-42FF-B214-DBA3EDE9A3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1AC0BB-6590-4996-9DEC-B63401AE9EF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file:///D:\qq&#25991;&#20214;\712321467\Image\C2C\Image2\%7b75232B38-A165-1FB7-499C-2E1C792CACB5%7d.png" TargetMode="Externa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857250"/>
            <a:ext cx="9144000" cy="4286250"/>
          </a:xfrm>
          <a:prstGeom prst="rect">
            <a:avLst/>
          </a:prstGeom>
        </p:spPr>
      </p:pic>
      <p:sp>
        <p:nvSpPr>
          <p:cNvPr id="18" name="圆角矩形 17"/>
          <p:cNvSpPr/>
          <p:nvPr/>
        </p:nvSpPr>
        <p:spPr>
          <a:xfrm>
            <a:off x="653322" y="927378"/>
            <a:ext cx="7811813" cy="3156540"/>
          </a:xfrm>
          <a:prstGeom prst="roundRect">
            <a:avLst>
              <a:gd name="adj" fmla="val 2963"/>
            </a:avLst>
          </a:prstGeom>
          <a:solidFill>
            <a:schemeClr val="bg1"/>
          </a:solidFill>
          <a:ln w="9525">
            <a:solidFill>
              <a:srgbClr val="2B9C8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3843814" y="244858"/>
            <a:ext cx="637699" cy="682461"/>
            <a:chOff x="4312426" y="962812"/>
            <a:chExt cx="896190" cy="1048567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312426" y="962812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435418" y="1018324"/>
              <a:ext cx="620049" cy="993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solidFill>
                    <a:schemeClr val="bg1"/>
                  </a:solidFill>
                </a:rPr>
                <a:t>2</a:t>
              </a:r>
              <a:endParaRPr lang="en-US" altLang="zh-CN" sz="36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 userDrawn="1"/>
        </p:nvGrpSpPr>
        <p:grpSpPr>
          <a:xfrm>
            <a:off x="4454843" y="244792"/>
            <a:ext cx="646271" cy="682586"/>
            <a:chOff x="5339818" y="914030"/>
            <a:chExt cx="969348" cy="1096827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339818" y="914030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496388" y="972287"/>
              <a:ext cx="678967" cy="1038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solidFill>
                    <a:schemeClr val="bg1"/>
                  </a:solidFill>
                </a:rPr>
                <a:t>0</a:t>
              </a:r>
              <a:endParaRPr lang="en-US" altLang="zh-CN" sz="36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 userDrawn="1"/>
        </p:nvGrpSpPr>
        <p:grpSpPr>
          <a:xfrm>
            <a:off x="5097780" y="204312"/>
            <a:ext cx="531495" cy="669014"/>
            <a:chOff x="6480295" y="929559"/>
            <a:chExt cx="768163" cy="995767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483681" y="929559"/>
              <a:ext cx="678389" cy="962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solidFill>
                    <a:schemeClr val="bg1"/>
                  </a:solidFill>
                </a:rPr>
                <a:t>2</a:t>
              </a:r>
              <a:endParaRPr lang="en-US" altLang="zh-CN" sz="36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 userDrawn="1"/>
        </p:nvGrpSpPr>
        <p:grpSpPr>
          <a:xfrm>
            <a:off x="5704178" y="244793"/>
            <a:ext cx="522315" cy="646331"/>
            <a:chOff x="7542534" y="914079"/>
            <a:chExt cx="768163" cy="1038867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554948" y="914079"/>
              <a:ext cx="632655" cy="1038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>
                  <a:solidFill>
                    <a:schemeClr val="bg1"/>
                  </a:solidFill>
                </a:rPr>
                <a:t>2</a:t>
              </a:r>
              <a:endParaRPr lang="en-US" sz="3600" b="1">
                <a:solidFill>
                  <a:schemeClr val="bg1"/>
                </a:solidFill>
              </a:endParaRPr>
            </a:p>
          </p:txBody>
        </p:sp>
      </p:grpSp>
      <p:sp>
        <p:nvSpPr>
          <p:cNvPr id="4" name="文本占位符 5"/>
          <p:cNvSpPr txBox="1"/>
          <p:nvPr/>
        </p:nvSpPr>
        <p:spPr>
          <a:xfrm>
            <a:off x="0" y="927378"/>
            <a:ext cx="9144000" cy="84656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人教部编版语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文四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年级下册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占位符 5"/>
          <p:cNvSpPr txBox="1"/>
          <p:nvPr/>
        </p:nvSpPr>
        <p:spPr>
          <a:xfrm>
            <a:off x="0" y="1923678"/>
            <a:ext cx="9144000" cy="11668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</a:pPr>
            <a:r>
              <a:rPr sz="4400" b="1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口语交际：说新闻</a:t>
            </a:r>
            <a:endParaRPr sz="4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2067350"/>
            <a:ext cx="9144000" cy="307615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755576" y="843558"/>
            <a:ext cx="7681842" cy="3659169"/>
          </a:xfrm>
          <a:prstGeom prst="roundRect">
            <a:avLst>
              <a:gd name="adj" fmla="val 9978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2B9C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1"/>
          <p:cNvSpPr txBox="1">
            <a:spLocks noChangeArrowheads="1"/>
          </p:cNvSpPr>
          <p:nvPr/>
        </p:nvSpPr>
        <p:spPr bwMode="auto">
          <a:xfrm>
            <a:off x="2771775" y="3493009"/>
            <a:ext cx="3541701" cy="863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 defTabSz="850900" eaLnBrk="1" hangingPunct="1">
              <a:buFont typeface="Arial" panose="020B0604020202020204" pitchFamily="34" charset="0"/>
              <a:buNone/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说新闻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025247" y="723126"/>
            <a:ext cx="2217916" cy="2217916"/>
          </a:xfrm>
          <a:prstGeom prst="rect">
            <a:avLst/>
          </a:prstGeom>
          <a:noFill/>
        </p:spPr>
      </p:pic>
      <p:sp>
        <p:nvSpPr>
          <p:cNvPr id="10" name="标题 1"/>
          <p:cNvSpPr txBox="1">
            <a:spLocks noChangeArrowheads="1"/>
          </p:cNvSpPr>
          <p:nvPr/>
        </p:nvSpPr>
        <p:spPr bwMode="auto">
          <a:xfrm>
            <a:off x="1258273" y="2908160"/>
            <a:ext cx="1500198" cy="5715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 defTabSz="850900" eaLnBrk="1" hangingPunct="1">
              <a:buFont typeface="Arial" panose="020B0604020202020204" pitchFamily="34" charset="0"/>
              <a:buNone/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电视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标题 1"/>
          <p:cNvSpPr txBox="1">
            <a:spLocks noChangeArrowheads="1"/>
          </p:cNvSpPr>
          <p:nvPr/>
        </p:nvSpPr>
        <p:spPr bwMode="auto">
          <a:xfrm>
            <a:off x="3690430" y="2918502"/>
            <a:ext cx="1500198" cy="5715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 defTabSz="850900" eaLnBrk="1" hangingPunct="1">
              <a:buFont typeface="Arial" panose="020B0604020202020204" pitchFamily="34" charset="0"/>
              <a:buNone/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报纸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标题 1"/>
          <p:cNvSpPr txBox="1">
            <a:spLocks noChangeArrowheads="1"/>
          </p:cNvSpPr>
          <p:nvPr/>
        </p:nvSpPr>
        <p:spPr bwMode="auto">
          <a:xfrm>
            <a:off x="6122587" y="2908160"/>
            <a:ext cx="1500198" cy="5715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 defTabSz="850900" eaLnBrk="1" hangingPunct="1">
              <a:buFont typeface="Arial" panose="020B0604020202020204" pitchFamily="34" charset="0"/>
              <a:buNone/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书报亭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859173" y="1064030"/>
            <a:ext cx="1260699" cy="1672177"/>
          </a:xfrm>
          <a:prstGeom prst="rect">
            <a:avLst/>
          </a:prstGeom>
          <a:noFill/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6290546" y="1096428"/>
            <a:ext cx="1228092" cy="173514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857250"/>
            <a:ext cx="9144000" cy="428625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39552" y="483518"/>
            <a:ext cx="1465056" cy="624955"/>
            <a:chOff x="779572" y="628120"/>
            <a:chExt cx="1571587" cy="670397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894175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交际内容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20" name="圆角矩形 19"/>
          <p:cNvSpPr/>
          <p:nvPr/>
        </p:nvSpPr>
        <p:spPr>
          <a:xfrm>
            <a:off x="666094" y="1143739"/>
            <a:ext cx="7811813" cy="3296866"/>
          </a:xfrm>
          <a:prstGeom prst="roundRect">
            <a:avLst>
              <a:gd name="adj" fmla="val 2963"/>
            </a:avLst>
          </a:prstGeom>
          <a:solidFill>
            <a:schemeClr val="bg1"/>
          </a:solidFill>
          <a:ln w="9525">
            <a:solidFill>
              <a:srgbClr val="2B9C8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117080" y="968579"/>
            <a:ext cx="1115791" cy="36043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71600" y="1484996"/>
            <a:ext cx="489654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本次口语交际的内容是“说新闻”。平时我们就应该通过报纸、电视、广播、网络等途径关注新闻，养成关心时事的习惯。这里要交流的新闻可以是：时事热点、国际动态、科技前沿、百姓话题等。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690117" y="1158585"/>
            <a:ext cx="2787774" cy="27877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857250"/>
            <a:ext cx="9144000" cy="4286250"/>
          </a:xfrm>
          <a:prstGeom prst="rect">
            <a:avLst/>
          </a:prstGeom>
        </p:spPr>
      </p:pic>
      <p:sp>
        <p:nvSpPr>
          <p:cNvPr id="20" name="圆角矩形 19"/>
          <p:cNvSpPr/>
          <p:nvPr/>
        </p:nvSpPr>
        <p:spPr>
          <a:xfrm>
            <a:off x="666094" y="1001578"/>
            <a:ext cx="7811813" cy="3586395"/>
          </a:xfrm>
          <a:prstGeom prst="roundRect">
            <a:avLst>
              <a:gd name="adj" fmla="val 2963"/>
            </a:avLst>
          </a:prstGeom>
          <a:solidFill>
            <a:schemeClr val="bg1"/>
          </a:solidFill>
          <a:ln w="9525">
            <a:solidFill>
              <a:srgbClr val="2B9C8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539552" y="483518"/>
            <a:ext cx="1465056" cy="624955"/>
            <a:chOff x="779572" y="628120"/>
            <a:chExt cx="1571587" cy="670397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894175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思路指导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196328" y="834467"/>
            <a:ext cx="1115791" cy="36043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819123" y="1235313"/>
            <a:ext cx="7620683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搜集新闻，作好准备。可以通过电视、广播、报刊、网络等多种途径搜</a:t>
            </a:r>
            <a:endParaRPr lang="en-US" altLang="zh-CN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集新近发生的事件。可以用剪贴、打印、记录等方式，还可以用制作一</a:t>
            </a:r>
            <a:endParaRPr lang="en-US" altLang="zh-CN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些新闻小卡片等方式把搜集到的新闻整理好。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明确要求，组内交流。首先阅读教材中口语交际的内容，明确本次口语</a:t>
            </a:r>
            <a:endParaRPr lang="en-US" altLang="zh-CN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交际的要求。说新闻时要注意准确传达信息，讲述还要清楚、连贯。小</a:t>
            </a:r>
            <a:endParaRPr lang="en-US" altLang="zh-CN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组内交流时要注意倾听，总结讲述者的优缺点。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参与实践，汇报展示。班级内展示练习成果，让新闻讲述变成互动分享</a:t>
            </a:r>
            <a:endParaRPr lang="en-US" altLang="zh-CN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的过程。注意对讲述者评价的语言，看其是否说明了新闻来源，是否把</a:t>
            </a:r>
            <a:endParaRPr lang="en-US" altLang="zh-CN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新闻内容讲述真实、准确，是否结合了自己的看法等。展示中多以鼓励、</a:t>
            </a:r>
            <a:endParaRPr lang="en-US" altLang="zh-CN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表扬为主。  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/>
          <p:nvPr/>
        </p:nvSpPr>
        <p:spPr>
          <a:xfrm>
            <a:off x="666094" y="1161285"/>
            <a:ext cx="7811813" cy="3105916"/>
          </a:xfrm>
          <a:prstGeom prst="roundRect">
            <a:avLst>
              <a:gd name="adj" fmla="val 7863"/>
            </a:avLst>
          </a:prstGeom>
          <a:solidFill>
            <a:schemeClr val="bg1"/>
          </a:solidFill>
          <a:ln w="9525">
            <a:solidFill>
              <a:srgbClr val="2B9C8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539552" y="483518"/>
            <a:ext cx="1465056" cy="624955"/>
            <a:chOff x="779572" y="628120"/>
            <a:chExt cx="1571587" cy="670397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19" name="组合 18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894175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交际范例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117080" y="968579"/>
            <a:ext cx="1115791" cy="36043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2771800" y="1489821"/>
            <a:ext cx="52547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我在昨天的报纸上看到一条消息，消息的内容是今年我市新增一座儿童游乐园。这可真是一个好消息，我们小孩子又多了一处游玩的地方。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531298" y="3374118"/>
            <a:ext cx="1298567" cy="12756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/>
          <p:nvPr/>
        </p:nvSpPr>
        <p:spPr>
          <a:xfrm>
            <a:off x="666094" y="1161285"/>
            <a:ext cx="7811813" cy="3105916"/>
          </a:xfrm>
          <a:prstGeom prst="roundRect">
            <a:avLst>
              <a:gd name="adj" fmla="val 7863"/>
            </a:avLst>
          </a:prstGeom>
          <a:solidFill>
            <a:schemeClr val="bg1"/>
          </a:solidFill>
          <a:ln w="9525">
            <a:solidFill>
              <a:srgbClr val="2B9C8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539552" y="483518"/>
            <a:ext cx="1465056" cy="624955"/>
            <a:chOff x="779572" y="628120"/>
            <a:chExt cx="1571587" cy="670397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19" name="组合 18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894175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交际范例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117080" y="968579"/>
            <a:ext cx="1115791" cy="36043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772720" y="1276461"/>
            <a:ext cx="52276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乐乐：建游乐园是很好，可我最想去的是科技馆。我前几天在网页上就看到一条关于科技馆的消息，消息的内容是：中国流动科技馆将在全国各地进行巡展，巡展中有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3D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打印设备、裸眼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3D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VR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体验设备等新科技展品。我真的好期待它能早点儿来到我们的城市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 flipH="1">
            <a:off x="5916584" y="1659261"/>
            <a:ext cx="2183807" cy="218380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/>
          <p:nvPr/>
        </p:nvSpPr>
        <p:spPr>
          <a:xfrm>
            <a:off x="666094" y="1161285"/>
            <a:ext cx="7811813" cy="3105916"/>
          </a:xfrm>
          <a:prstGeom prst="roundRect">
            <a:avLst>
              <a:gd name="adj" fmla="val 7863"/>
            </a:avLst>
          </a:prstGeom>
          <a:solidFill>
            <a:schemeClr val="bg1"/>
          </a:solidFill>
          <a:ln w="9525">
            <a:solidFill>
              <a:srgbClr val="2B9C8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539552" y="483518"/>
            <a:ext cx="1465056" cy="624955"/>
            <a:chOff x="779572" y="628120"/>
            <a:chExt cx="1571587" cy="670397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19" name="组合 18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894175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交际范例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117080" y="968579"/>
            <a:ext cx="1115791" cy="36043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906832" y="1276461"/>
            <a:ext cx="488604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    科技馆还能流动，这可真了不起。看来我们的祖国真的是越来越强大了。我在电视上也看到了一条激动人心的消息，那就是：我国将在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2022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年举办冬奥会。由这条消息可以看出，我国的体育事业发展得越来越好了。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 flipH="1">
            <a:off x="6280854" y="1976253"/>
            <a:ext cx="1576141" cy="157614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357158" y="571486"/>
          <a:ext cx="8143932" cy="43577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5983"/>
                <a:gridCol w="2035983"/>
                <a:gridCol w="2035983"/>
                <a:gridCol w="2035983"/>
              </a:tblGrid>
              <a:tr h="772228"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5" marR="91425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FB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rgbClr val="00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5" marR="91425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FB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5" marR="91425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FB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明星级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5" marR="91425" marT="45724" marB="45724" anchor="ctr">
                    <a:lnL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896392"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5" marR="91425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FB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5" marR="91425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FB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达人级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5" marR="91425" marT="45724" marB="45724" anchor="ctr">
                    <a:lnL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4.</a:t>
                      </a: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加上</a:t>
                      </a:r>
                      <a:endParaRPr lang="en-US" altLang="zh-CN" sz="2400" b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动作表情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5" marR="91425" marT="45724" marB="45724" anchor="ctr">
                    <a:lnL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896315"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5" marR="91425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FB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合格级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5" marR="91425" marT="45724" marB="45724" anchor="ctr">
                    <a:lnL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3.</a:t>
                      </a: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说明自</a:t>
                      </a:r>
                      <a:endParaRPr lang="en-US" altLang="zh-CN" sz="2400" b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己观点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5" marR="91425" marT="45724" marB="45724" anchor="ctr">
                    <a:lnL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3.</a:t>
                      </a: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说明自</a:t>
                      </a:r>
                      <a:endParaRPr lang="en-US" altLang="zh-CN" sz="2400" b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己观点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5" marR="91425" marT="45724" marB="45724" anchor="ctr">
                    <a:lnL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89639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基础级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5" marR="91425" marT="45724" marB="45724" anchor="ctr">
                    <a:lnL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400" b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</a:t>
                      </a: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清楚、连贯讲述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5" marR="91425" marT="45724" marB="45724" anchor="ctr">
                    <a:lnL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400" b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</a:t>
                      </a: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清楚、连贯讲述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5" marR="91425" marT="45724" marB="45724" anchor="ctr">
                    <a:lnL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400" b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</a:t>
                      </a: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清楚、连贯讲述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5" marR="91425" marT="45724" marB="45724" anchor="ctr">
                    <a:lnL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8963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400" b="0" kern="12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1.</a:t>
                      </a:r>
                      <a:r>
                        <a:rPr lang="zh-CN" altLang="en-US" sz="2400" b="0" kern="12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 准确传达信息</a:t>
                      </a:r>
                      <a:endParaRPr lang="zh-CN" altLang="en-US" sz="2400" b="0" kern="12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1425" marR="91425" marT="45724" marB="45724" anchor="ctr">
                    <a:lnL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400" b="0" kern="12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1.</a:t>
                      </a:r>
                      <a:r>
                        <a:rPr lang="zh-CN" altLang="en-US" sz="2400" b="0" kern="12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 准确传达信息</a:t>
                      </a:r>
                      <a:endParaRPr lang="zh-CN" altLang="en-US" sz="2400" b="0" kern="12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1425" marR="91425" marT="45724" marB="45724" anchor="ctr">
                    <a:lnL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400" b="0" kern="12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1.</a:t>
                      </a:r>
                      <a:r>
                        <a:rPr lang="zh-CN" altLang="en-US" sz="2400" b="0" kern="12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 准确传达信息</a:t>
                      </a:r>
                      <a:endParaRPr lang="zh-CN" altLang="en-US" sz="2400" b="0" kern="12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1425" marR="91425" marT="45724" marB="45724" anchor="ctr">
                    <a:lnL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400" b="0" kern="12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1.</a:t>
                      </a:r>
                      <a:r>
                        <a:rPr lang="zh-CN" altLang="en-US" sz="2400" b="0" kern="12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 准确传达信息</a:t>
                      </a:r>
                      <a:endParaRPr lang="zh-CN" altLang="en-US" sz="2400" b="0" kern="12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1425" marR="91425" marT="45724" marB="45724" anchor="ctr">
                    <a:lnL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C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539552" y="483518"/>
            <a:ext cx="1465056" cy="624955"/>
            <a:chOff x="779572" y="628120"/>
            <a:chExt cx="1571587" cy="670397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894175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评评明星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pic>
        <p:nvPicPr>
          <p:cNvPr id="22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582400" y="12230100"/>
            <a:ext cx="304800" cy="2286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RESOURCE_PATHS_HASH_PRESENTER" val="6386bad1b193e8ddd96c78c97f95eeb279f1e047"/>
  <p:tag name="KSO_WPP_MARK_KEY" val="17cddb49-cc9f-4b87-932b-36c1c0c33f9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819</Words>
  <Application>WPS 演示</Application>
  <PresentationFormat>全屏显示(16:9)</PresentationFormat>
  <Paragraphs>82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楷体</vt:lpstr>
      <vt:lpstr>黑体</vt:lpstr>
      <vt:lpstr>Arial</vt:lpstr>
      <vt:lpstr>Calibri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2022-06-08T08:48:00Z</cp:lastPrinted>
  <dcterms:created xsi:type="dcterms:W3CDTF">2022-06-08T08:48:00Z</dcterms:created>
  <dcterms:modified xsi:type="dcterms:W3CDTF">2023-01-17T02:56:05Z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BB6DCF5689C444098539E9ECF5013884</vt:lpwstr>
  </property>
  <property fmtid="{D5CDD505-2E9C-101B-9397-08002B2CF9AE}" pid="3" name="KSOProductBuildVer">
    <vt:lpwstr>2052-11.1.0.13703</vt:lpwstr>
  </property>
</Properties>
</file>