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8"/>
  </p:notesMasterIdLst>
  <p:sldIdLst>
    <p:sldId id="263" r:id="rId3"/>
    <p:sldId id="265" r:id="rId4"/>
    <p:sldId id="334" r:id="rId5"/>
    <p:sldId id="270" r:id="rId6"/>
    <p:sldId id="336" r:id="rId7"/>
    <p:sldId id="313" r:id="rId8"/>
    <p:sldId id="337" r:id="rId9"/>
    <p:sldId id="338" r:id="rId10"/>
    <p:sldId id="333" r:id="rId11"/>
    <p:sldId id="325" r:id="rId12"/>
    <p:sldId id="326" r:id="rId13"/>
    <p:sldId id="327" r:id="rId14"/>
    <p:sldId id="328" r:id="rId15"/>
    <p:sldId id="331" r:id="rId16"/>
    <p:sldId id="332" r:id="rId1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22"/>
    </p:embeddedFont>
    <p:embeddedFont>
      <p:font typeface="黑体" panose="020106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方正行楷_GBK" panose="03000509000000000000" pitchFamily="65" charset="-122"/>
      <p:regular r:id="rId25"/>
    </p:embeddedFont>
    <p:embeddedFont>
      <p:font typeface="taozhi.cn_PY" panose="02010600030101010101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charset="0"/>
      <p:regular r:id="rId31"/>
      <p: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7" autoAdjust="0"/>
    <p:restoredTop sz="96424" autoAdjust="0"/>
  </p:normalViewPr>
  <p:slideViewPr>
    <p:cSldViewPr>
      <p:cViewPr>
        <p:scale>
          <a:sx n="125" d="100"/>
          <a:sy n="125" d="100"/>
        </p:scale>
        <p:origin x="-1320" y="-5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font" Target="fonts/font11.fntdata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0BE8A-BD58-4E74-BC0A-4F73A96F00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5EDCF-C4FD-40EE-919F-7EFB1D9AE6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1.GI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6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0.jpeg"/><Relationship Id="rId12" Type="http://schemas.openxmlformats.org/officeDocument/2006/relationships/image" Target="../media/image19.jpeg"/><Relationship Id="rId11" Type="http://schemas.openxmlformats.org/officeDocument/2006/relationships/image" Target="../media/image18.jpeg"/><Relationship Id="rId10" Type="http://schemas.openxmlformats.org/officeDocument/2006/relationships/image" Target="../media/image17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771550"/>
            <a:ext cx="9144000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5400" kern="100" dirty="0" smtClean="0">
                <a:solidFill>
                  <a:srgbClr val="FF5D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 </a:t>
            </a:r>
            <a:r>
              <a:rPr lang="zh-CN" altLang="en-US" sz="5400" kern="100" dirty="0">
                <a:solidFill>
                  <a:srgbClr val="FF5D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窗</a:t>
            </a:r>
            <a:endParaRPr lang="zh-CN" altLang="en-US" sz="5400" dirty="0">
              <a:solidFill>
                <a:srgbClr val="FF5D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54320" y="1766888"/>
            <a:ext cx="2635360" cy="2439211"/>
          </a:xfrm>
          <a:prstGeom prst="roundRect">
            <a:avLst>
              <a:gd name="adj" fmla="val 13402"/>
            </a:avLst>
          </a:prstGeom>
          <a:ln>
            <a:solidFill>
              <a:schemeClr val="accent6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315" y="1677065"/>
            <a:ext cx="1789370" cy="178937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燕尾形 30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400" y="1677150"/>
            <a:ext cx="1789200" cy="178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燕尾形 30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471400" y="12649200"/>
            <a:ext cx="304800" cy="2159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400" y="1677150"/>
            <a:ext cx="1789200" cy="178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燕尾形 30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400" y="1677150"/>
            <a:ext cx="1789200" cy="178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燕尾形 30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400" y="1677150"/>
            <a:ext cx="1789200" cy="178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6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燕尾形 31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7" name="燕尾形 26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7400" y="1677150"/>
            <a:ext cx="1789200" cy="17892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4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燕尾形 30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矩形 31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899592" y="1347614"/>
            <a:ext cx="7272808" cy="3171713"/>
          </a:xfrm>
          <a:prstGeom prst="roundRect">
            <a:avLst>
              <a:gd name="adj" fmla="val 8063"/>
            </a:avLst>
          </a:prstGeom>
          <a:solidFill>
            <a:schemeClr val="bg1"/>
          </a:solidFill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326546" y="1618652"/>
            <a:ext cx="960516" cy="128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27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1" name="燕尾形 20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矩形 15"/>
            <p:cNvSpPr/>
            <p:nvPr/>
          </p:nvSpPr>
          <p:spPr>
            <a:xfrm>
              <a:off x="557064" y="746172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作者简介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199406" y="1463119"/>
            <a:ext cx="6828978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　茅盾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1896—1981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，本名沈德鸿，字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　 雁冰。中国二十世纪文学史上著名小说家，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　 文学批评家。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　主要作品：长篇小说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蚀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虹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子夜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；中篇小说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三人行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；短篇小说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林家铺子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秋收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72829" y="1392697"/>
            <a:ext cx="7027564" cy="3017211"/>
            <a:chOff x="1283334" y="1720434"/>
            <a:chExt cx="7028011" cy="2753721"/>
          </a:xfrm>
        </p:grpSpPr>
        <p:sp>
          <p:nvSpPr>
            <p:cNvPr id="20" name="圆角矩形 19"/>
            <p:cNvSpPr/>
            <p:nvPr/>
          </p:nvSpPr>
          <p:spPr>
            <a:xfrm>
              <a:off x="1283334" y="1811600"/>
              <a:ext cx="7028011" cy="2662555"/>
            </a:xfrm>
            <a:prstGeom prst="roundRect">
              <a:avLst>
                <a:gd name="adj" fmla="val 1014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>
              <a:noFill/>
              <a:prstDash val="sysDash"/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283335" y="1720434"/>
              <a:ext cx="6935304" cy="2662555"/>
            </a:xfrm>
            <a:prstGeom prst="roundRect">
              <a:avLst>
                <a:gd name="adj" fmla="val 10146"/>
              </a:avLst>
            </a:prstGeom>
            <a:solidFill>
              <a:schemeClr val="bg1"/>
            </a:solidFill>
            <a:ln w="12700">
              <a:solidFill>
                <a:schemeClr val="accent3"/>
              </a:solidFill>
              <a:prstDash val="sysDash"/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84677" y="3879664"/>
              <a:ext cx="3363079" cy="503209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15" name="组合 14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27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1" name="燕尾形 20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矩形 15"/>
            <p:cNvSpPr/>
            <p:nvPr/>
          </p:nvSpPr>
          <p:spPr>
            <a:xfrm>
              <a:off x="557064" y="75079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自学提示</a:t>
              </a:r>
              <a:endPara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340839" y="1604049"/>
            <a:ext cx="6402821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　　</a:t>
            </a:r>
            <a:r>
              <a:rPr lang="en-US" altLang="zh-CN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1</a:t>
            </a:r>
            <a:r>
              <a:rPr lang="en-US" altLang="zh-CN" sz="2200" dirty="0">
                <a:latin typeface="+mj-ea"/>
                <a:ea typeface="+mj-ea"/>
              </a:rPr>
              <a:t>.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初读课文，读准字音，读通句子。圈画课文中生字词语。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　　</a:t>
            </a:r>
            <a:r>
              <a:rPr lang="en-US" altLang="zh-CN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2</a:t>
            </a:r>
            <a:r>
              <a:rPr lang="en-US" altLang="zh-CN" sz="2200" dirty="0">
                <a:latin typeface="+mj-ea"/>
                <a:ea typeface="+mj-ea"/>
              </a:rPr>
              <a:t>.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用自己的方法学习生字，并和同桌交流自学成果。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　　</a:t>
            </a:r>
            <a:r>
              <a:rPr lang="en-US" altLang="zh-CN" sz="2200" dirty="0">
                <a:latin typeface="方正行楷_GBK" panose="03000509000000000000" pitchFamily="65" charset="-122"/>
                <a:ea typeface="方正行楷_GBK" panose="03000509000000000000" pitchFamily="65" charset="-122"/>
              </a:rPr>
              <a:t>3</a:t>
            </a:r>
            <a:r>
              <a:rPr lang="en-US" altLang="zh-CN" sz="2200" dirty="0">
                <a:latin typeface="+mj-ea"/>
                <a:ea typeface="+mj-ea"/>
              </a:rPr>
              <a:t>.</a:t>
            </a:r>
            <a:r>
              <a: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再读课文，画出自己喜爱的语句，多读几遍。</a:t>
            </a:r>
            <a:endParaRPr lang="zh-CN" altLang="en-US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432019" y="-21737"/>
            <a:ext cx="2281147" cy="1214316"/>
            <a:chOff x="2005012" y="5143500"/>
            <a:chExt cx="1539798" cy="1214316"/>
          </a:xfrm>
        </p:grpSpPr>
        <p:grpSp>
          <p:nvGrpSpPr>
            <p:cNvPr id="59" name="组合 58"/>
            <p:cNvGrpSpPr/>
            <p:nvPr/>
          </p:nvGrpSpPr>
          <p:grpSpPr>
            <a:xfrm>
              <a:off x="2005012" y="5143500"/>
              <a:ext cx="1539798" cy="1214316"/>
              <a:chOff x="323528" y="133271"/>
              <a:chExt cx="1539798" cy="1214316"/>
            </a:xfrm>
          </p:grpSpPr>
          <p:pic>
            <p:nvPicPr>
              <p:cNvPr id="6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5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5" name="燕尾形 84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6" name="燕尾形 65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0" name="矩形 59"/>
            <p:cNvSpPr/>
            <p:nvPr/>
          </p:nvSpPr>
          <p:spPr>
            <a:xfrm>
              <a:off x="2088358" y="5920645"/>
              <a:ext cx="1373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读一读，认一认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439652" y="1486357"/>
            <a:ext cx="62646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第一组：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慰 藉  卜落卜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第二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慰藉  扫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荡  威 力  锐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河 滩 帐 子  闪 烁  奇 幻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蝙 蝠 霸 气  猫头鹰  复 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072829" y="1392697"/>
            <a:ext cx="7027564" cy="3017211"/>
            <a:chOff x="1283334" y="1720434"/>
            <a:chExt cx="7028011" cy="2753721"/>
          </a:xfrm>
        </p:grpSpPr>
        <p:sp>
          <p:nvSpPr>
            <p:cNvPr id="22" name="圆角矩形 21"/>
            <p:cNvSpPr/>
            <p:nvPr/>
          </p:nvSpPr>
          <p:spPr>
            <a:xfrm>
              <a:off x="1283334" y="1811600"/>
              <a:ext cx="7028011" cy="2662555"/>
            </a:xfrm>
            <a:prstGeom prst="roundRect">
              <a:avLst>
                <a:gd name="adj" fmla="val 10146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12700">
              <a:noFill/>
              <a:prstDash val="sysDash"/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283335" y="1720434"/>
              <a:ext cx="6935304" cy="2662555"/>
            </a:xfrm>
            <a:prstGeom prst="roundRect">
              <a:avLst>
                <a:gd name="adj" fmla="val 10146"/>
              </a:avLst>
            </a:prstGeom>
            <a:solidFill>
              <a:schemeClr val="bg1"/>
            </a:solidFill>
            <a:ln w="12700">
              <a:solidFill>
                <a:schemeClr val="accent3"/>
              </a:solidFill>
              <a:prstDash val="sysDash"/>
            </a:ln>
          </p:spPr>
          <p:txBody>
            <a:bodyPr wrap="square" rtlCol="0" anchor="t">
              <a:prstTxWarp prst="textPlain">
                <a:avLst/>
              </a:prstTxWarp>
              <a:spAutoFit/>
            </a:bodyPr>
            <a:lstStyle/>
            <a:p>
              <a:pPr algn="ctr"/>
              <a:endParaRPr lang="zh-CN" altLang="en-US" sz="6000" b="1">
                <a:solidFill>
                  <a:schemeClr val="accent6">
                    <a:lumMod val="75000"/>
                  </a:schemeClr>
                </a:solidFill>
                <a:effectLst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4584677" y="3879664"/>
              <a:ext cx="3363079" cy="50320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3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燕尾形 9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" name="燕尾形 4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直接连接符 5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684064" y="750790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阿里巴巴普惠体 L" panose="00020600040101010101" pitchFamily="18" charset="-122"/>
              </a:rPr>
              <a:t>读一读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阿里巴巴普惠体 L" panose="00020600040101010101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20423" y="1491630"/>
            <a:ext cx="66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        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6647" y="1802317"/>
            <a:ext cx="4869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0" i="0" err="1">
                <a:solidFill>
                  <a:srgbClr val="333333"/>
                </a:solidFill>
                <a:effectLst/>
                <a:latin typeface="taozhi.cn_PY" panose="02010600030101010101" pitchFamily="2" charset="-122"/>
              </a:rPr>
              <a:t>bǔ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altLang="zh-CN" sz="3600" b="0" i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卜落卜落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54138" y="3035503"/>
            <a:ext cx="48691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kern="100" err="1">
                <a:effectLst/>
                <a:latin typeface="taozhi.cn_PY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bo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萝卜</a:t>
            </a:r>
            <a:r>
              <a:rPr lang="en-US" altLang="zh-CN" sz="280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439846" y="2125482"/>
            <a:ext cx="844937" cy="1000880"/>
            <a:chOff x="4157027" y="1386527"/>
            <a:chExt cx="844937" cy="1000880"/>
          </a:xfrm>
        </p:grpSpPr>
        <p:sp>
          <p:nvSpPr>
            <p:cNvPr id="19" name="矩形: 圆角 13"/>
            <p:cNvSpPr/>
            <p:nvPr/>
          </p:nvSpPr>
          <p:spPr>
            <a:xfrm rot="2700000">
              <a:off x="4157027" y="1542470"/>
              <a:ext cx="844937" cy="844937"/>
            </a:xfrm>
            <a:prstGeom prst="roundRect">
              <a:avLst>
                <a:gd name="adj" fmla="val 9350"/>
              </a:avLst>
            </a:prstGeom>
            <a:solidFill>
              <a:srgbClr val="FF5D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205033" y="1386527"/>
              <a:ext cx="748923" cy="9492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44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卜</a:t>
              </a:r>
              <a:endParaRPr lang="zh-CN" altLang="en-US" sz="44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756568" y="1779662"/>
            <a:ext cx="5919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　　乡下人在屋顶上开一个小方洞，装一块玻璃，叫作“</a:t>
            </a:r>
            <a:r>
              <a:rPr lang="zh-CN" altLang="en-US" sz="2800" u="sng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u="sng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2019" y="-21737"/>
            <a:ext cx="2281147" cy="1214316"/>
            <a:chOff x="2005012" y="5143500"/>
            <a:chExt cx="1539798" cy="1214316"/>
          </a:xfrm>
        </p:grpSpPr>
        <p:grpSp>
          <p:nvGrpSpPr>
            <p:cNvPr id="16" name="组合 15"/>
            <p:cNvGrpSpPr/>
            <p:nvPr/>
          </p:nvGrpSpPr>
          <p:grpSpPr>
            <a:xfrm>
              <a:off x="2005012" y="5143500"/>
              <a:ext cx="1539798" cy="1214316"/>
              <a:chOff x="323528" y="133271"/>
              <a:chExt cx="1539798" cy="1214316"/>
            </a:xfrm>
          </p:grpSpPr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27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0" name="燕尾形 1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" name="矩形 16"/>
            <p:cNvSpPr/>
            <p:nvPr/>
          </p:nvSpPr>
          <p:spPr>
            <a:xfrm>
              <a:off x="2088358" y="5920645"/>
              <a:ext cx="1373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读一读，填一填</a:t>
              </a:r>
              <a:endPara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6228184" y="2859782"/>
            <a:ext cx="1020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天窗</a:t>
            </a:r>
            <a:endParaRPr lang="zh-CN" altLang="en-US" sz="28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0632" y="1824095"/>
            <a:ext cx="2062534" cy="1909019"/>
          </a:xfrm>
          <a:prstGeom prst="roundRect">
            <a:avLst>
              <a:gd name="adj" fmla="val 13402"/>
            </a:avLst>
          </a:prstGeom>
          <a:ln>
            <a:solidFill>
              <a:schemeClr val="accent6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689656" y="1727280"/>
            <a:ext cx="768953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课文首先交代了</a:t>
            </a:r>
            <a:r>
              <a:rPr lang="en-US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000" kern="1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，接着写了当</a:t>
            </a:r>
            <a:r>
              <a:rPr lang="en-US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时或</a:t>
            </a:r>
            <a:r>
              <a:rPr lang="en-US" altLang="zh-CN" sz="20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0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000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 smtClean="0">
                <a:effectLst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时，这小小的天窗是孩子们在地洞似的屋里的</a:t>
            </a:r>
            <a:r>
              <a:rPr lang="en-US" altLang="zh-CN" sz="20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2000" kern="1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kern="100" dirty="0">
                <a:latin typeface="+mj-ea"/>
                <a:cs typeface="Times New Roman" panose="02020603050405020304" pitchFamily="18" charset="0"/>
              </a:rPr>
              <a:t>)</a:t>
            </a:r>
            <a:r>
              <a:rPr lang="zh-CN" altLang="zh-CN" sz="2000" kern="1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由此得出结论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应该</a:t>
            </a:r>
            <a:r>
              <a:rPr lang="en-US" altLang="zh-CN" sz="2000" kern="100" dirty="0">
                <a:effectLst/>
                <a:latin typeface="+mn-ea"/>
                <a:cs typeface="Times New Roman" panose="02020603050405020304" pitchFamily="18" charset="0"/>
              </a:rPr>
              <a:t>(</a:t>
            </a:r>
            <a:r>
              <a:rPr lang="en-US" altLang="zh-CN" sz="20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000" kern="1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000" kern="100" dirty="0" smtClean="0">
                <a:effectLst/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000" kern="1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000" kern="100" dirty="0" smtClean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35696" y="1033264"/>
            <a:ext cx="52565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zh-CN" sz="24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文章写了哪几个方面的内容？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2019" y="-21737"/>
            <a:ext cx="2281147" cy="1214316"/>
            <a:chOff x="2005012" y="5143500"/>
            <a:chExt cx="1539798" cy="1214316"/>
          </a:xfrm>
        </p:grpSpPr>
        <p:grpSp>
          <p:nvGrpSpPr>
            <p:cNvPr id="16" name="组合 15"/>
            <p:cNvGrpSpPr/>
            <p:nvPr/>
          </p:nvGrpSpPr>
          <p:grpSpPr>
            <a:xfrm>
              <a:off x="2005012" y="5143500"/>
              <a:ext cx="1539798" cy="1214316"/>
              <a:chOff x="323528" y="133271"/>
              <a:chExt cx="1539798" cy="1214316"/>
            </a:xfrm>
          </p:grpSpPr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组合 164"/>
              <p:cNvGrpSpPr/>
              <p:nvPr/>
            </p:nvGrpSpPr>
            <p:grpSpPr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27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0" name="燕尾形 19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" name="矩形 16"/>
            <p:cNvSpPr/>
            <p:nvPr/>
          </p:nvSpPr>
          <p:spPr>
            <a:xfrm>
              <a:off x="2088358" y="5920829"/>
              <a:ext cx="1373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想一想，填一填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265503" y="1923908"/>
            <a:ext cx="48397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天窗的由来或为什么有了天窗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37855" y="2528157"/>
            <a:ext cx="21602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夏天阵雨来了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68223" y="2535242"/>
            <a:ext cx="36827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晚上被逼着上床去</a:t>
            </a:r>
            <a:r>
              <a:rPr lang="en-US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r>
              <a:rPr lang="en-US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6193" y="3136237"/>
            <a:ext cx="21602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唯一的慰藉</a:t>
            </a:r>
            <a:endParaRPr lang="zh-CN" altLang="en-US" sz="2000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32757" y="3755972"/>
            <a:ext cx="324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kern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感谢发明天窗的大人们</a:t>
            </a:r>
            <a:endParaRPr lang="zh-CN" altLang="en-US" sz="20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/>
      <p:bldP spid="26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32018" y="-21737"/>
            <a:ext cx="2260205" cy="1214320"/>
            <a:chOff x="2005013" y="5143500"/>
            <a:chExt cx="1525661" cy="1214320"/>
          </a:xfrm>
        </p:grpSpPr>
        <p:grpSp>
          <p:nvGrpSpPr>
            <p:cNvPr id="16" name="组合 15"/>
            <p:cNvGrpSpPr/>
            <p:nvPr/>
          </p:nvGrpSpPr>
          <p:grpSpPr>
            <a:xfrm>
              <a:off x="2005013" y="5143500"/>
              <a:ext cx="1525661" cy="1214320"/>
              <a:chOff x="323529" y="133271"/>
              <a:chExt cx="1525661" cy="1214320"/>
            </a:xfrm>
          </p:grpSpPr>
          <p:pic>
            <p:nvPicPr>
              <p:cNvPr id="1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9" name="组合 164"/>
              <p:cNvGrpSpPr/>
              <p:nvPr/>
            </p:nvGrpSpPr>
            <p:grpSpPr>
              <a:xfrm>
                <a:off x="416313" y="910305"/>
                <a:ext cx="878746" cy="437286"/>
                <a:chOff x="3430458" y="2600128"/>
                <a:chExt cx="1591412" cy="51728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430458" y="2600130"/>
                  <a:ext cx="1371837" cy="517280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28" name="燕尾形 27"/>
                <p:cNvSpPr/>
                <p:nvPr/>
              </p:nvSpPr>
              <p:spPr>
                <a:xfrm rot="10800000">
                  <a:off x="4640485" y="2600128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0" name="燕尾形 19"/>
              <p:cNvSpPr/>
              <p:nvPr/>
            </p:nvSpPr>
            <p:spPr bwMode="auto">
              <a:xfrm rot="10800000" flipH="1">
                <a:off x="323529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1" name="直接连接符 20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/>
              <a:stretch>
                <a:fillRect/>
              </a:stretch>
            </p:blipFill>
            <p:spPr bwMode="auto">
              <a:xfrm>
                <a:off x="1000342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" name="矩形 16"/>
            <p:cNvSpPr/>
            <p:nvPr/>
          </p:nvSpPr>
          <p:spPr>
            <a:xfrm>
              <a:off x="2028993" y="5926925"/>
              <a:ext cx="91275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想一想</a:t>
              </a:r>
              <a:endPara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19896" y="1906176"/>
            <a:ext cx="5976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这时候，小小的天窗是你唯一的慰藉。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71401" y="3051385"/>
            <a:ext cx="6271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这时候，小小的天窗又是你唯一的慰藉！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10821" y="1814567"/>
            <a:ext cx="1877144" cy="1737428"/>
          </a:xfrm>
          <a:prstGeom prst="roundRect">
            <a:avLst>
              <a:gd name="adj" fmla="val 13402"/>
            </a:avLst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1219" y="-21737"/>
            <a:ext cx="1539798" cy="1214316"/>
            <a:chOff x="323528" y="133271"/>
            <a:chExt cx="1539798" cy="1214316"/>
          </a:xfrm>
        </p:grpSpPr>
        <p:pic>
          <p:nvPicPr>
            <p:cNvPr id="17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3671" y="199152"/>
              <a:ext cx="127246" cy="711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组合 164"/>
            <p:cNvGrpSpPr/>
            <p:nvPr/>
          </p:nvGrpSpPr>
          <p:grpSpPr>
            <a:xfrm>
              <a:off x="416311" y="910302"/>
              <a:ext cx="1447015" cy="437285"/>
              <a:chOff x="3430455" y="2600130"/>
              <a:chExt cx="2620549" cy="51728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430455" y="2600130"/>
                <a:ext cx="2409529" cy="517280"/>
              </a:xfrm>
              <a:prstGeom prst="rect">
                <a:avLst/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" name="燕尾形 23"/>
              <p:cNvSpPr/>
              <p:nvPr/>
            </p:nvSpPr>
            <p:spPr>
              <a:xfrm rot="10800000">
                <a:off x="5669619" y="2600132"/>
                <a:ext cx="381385" cy="517280"/>
              </a:xfrm>
              <a:prstGeom prst="chevron">
                <a:avLst>
                  <a:gd name="adj" fmla="val 32172"/>
                </a:avLst>
              </a:prstGeom>
              <a:solidFill>
                <a:srgbClr val="6CAAE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" name="燕尾形 18"/>
            <p:cNvSpPr/>
            <p:nvPr/>
          </p:nvSpPr>
          <p:spPr bwMode="auto">
            <a:xfrm rot="10800000" flipH="1">
              <a:off x="323528" y="910303"/>
              <a:ext cx="210593" cy="437284"/>
            </a:xfrm>
            <a:prstGeom prst="chevron">
              <a:avLst>
                <a:gd name="adj" fmla="val 32172"/>
              </a:avLst>
            </a:prstGeom>
            <a:solidFill>
              <a:srgbClr val="6CA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 bwMode="auto">
            <a:xfrm>
              <a:off x="344240" y="939813"/>
              <a:ext cx="1504950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339477" y="1301981"/>
              <a:ext cx="1505992" cy="0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Picture 3" descr="C:\Documents and Settings\Administrator\桌面\6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1619559" y="133271"/>
              <a:ext cx="127246" cy="7792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矩形 24"/>
          <p:cNvSpPr/>
          <p:nvPr/>
        </p:nvSpPr>
        <p:spPr>
          <a:xfrm>
            <a:off x="684064" y="75559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</a:t>
            </a:r>
            <a:endParaRPr lang="zh-CN" altLang="en-US" sz="20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21612" y="1594087"/>
            <a:ext cx="1224136" cy="12241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640772" y="1594087"/>
            <a:ext cx="1224136" cy="12241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9932" y="1594087"/>
            <a:ext cx="1224136" cy="12241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79092" y="1594087"/>
            <a:ext cx="1224136" cy="122413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98252" y="1594087"/>
            <a:ext cx="1224136" cy="1224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7257832" y="3013630"/>
            <a:ext cx="1224136" cy="12241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662032" y="3013630"/>
            <a:ext cx="1224136" cy="12241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3300352" y="3013630"/>
            <a:ext cx="1224136" cy="12241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619512" y="3013630"/>
            <a:ext cx="1224136" cy="12241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938672" y="3013630"/>
            <a:ext cx="1224136" cy="12241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1981192" y="3013630"/>
            <a:ext cx="1224136" cy="122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PRING_RESOURCE_PATHS_HASH_PRESENTER" val="16a37615cb131f4f2a74150eee2921c52c775a"/>
  <p:tag name="KSO_WPP_MARK_KEY" val="9223ff4a-3f68-496b-9dd2-79c89271e58d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WPS 演示</Application>
  <PresentationFormat>全屏显示(16:9)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Times New Roman</vt:lpstr>
      <vt:lpstr>黑体</vt:lpstr>
      <vt:lpstr>楷体</vt:lpstr>
      <vt:lpstr>方正行楷_GBK</vt:lpstr>
      <vt:lpstr>阿里巴巴普惠体 L</vt:lpstr>
      <vt:lpstr>taozhi.cn_PY</vt:lpstr>
      <vt:lpstr>Calibri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2022-05-10T23:34:00Z</cp:lastPrinted>
  <dcterms:created xsi:type="dcterms:W3CDTF">2022-05-10T23:34:00Z</dcterms:created>
  <dcterms:modified xsi:type="dcterms:W3CDTF">2023-01-17T00:58:02Z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3EE47DFB32EC40599A9C9E2D659A46E6</vt:lpwstr>
  </property>
  <property fmtid="{D5CDD505-2E9C-101B-9397-08002B2CF9AE}" pid="3" name="KSOProductBuildVer">
    <vt:lpwstr>2052-11.1.0.13703</vt:lpwstr>
  </property>
</Properties>
</file>