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2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0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8" autoAdjust="0"/>
    <p:restoredTop sz="94660"/>
  </p:normalViewPr>
  <p:slideViewPr>
    <p:cSldViewPr showGuides="1">
      <p:cViewPr>
        <p:scale>
          <a:sx n="140" d="100"/>
          <a:sy n="140" d="100"/>
        </p:scale>
        <p:origin x="-846" y="-330"/>
      </p:cViewPr>
      <p:guideLst>
        <p:guide orient="horz" pos="1620"/>
        <p:guide pos="204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8871" y="1777844"/>
            <a:ext cx="6426257" cy="1867507"/>
            <a:chOff x="2267744" y="1928379"/>
            <a:chExt cx="4464496" cy="12974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499992" y="1928379"/>
              <a:ext cx="2232248" cy="1286742"/>
            </a:xfrm>
            <a:prstGeom prst="roundRect">
              <a:avLst/>
            </a:prstGeom>
            <a:ln w="12700">
              <a:solidFill>
                <a:srgbClr val="95C9D6"/>
              </a:solidFill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267744" y="1939045"/>
              <a:ext cx="1863043" cy="1286742"/>
            </a:xfrm>
            <a:prstGeom prst="roundRect">
              <a:avLst/>
            </a:prstGeom>
            <a:ln w="12700">
              <a:solidFill>
                <a:srgbClr val="95C9D6"/>
              </a:solidFill>
            </a:ln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3653028"/>
            <a:ext cx="9144000" cy="14904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77155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铁杵成针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55787" y="1598822"/>
            <a:ext cx="2720059" cy="272005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81023" y="706635"/>
            <a:ext cx="1471085" cy="534600"/>
            <a:chOff x="3131840" y="2188312"/>
            <a:chExt cx="1471085" cy="534600"/>
          </a:xfrm>
        </p:grpSpPr>
        <p:sp>
          <p:nvSpPr>
            <p:cNvPr id="16" name="圆角矩形 15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F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68155" y="1598822"/>
            <a:ext cx="2720059" cy="272005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81023" y="706635"/>
            <a:ext cx="1471085" cy="534600"/>
            <a:chOff x="3131840" y="2188312"/>
            <a:chExt cx="1471085" cy="534600"/>
          </a:xfrm>
        </p:grpSpPr>
        <p:sp>
          <p:nvSpPr>
            <p:cNvPr id="16" name="圆角矩形 15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F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91800" y="12001500"/>
            <a:ext cx="3429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18"/>
          <p:cNvSpPr/>
          <p:nvPr/>
        </p:nvSpPr>
        <p:spPr>
          <a:xfrm>
            <a:off x="581026" y="1620620"/>
            <a:ext cx="7981950" cy="1671210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" y="3291830"/>
            <a:ext cx="9144000" cy="1851670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319014" y="661369"/>
            <a:ext cx="1471085" cy="534600"/>
            <a:chOff x="3131840" y="2188312"/>
            <a:chExt cx="1471085" cy="534600"/>
          </a:xfrm>
        </p:grpSpPr>
        <p:sp>
          <p:nvSpPr>
            <p:cNvPr id="69" name="圆角矩形 6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EC94A9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411760" y="1887611"/>
            <a:ext cx="4624571" cy="1137227"/>
            <a:chOff x="2985769" y="1529570"/>
            <a:chExt cx="4624571" cy="1137227"/>
          </a:xfrm>
        </p:grpSpPr>
        <p:sp>
          <p:nvSpPr>
            <p:cNvPr id="62" name="左中括号 61"/>
            <p:cNvSpPr/>
            <p:nvPr/>
          </p:nvSpPr>
          <p:spPr>
            <a:xfrm>
              <a:off x="3717983" y="1675775"/>
              <a:ext cx="87087" cy="830622"/>
            </a:xfrm>
            <a:prstGeom prst="leftBracket">
              <a:avLst>
                <a:gd name="adj" fmla="val 659767"/>
              </a:avLst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/>
            <p:nvPr/>
          </p:nvCxnSpPr>
          <p:spPr>
            <a:xfrm flipH="1">
              <a:off x="3675396" y="2077481"/>
              <a:ext cx="127957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圆角矩形 55"/>
            <p:cNvSpPr/>
            <p:nvPr/>
          </p:nvSpPr>
          <p:spPr>
            <a:xfrm>
              <a:off x="3814502" y="1569108"/>
              <a:ext cx="2156673" cy="31139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AE7B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7" name="矩形 56"/>
            <p:cNvSpPr/>
            <p:nvPr/>
          </p:nvSpPr>
          <p:spPr>
            <a:xfrm>
              <a:off x="3777264" y="1529570"/>
              <a:ext cx="24939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起因 读书</a:t>
              </a:r>
              <a:r>
                <a:rPr lang="zh-CN" altLang="en-US" sz="1800" kern="1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未成 </a:t>
              </a:r>
              <a:r>
                <a:rPr lang="zh-CN" altLang="en-US" sz="1800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弃</a:t>
              </a:r>
              <a:r>
                <a:rPr lang="zh-CN" altLang="en-US" sz="1800" kern="1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去</a:t>
              </a:r>
              <a:endParaRPr lang="zh-CN" altLang="zh-CN" sz="1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3814502" y="1953056"/>
              <a:ext cx="2150324" cy="3132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AE7B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5" name="矩形 54"/>
            <p:cNvSpPr/>
            <p:nvPr/>
          </p:nvSpPr>
          <p:spPr>
            <a:xfrm>
              <a:off x="3777264" y="1913518"/>
              <a:ext cx="21454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经过 逢 老媪 磨</a:t>
              </a:r>
              <a:r>
                <a:rPr lang="zh-CN" altLang="en-US" sz="1800" kern="1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杵</a:t>
              </a:r>
              <a:endParaRPr lang="zh-CN" altLang="zh-CN" sz="1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495523" y="1775897"/>
              <a:ext cx="1114817" cy="698560"/>
              <a:chOff x="3044339" y="2709438"/>
              <a:chExt cx="1114817" cy="698560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3058125" y="2709438"/>
                <a:ext cx="1060451" cy="698560"/>
              </a:xfrm>
              <a:prstGeom prst="roundRect">
                <a:avLst/>
              </a:prstGeom>
              <a:solidFill>
                <a:srgbClr val="E6789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044339" y="2721870"/>
                <a:ext cx="11148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800" kern="10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持之以恒</a:t>
                </a:r>
                <a:endParaRPr lang="zh-CN" altLang="en-US" sz="1800" kern="1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sz="1800" kern="10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终成大器</a:t>
                </a:r>
                <a:endParaRPr lang="zh-CN" altLang="zh-CN" sz="1800" kern="100">
                  <a:solidFill>
                    <a:schemeClr val="bg1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" name="左大括号 16"/>
            <p:cNvSpPr/>
            <p:nvPr/>
          </p:nvSpPr>
          <p:spPr>
            <a:xfrm rot="10800000">
              <a:off x="6144265" y="1564591"/>
              <a:ext cx="276691" cy="1102206"/>
            </a:xfrm>
            <a:prstGeom prst="leftBrace">
              <a:avLst>
                <a:gd name="adj1" fmla="val 22326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3814501" y="2337003"/>
              <a:ext cx="2251925" cy="3132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AE7B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41" name="矩形 40"/>
            <p:cNvSpPr/>
            <p:nvPr/>
          </p:nvSpPr>
          <p:spPr>
            <a:xfrm>
              <a:off x="3777263" y="2297465"/>
              <a:ext cx="2357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结果 感</a:t>
              </a:r>
              <a:r>
                <a:rPr lang="zh-CN" altLang="en-US" sz="1800" kern="1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其意，还卒业</a:t>
              </a:r>
              <a:endParaRPr lang="zh-CN" altLang="zh-CN" sz="1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2985769" y="1726121"/>
              <a:ext cx="707679" cy="698560"/>
              <a:chOff x="2994625" y="2709438"/>
              <a:chExt cx="707679" cy="698560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2994625" y="2709438"/>
                <a:ext cx="674007" cy="698560"/>
              </a:xfrm>
              <a:prstGeom prst="roundRect">
                <a:avLst/>
              </a:prstGeom>
              <a:solidFill>
                <a:srgbClr val="E6789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3012590" y="2721870"/>
                <a:ext cx="68971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800" kern="1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铁杵</a:t>
                </a:r>
                <a:endParaRPr lang="en-US" altLang="zh-CN" sz="1800" kern="1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sz="1800" kern="100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成</a:t>
                </a:r>
                <a:r>
                  <a:rPr lang="zh-CN" altLang="en-US" sz="1800" kern="1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针</a:t>
                </a:r>
                <a:endParaRPr lang="zh-CN" altLang="zh-CN" sz="1800" kern="100" dirty="0">
                  <a:solidFill>
                    <a:schemeClr val="bg1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18"/>
          <p:cNvSpPr/>
          <p:nvPr/>
        </p:nvSpPr>
        <p:spPr>
          <a:xfrm>
            <a:off x="581025" y="1419622"/>
            <a:ext cx="7981950" cy="3228976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42976" y="1693154"/>
            <a:ext cx="69294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j-ea"/>
                <a:ea typeface="+mj-ea"/>
              </a:rPr>
              <a:t>(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dirty="0" smtClean="0">
                <a:latin typeface="+mj-ea"/>
                <a:ea typeface="+mj-ea"/>
              </a:rPr>
              <a:t>)《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铁杵成针</a:t>
            </a:r>
            <a:r>
              <a:rPr lang="en-US" altLang="zh-CN" sz="3200" dirty="0">
                <a:latin typeface="+mj-ea"/>
              </a:rPr>
              <a:t>》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讲的是谁的故事？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j-ea"/>
                <a:ea typeface="+mj-ea"/>
              </a:rPr>
              <a:t>(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dirty="0" smtClean="0">
                <a:latin typeface="+mj-ea"/>
                <a:ea typeface="+mj-ea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铁杵是怎么变成针的？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j-ea"/>
                <a:ea typeface="+mj-ea"/>
              </a:rPr>
              <a:t>(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200" dirty="0" smtClean="0">
                <a:latin typeface="+mj-ea"/>
                <a:ea typeface="+mj-ea"/>
              </a:rPr>
              <a:t>)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从这个故事中你明白了什么道理？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5576" y="691403"/>
            <a:ext cx="1471085" cy="534600"/>
            <a:chOff x="3131840" y="2188312"/>
            <a:chExt cx="1471085" cy="534600"/>
          </a:xfrm>
        </p:grpSpPr>
        <p:sp>
          <p:nvSpPr>
            <p:cNvPr id="7" name="圆角矩形 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6CAAE2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阅读提示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22264" y="1488398"/>
            <a:ext cx="6099472" cy="3028558"/>
            <a:chOff x="1619672" y="1488398"/>
            <a:chExt cx="6099472" cy="3028558"/>
          </a:xfrm>
        </p:grpSpPr>
        <p:grpSp>
          <p:nvGrpSpPr>
            <p:cNvPr id="28" name="组合 27"/>
            <p:cNvGrpSpPr/>
            <p:nvPr/>
          </p:nvGrpSpPr>
          <p:grpSpPr>
            <a:xfrm>
              <a:off x="1619672" y="1488398"/>
              <a:ext cx="6099472" cy="3028558"/>
              <a:chOff x="1619672" y="1595925"/>
              <a:chExt cx="6099472" cy="3028558"/>
            </a:xfrm>
          </p:grpSpPr>
          <p:sp>
            <p:nvSpPr>
              <p:cNvPr id="29" name="矩形: 圆角 18"/>
              <p:cNvSpPr/>
              <p:nvPr/>
            </p:nvSpPr>
            <p:spPr>
              <a:xfrm>
                <a:off x="1670472" y="1640375"/>
                <a:ext cx="6048672" cy="2984108"/>
              </a:xfrm>
              <a:prstGeom prst="roundRect">
                <a:avLst>
                  <a:gd name="adj" fmla="val 5857"/>
                </a:avLst>
              </a:prstGeom>
              <a:solidFill>
                <a:srgbClr val="92C7D5"/>
              </a:solidFill>
              <a:ln w="9525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: 圆角 18"/>
              <p:cNvSpPr/>
              <p:nvPr/>
            </p:nvSpPr>
            <p:spPr>
              <a:xfrm>
                <a:off x="1619672" y="1595925"/>
                <a:ext cx="6048672" cy="2984108"/>
              </a:xfrm>
              <a:prstGeom prst="roundRect">
                <a:avLst>
                  <a:gd name="adj" fmla="val 5857"/>
                </a:avLst>
              </a:prstGeom>
              <a:solidFill>
                <a:schemeClr val="bg1"/>
              </a:solidFill>
              <a:ln w="9525">
                <a:solidFill>
                  <a:srgbClr val="92C7D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PA-文本框 2"/>
            <p:cNvSpPr txBox="1"/>
            <p:nvPr>
              <p:custDataLst>
                <p:tags r:id="rId1"/>
              </p:custDataLst>
            </p:nvPr>
          </p:nvSpPr>
          <p:spPr>
            <a:xfrm>
              <a:off x="2748934" y="1528160"/>
              <a:ext cx="4442770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  <a:latin typeface="+mj-ea"/>
                  <a:ea typeface="+mj-ea"/>
                </a:rPr>
                <a:t>(</a:t>
              </a:r>
              <a:r>
                <a:rPr lang="en-US" altLang="zh-CN" sz="24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400" dirty="0" smtClean="0">
                  <a:solidFill>
                    <a:srgbClr val="0070C0"/>
                  </a:solidFill>
                  <a:latin typeface="+mj-ea"/>
                  <a:ea typeface="+mj-ea"/>
                </a:rPr>
                <a:t>)</a:t>
              </a:r>
              <a:r>
                <a:rPr lang="zh-CN" altLang="en-US" sz="24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理解</a:t>
              </a:r>
              <a:r>
                <a:rPr lang="zh-CN" altLang="en-US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课题，提出问题。 </a:t>
              </a:r>
              <a:endPara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  <a:latin typeface="+mj-ea"/>
                  <a:ea typeface="+mj-ea"/>
                </a:rPr>
                <a:t>(</a:t>
              </a:r>
              <a:r>
                <a:rPr lang="en-US" altLang="zh-CN" sz="24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dirty="0" smtClean="0">
                  <a:solidFill>
                    <a:srgbClr val="0070C0"/>
                  </a:solidFill>
                  <a:latin typeface="+mj-ea"/>
                  <a:ea typeface="+mj-ea"/>
                </a:rPr>
                <a:t>)</a:t>
              </a:r>
              <a:r>
                <a:rPr lang="zh-CN" altLang="en-US" sz="24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</a:t>
              </a:r>
              <a:r>
                <a:rPr lang="zh-CN" altLang="en-US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准字词，读通课文。 </a:t>
              </a:r>
              <a:endPara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  <a:latin typeface="+mj-ea"/>
                  <a:ea typeface="+mj-ea"/>
                </a:rPr>
                <a:t>(</a:t>
              </a:r>
              <a:r>
                <a:rPr lang="en-US" altLang="zh-CN" sz="24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400" dirty="0" smtClean="0">
                  <a:solidFill>
                    <a:srgbClr val="0070C0"/>
                  </a:solidFill>
                  <a:latin typeface="+mj-ea"/>
                  <a:ea typeface="+mj-ea"/>
                </a:rPr>
                <a:t>)</a:t>
              </a:r>
              <a:r>
                <a:rPr lang="zh-CN" altLang="en-US" sz="24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结合</a:t>
              </a:r>
              <a:r>
                <a:rPr lang="zh-CN" altLang="en-US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注释，疏通文意。 </a:t>
              </a:r>
              <a:endPara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  <a:latin typeface="+mj-ea"/>
                  <a:ea typeface="+mj-ea"/>
                </a:rPr>
                <a:t>(</a:t>
              </a:r>
              <a:r>
                <a:rPr lang="en-US" altLang="zh-CN" sz="24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400" dirty="0" smtClean="0">
                  <a:solidFill>
                    <a:srgbClr val="0070C0"/>
                  </a:solidFill>
                  <a:latin typeface="+mj-ea"/>
                  <a:ea typeface="+mj-ea"/>
                </a:rPr>
                <a:t>)</a:t>
              </a:r>
              <a:r>
                <a:rPr lang="zh-CN" altLang="en-US" sz="24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解疑</a:t>
              </a:r>
              <a:r>
                <a:rPr lang="zh-CN" altLang="en-US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释惑，体会道理。 </a:t>
              </a:r>
              <a:endPara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rgbClr val="0070C0"/>
                  </a:solidFill>
                  <a:latin typeface="+mj-ea"/>
                  <a:ea typeface="+mj-ea"/>
                </a:rPr>
                <a:t>(</a:t>
              </a:r>
              <a:r>
                <a:rPr lang="en-US" altLang="zh-CN" sz="24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en-US" altLang="zh-CN" sz="2400" dirty="0" smtClean="0">
                  <a:solidFill>
                    <a:srgbClr val="0070C0"/>
                  </a:solidFill>
                  <a:latin typeface="+mj-ea"/>
                  <a:ea typeface="+mj-ea"/>
                </a:rPr>
                <a:t>)</a:t>
              </a:r>
              <a:r>
                <a:rPr lang="zh-CN" altLang="en-US" sz="24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自由</a:t>
              </a:r>
              <a:r>
                <a:rPr lang="zh-CN" altLang="en-US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表达，熟读成诵</a:t>
              </a:r>
              <a:r>
                <a:rPr lang="zh-CN" altLang="en-US" sz="2400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00166" y="642924"/>
            <a:ext cx="1471085" cy="534600"/>
            <a:chOff x="3131840" y="2188312"/>
            <a:chExt cx="1471085" cy="534600"/>
          </a:xfrm>
        </p:grpSpPr>
        <p:sp>
          <p:nvSpPr>
            <p:cNvPr id="21" name="圆角矩形 20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学习方法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81025" y="661369"/>
            <a:ext cx="1471085" cy="534600"/>
            <a:chOff x="3131840" y="2188312"/>
            <a:chExt cx="1471085" cy="534600"/>
          </a:xfrm>
        </p:grpSpPr>
        <p:sp>
          <p:nvSpPr>
            <p:cNvPr id="9" name="圆角矩形 8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我会填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581025" y="1425784"/>
            <a:ext cx="7981950" cy="3018174"/>
            <a:chOff x="581025" y="1425784"/>
            <a:chExt cx="7981950" cy="3018174"/>
          </a:xfrm>
        </p:grpSpPr>
        <p:sp>
          <p:nvSpPr>
            <p:cNvPr id="14" name="矩形: 圆角 18"/>
            <p:cNvSpPr/>
            <p:nvPr/>
          </p:nvSpPr>
          <p:spPr>
            <a:xfrm>
              <a:off x="581025" y="1425784"/>
              <a:ext cx="7981950" cy="3018174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 w="9525">
              <a:solidFill>
                <a:srgbClr val="92C7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24989" y="1660059"/>
              <a:ext cx="49552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这个故事的主人公是</a:t>
              </a:r>
              <a:r>
                <a:rPr lang="en-US" altLang="zh-CN" sz="2400" smtClean="0">
                  <a:latin typeface="+mj-ea"/>
                  <a:ea typeface="+mj-ea"/>
                </a:rPr>
                <a:t>(         )</a:t>
              </a: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348495" y="2578116"/>
              <a:ext cx="1260879" cy="87029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151269" y="2578116"/>
              <a:ext cx="1698235" cy="87029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391398" y="2578116"/>
              <a:ext cx="1260879" cy="87029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 descr="全解连接箭头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6200000">
              <a:off x="2747335" y="2822358"/>
              <a:ext cx="271057" cy="381812"/>
            </a:xfrm>
            <a:prstGeom prst="rect">
              <a:avLst/>
            </a:prstGeom>
          </p:spPr>
        </p:pic>
        <p:pic>
          <p:nvPicPr>
            <p:cNvPr id="22" name="图片 21" descr="全解连接箭头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6200000">
              <a:off x="4995236" y="2822358"/>
              <a:ext cx="271057" cy="38181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24695" y="2124738"/>
              <a:ext cx="95410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/>
                <a:t>起因 </a:t>
              </a:r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553520" y="2124738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/>
                <a:t>经过</a:t>
              </a:r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582345" y="2124738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/>
                <a:t>结果</a:t>
              </a:r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24989" y="362220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我的感悟：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650649" y="4012619"/>
              <a:ext cx="4366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1509130" y="3130942"/>
            <a:ext cx="3628268" cy="1520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000" dirty="0"/>
              <a:t>是：这。</a:t>
            </a:r>
            <a:endParaRPr lang="zh-CN" altLang="en-US" sz="2000" dirty="0"/>
          </a:p>
          <a:p>
            <a:r>
              <a:rPr lang="zh-CN" altLang="en-US" sz="2000" dirty="0"/>
              <a:t>方：正在。</a:t>
            </a:r>
            <a:endParaRPr lang="zh-CN" altLang="en-US" sz="2000" dirty="0"/>
          </a:p>
          <a:p>
            <a:r>
              <a:rPr lang="zh-CN" altLang="en-US" sz="2000" dirty="0"/>
              <a:t>感其意：被她的意志感动。</a:t>
            </a:r>
            <a:endParaRPr lang="zh-CN" altLang="en-US" sz="2000" dirty="0"/>
          </a:p>
          <a:p>
            <a:r>
              <a:rPr lang="zh-CN" altLang="en-US" sz="2000" dirty="0"/>
              <a:t>还卒业：回去完成了学业。</a:t>
            </a:r>
            <a:endParaRPr lang="zh-CN" altLang="en-US" sz="2000" dirty="0"/>
          </a:p>
        </p:txBody>
      </p:sp>
      <p:sp>
        <p:nvSpPr>
          <p:cNvPr id="35" name="文本框 34"/>
          <p:cNvSpPr txBox="1"/>
          <p:nvPr/>
        </p:nvSpPr>
        <p:spPr>
          <a:xfrm>
            <a:off x="811234" y="3072165"/>
            <a:ext cx="75215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just"/>
            <a:r>
              <a:rPr lang="zh-CN" altLang="en-US" sz="1800" dirty="0"/>
              <a:t>　　磨针溪，在眉州的象耳山下。传说李白在山中读书的时候，没有完成好自己的功课就出去玩了。他路过一条小溪，见到一个老妇人在那里磨一根铁棒</a:t>
            </a:r>
            <a:r>
              <a:rPr lang="zh-CN" altLang="en-US" sz="1800" dirty="0" smtClean="0"/>
              <a:t>，</a:t>
            </a:r>
            <a:r>
              <a:rPr lang="en-US" altLang="zh-CN" sz="1800" dirty="0" smtClean="0">
                <a:latin typeface="+mj-ea"/>
                <a:ea typeface="+mj-ea"/>
              </a:rPr>
              <a:t>(</a:t>
            </a:r>
            <a:r>
              <a:rPr lang="zh-CN" altLang="en-US" sz="1800" dirty="0" smtClean="0"/>
              <a:t>他</a:t>
            </a:r>
            <a:r>
              <a:rPr lang="zh-CN" altLang="en-US" sz="1800" dirty="0"/>
              <a:t>感到</a:t>
            </a:r>
            <a:r>
              <a:rPr lang="zh-CN" altLang="en-US" sz="1800" dirty="0" smtClean="0"/>
              <a:t>奇怪</a:t>
            </a:r>
            <a:r>
              <a:rPr lang="en-US" altLang="zh-CN" sz="1800" dirty="0" smtClean="0">
                <a:latin typeface="+mj-ea"/>
                <a:ea typeface="+mj-ea"/>
              </a:rPr>
              <a:t>)</a:t>
            </a:r>
            <a:r>
              <a:rPr lang="zh-CN" altLang="en-US" sz="1800" dirty="0" smtClean="0"/>
              <a:t>于是</a:t>
            </a:r>
            <a:r>
              <a:rPr lang="zh-CN" altLang="en-US" sz="1800" dirty="0"/>
              <a:t>就问这位老妇人在干什么。老妇人说：“要把这根铁棒磨成针。”李白十分惊讶这位老妇人的毅力，于是就回去把自己的功课完成了。</a:t>
            </a:r>
            <a:endParaRPr lang="zh-CN" altLang="en-US" sz="1800" dirty="0"/>
          </a:p>
        </p:txBody>
      </p:sp>
      <p:sp>
        <p:nvSpPr>
          <p:cNvPr id="16" name="圆角矩形 12"/>
          <p:cNvSpPr/>
          <p:nvPr/>
        </p:nvSpPr>
        <p:spPr bwMode="auto">
          <a:xfrm>
            <a:off x="799071" y="1337044"/>
            <a:ext cx="7545858" cy="1672087"/>
          </a:xfrm>
          <a:prstGeom prst="roundRect">
            <a:avLst>
              <a:gd name="adj" fmla="val 3496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23250" y="1411557"/>
            <a:ext cx="4612106" cy="1520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　　磨针溪，在象耳山下。世传李太白读书山中，未成，弃去。过　溪，逢老媪　磨铁杵。问之，曰：“欲作针。”太白　　　，  　　。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70230" y="1771402"/>
            <a:ext cx="455740" cy="412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</a:rPr>
              <a:t>是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78628" y="2140508"/>
            <a:ext cx="476700" cy="412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</a:rPr>
              <a:t>方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31419" y="2506522"/>
            <a:ext cx="1152128" cy="412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感其意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507516" y="2503362"/>
            <a:ext cx="1037458" cy="412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还卒业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09316" y="1360196"/>
            <a:ext cx="2059604" cy="1656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2" name="组合 21"/>
          <p:cNvGrpSpPr/>
          <p:nvPr/>
        </p:nvGrpSpPr>
        <p:grpSpPr>
          <a:xfrm>
            <a:off x="771525" y="594694"/>
            <a:ext cx="1471085" cy="534600"/>
            <a:chOff x="3131840" y="2188312"/>
            <a:chExt cx="1471085" cy="534600"/>
          </a:xfrm>
        </p:grpSpPr>
        <p:sp>
          <p:nvSpPr>
            <p:cNvPr id="23" name="圆角矩形 2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阅读理解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1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override="childStyle">
                                        <p:cTn id="9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5251B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repeatCount="2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mph" presetSubtype="1" grpId="5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5251B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repeatCount="2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mph" presetSubtype="1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5251B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repeatCount="200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mph" presetSubtype="1" grpId="9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A5251B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uiExpand="1" build="allAtOnce"/>
      <p:bldP spid="35" grpId="1"/>
      <p:bldP spid="26" grpId="2"/>
      <p:bldP spid="26" grpId="3"/>
      <p:bldP spid="29" grpId="4"/>
      <p:bldP spid="29" grpId="5"/>
      <p:bldP spid="30" grpId="6"/>
      <p:bldP spid="30" grpId="7"/>
      <p:bldP spid="31" grpId="8"/>
      <p:bldP spid="31" grpId="9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18"/>
          <p:cNvSpPr/>
          <p:nvPr/>
        </p:nvSpPr>
        <p:spPr>
          <a:xfrm>
            <a:off x="611560" y="1062662"/>
            <a:ext cx="7981950" cy="3181678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64927" y="994399"/>
            <a:ext cx="76752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铁杵成针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磨针溪，在</a:t>
            </a:r>
            <a:r>
              <a:rPr lang="en-US" altLang="zh-CN" sz="2800" dirty="0">
                <a:solidFill>
                  <a:srgbClr val="00B0F0"/>
                </a:solidFill>
                <a:latin typeface="+mj-ea"/>
              </a:rPr>
              <a:t>/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象耳山下。世传李太白</a:t>
            </a:r>
            <a:r>
              <a:rPr lang="en-US" altLang="zh-CN" sz="2800" dirty="0">
                <a:solidFill>
                  <a:srgbClr val="00B0F0"/>
                </a:solidFill>
                <a:latin typeface="+mj-ea"/>
              </a:rPr>
              <a:t>/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读书山中，未成，弃去。过是溪，逢老媪</a:t>
            </a:r>
            <a:r>
              <a:rPr lang="en-US" altLang="zh-CN" sz="2800" dirty="0" smtClean="0">
                <a:solidFill>
                  <a:srgbClr val="00B0F0"/>
                </a:solidFill>
                <a:latin typeface="+mj-ea"/>
                <a:ea typeface="+mj-ea"/>
              </a:rPr>
              <a:t>/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en-US" altLang="zh-CN" sz="2800" dirty="0" smtClean="0">
                <a:solidFill>
                  <a:srgbClr val="00B0F0"/>
                </a:solidFill>
                <a:latin typeface="+mj-ea"/>
                <a:ea typeface="+mj-ea"/>
              </a:rPr>
              <a:t>/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磨铁杵。问之，曰：“欲作针。”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太白</a:t>
            </a:r>
            <a:r>
              <a:rPr lang="en-US" altLang="zh-CN" sz="2800" dirty="0">
                <a:solidFill>
                  <a:srgbClr val="00B0F0"/>
                </a:solidFill>
                <a:latin typeface="+mj-ea"/>
              </a:rPr>
              <a:t>/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感其意，还</a:t>
            </a:r>
            <a:r>
              <a:rPr lang="en-US" altLang="zh-CN" sz="2800" dirty="0" smtClean="0">
                <a:solidFill>
                  <a:srgbClr val="00B0F0"/>
                </a:solidFill>
                <a:latin typeface="+mj-ea"/>
                <a:ea typeface="+mj-ea"/>
              </a:rPr>
              <a:t>/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卒业。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1025" y="661369"/>
            <a:ext cx="1471085" cy="534600"/>
            <a:chOff x="3131840" y="2188312"/>
            <a:chExt cx="1471085" cy="534600"/>
          </a:xfrm>
        </p:grpSpPr>
        <p:sp>
          <p:nvSpPr>
            <p:cNvPr id="7" name="圆角矩形 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读一读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411760" y="784805"/>
            <a:ext cx="3288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铁杵是怎么变成针的？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22998" y="1851996"/>
            <a:ext cx="4464496" cy="1297408"/>
            <a:chOff x="1043608" y="1707654"/>
            <a:chExt cx="4464496" cy="129740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275856" y="1707654"/>
              <a:ext cx="2232248" cy="1286742"/>
            </a:xfrm>
            <a:prstGeom prst="roundRect">
              <a:avLst/>
            </a:prstGeom>
            <a:ln w="12700">
              <a:solidFill>
                <a:srgbClr val="A2D1DD"/>
              </a:solidFill>
            </a:ln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43608" y="1718320"/>
              <a:ext cx="1863043" cy="1286742"/>
            </a:xfrm>
            <a:prstGeom prst="roundRect">
              <a:avLst/>
            </a:prstGeom>
            <a:ln w="12700">
              <a:solidFill>
                <a:srgbClr val="A2D1DD"/>
              </a:solidFill>
            </a:ln>
          </p:spPr>
        </p:pic>
      </p:grpSp>
      <p:grpSp>
        <p:nvGrpSpPr>
          <p:cNvPr id="2" name="组合 1"/>
          <p:cNvGrpSpPr/>
          <p:nvPr/>
        </p:nvGrpSpPr>
        <p:grpSpPr>
          <a:xfrm>
            <a:off x="2200936" y="3839807"/>
            <a:ext cx="5920109" cy="706826"/>
            <a:chOff x="2200936" y="3839807"/>
            <a:chExt cx="5920109" cy="706826"/>
          </a:xfrm>
        </p:grpSpPr>
        <p:sp>
          <p:nvSpPr>
            <p:cNvPr id="26" name="对话气泡: 圆角矩形 25"/>
            <p:cNvSpPr/>
            <p:nvPr/>
          </p:nvSpPr>
          <p:spPr>
            <a:xfrm>
              <a:off x="2200936" y="3839807"/>
              <a:ext cx="5920109" cy="706826"/>
            </a:xfrm>
            <a:prstGeom prst="wedgeRoundRectCallout">
              <a:avLst>
                <a:gd name="adj1" fmla="val -53221"/>
                <a:gd name="adj2" fmla="val 5416"/>
                <a:gd name="adj3" fmla="val 16667"/>
              </a:avLst>
            </a:prstGeom>
            <a:solidFill>
              <a:schemeClr val="bg1"/>
            </a:solidFill>
            <a:ln w="9525">
              <a:solidFill>
                <a:srgbClr val="FF3F3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278070" y="3925647"/>
              <a:ext cx="5787293" cy="476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猜猜看，老媪大概是什么时候开始磨针的？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438396" y="1871167"/>
            <a:ext cx="4464496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/>
              <a:t>每当老媪想要放弃时，她想</a:t>
            </a:r>
            <a:r>
              <a:rPr lang="en-US" altLang="zh-CN"/>
              <a:t>……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每当李白想要放弃时，他想</a:t>
            </a:r>
            <a:r>
              <a:rPr lang="en-US" altLang="zh-CN"/>
              <a:t>……</a:t>
            </a:r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71525" y="704449"/>
            <a:ext cx="1471085" cy="534600"/>
            <a:chOff x="3131840" y="2188312"/>
            <a:chExt cx="1471085" cy="534600"/>
          </a:xfrm>
        </p:grpSpPr>
        <p:sp>
          <p:nvSpPr>
            <p:cNvPr id="25" name="圆角矩形 24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00B050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说一说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1525" y="1776141"/>
            <a:ext cx="2308716" cy="1459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18"/>
          <p:cNvSpPr/>
          <p:nvPr/>
        </p:nvSpPr>
        <p:spPr>
          <a:xfrm>
            <a:off x="611560" y="1062662"/>
            <a:ext cx="7981950" cy="3093263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 w="9525">
            <a:solidFill>
              <a:srgbClr val="92C7D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89585" y="1317401"/>
            <a:ext cx="7429552" cy="25766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铁杵成针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这个故事表现了李白有恒心、有毅力，刻苦学习的品质。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　　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道理：无论做什么事请，只要有恒心，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有毅力，坚持不懈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就一定会成功。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11040" y="845437"/>
            <a:ext cx="1471085" cy="534600"/>
            <a:chOff x="3131840" y="2188312"/>
            <a:chExt cx="1471085" cy="534600"/>
          </a:xfrm>
        </p:grpSpPr>
        <p:sp>
          <p:nvSpPr>
            <p:cNvPr id="8" name="圆角矩形 7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96006F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诵 读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187624" y="1585253"/>
            <a:ext cx="6840760" cy="2483182"/>
            <a:chOff x="1187624" y="1585253"/>
            <a:chExt cx="6840760" cy="2483182"/>
          </a:xfrm>
        </p:grpSpPr>
        <p:sp>
          <p:nvSpPr>
            <p:cNvPr id="14" name="矩形: 圆角 18"/>
            <p:cNvSpPr/>
            <p:nvPr/>
          </p:nvSpPr>
          <p:spPr>
            <a:xfrm>
              <a:off x="1187624" y="1585253"/>
              <a:ext cx="6840760" cy="2472536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 w="9525">
              <a:solidFill>
                <a:srgbClr val="92C7D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45209" y="1995686"/>
              <a:ext cx="5749031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铁杵磨成针，功到自然成。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 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只要功夫深，铁杵磨成针。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5"/>
  <p:tag name="RESOURCELIBID_ANIM" val="460"/>
</p:tagLst>
</file>

<file path=ppt/tags/tag2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ISPRING_RESOURCE_PATHS_HASH_PRESENTER" val="6386bad1b193e8ddd96c78c97f95eeb279f1e047"/>
  <p:tag name="KSO_WPP_MARK_KEY" val="9b6c92fe-738f-453f-a6c0-d05e9a70496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692</Words>
  <Application>WPS 演示</Application>
  <PresentationFormat>全屏显示(16:9)</PresentationFormat>
  <Paragraphs>89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楷体</vt:lpstr>
      <vt:lpstr>黑体</vt:lpstr>
      <vt:lpstr>Times New Roman</vt:lpstr>
      <vt:lpstr>Arial</vt:lpstr>
      <vt:lpstr>Arial Unicode MS</vt:lpstr>
      <vt:lpstr>Calibri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2022-07-05T19:39:00Z</cp:lastPrinted>
  <dcterms:created xsi:type="dcterms:W3CDTF">2022-07-05T19:39:00Z</dcterms:created>
  <dcterms:modified xsi:type="dcterms:W3CDTF">2023-01-17T03:38:13Z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BDB5C1EDC0A741BFB6127EB9F61AC426</vt:lpwstr>
  </property>
  <property fmtid="{D5CDD505-2E9C-101B-9397-08002B2CF9AE}" pid="3" name="KSOProductBuildVer">
    <vt:lpwstr>2052-11.1.0.13703</vt:lpwstr>
  </property>
</Properties>
</file>