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79" r:id="rId5"/>
    <p:sldId id="539" r:id="rId6"/>
    <p:sldId id="310" r:id="rId7"/>
    <p:sldId id="530" r:id="rId8"/>
    <p:sldId id="362" r:id="rId9"/>
    <p:sldId id="546" r:id="rId10"/>
    <p:sldId id="547" r:id="rId11"/>
    <p:sldId id="548" r:id="rId12"/>
    <p:sldId id="549" r:id="rId13"/>
    <p:sldId id="550" r:id="rId14"/>
    <p:sldId id="551" r:id="rId15"/>
    <p:sldId id="496" r:id="rId16"/>
    <p:sldId id="339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C0504D"/>
    <a:srgbClr val="FF0000"/>
    <a:srgbClr val="FFC000"/>
    <a:srgbClr val="AEAEAE"/>
    <a:srgbClr val="FFDB6D"/>
    <a:srgbClr val="CC00CC"/>
    <a:srgbClr val="339933"/>
    <a:srgbClr val="00CC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9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37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2588282"/>
            <a:ext cx="8139178" cy="899167"/>
          </a:xfrm>
        </p:spPr>
        <p:txBody>
          <a:bodyPr rIns="25400" anchor="t">
            <a:noAutofit/>
          </a:bodyPr>
          <a:lstStyle>
            <a:lvl1pPr algn="ctr">
              <a:defRPr sz="405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12" y="3566160"/>
            <a:ext cx="8139178" cy="950984"/>
          </a:xfrm>
        </p:spPr>
        <p:txBody>
          <a:bodyPr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r>
              <a:rPr lang="en-US" altLang="zh-CN" sz="1200">
                <a:solidFill>
                  <a:srgbClr val="898989"/>
                </a:solidFill>
              </a:rPr>
              <a:t>‹#›</a:t>
            </a:r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2588282"/>
            <a:ext cx="8139178" cy="899167"/>
          </a:xfrm>
        </p:spPr>
        <p:txBody>
          <a:bodyPr rIns="25400" rtlCol="0" anchor="t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r>
              <a:rPr lang="en-US" altLang="zh-CN" sz="1200">
                <a:solidFill>
                  <a:srgbClr val="898989"/>
                </a:solidFill>
              </a:rPr>
              <a:t>‹#›</a:t>
            </a:r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1296000"/>
            <a:ext cx="8139178" cy="5041355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808731"/>
            <a:ext cx="8139178" cy="624845"/>
          </a:xfrm>
        </p:spPr>
        <p:txBody>
          <a:bodyPr rIns="63500" anchor="t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4511676"/>
            <a:ext cx="8139178" cy="1077985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7" y="1296000"/>
            <a:ext cx="3962432" cy="5040000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7" y="1296001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789043"/>
            <a:ext cx="3962400" cy="4552234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2" y="1296001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2" y="1789043"/>
            <a:ext cx="3962432" cy="4552234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7" y="1296000"/>
            <a:ext cx="3962432" cy="5040000"/>
          </a:xfrm>
        </p:spPr>
        <p:txBody>
          <a:bodyPr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296000"/>
            <a:ext cx="3962432" cy="5040000"/>
          </a:xfrm>
        </p:spPr>
        <p:txBody>
          <a:bodyPr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9"/>
            <a:ext cx="713238" cy="5388907"/>
          </a:xfrm>
        </p:spPr>
        <p:txBody>
          <a:bodyPr vert="eaVert"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1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r>
              <a:rPr lang="en-US" altLang="zh-CN" sz="1200">
                <a:solidFill>
                  <a:srgbClr val="898989"/>
                </a:solidFill>
              </a:rPr>
              <a:t>‹#›</a:t>
            </a:r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502444" y="431800"/>
            <a:ext cx="81391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4"/>
            </p:custDataLst>
          </p:nvPr>
        </p:nvSpPr>
        <p:spPr bwMode="auto">
          <a:xfrm>
            <a:off x="502444" y="1295401"/>
            <a:ext cx="8139113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606" y="6350001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291" y="6350001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50001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lvl="0" algn="r" eaLnBrk="1" hangingPunct="1"/>
            <a:r>
              <a:rPr lang="en-US" altLang="zh-CN" sz="1200">
                <a:solidFill>
                  <a:srgbClr val="898989"/>
                </a:solidFill>
              </a:rPr>
              <a:t>‹#›</a:t>
            </a:r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703666"/>
            <a:ext cx="6768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习作</a:t>
            </a:r>
            <a:r>
              <a:rPr lang="zh-CN" altLang="en-US" sz="54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：我</a:t>
            </a:r>
            <a:r>
              <a:rPr lang="zh-CN" altLang="en-US" sz="5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的奇思妙想</a:t>
            </a:r>
            <a:endParaRPr lang="zh-CN" sz="5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 descr="图片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39743" y="3702321"/>
            <a:ext cx="2800350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46605" y="2924810"/>
            <a:ext cx="5932170" cy="2963333"/>
          </a:xfrm>
          <a:prstGeom prst="wedgeRoundRectCallout">
            <a:avLst>
              <a:gd name="adj1" fmla="val -32990"/>
              <a:gd name="adj2" fmla="val -71182"/>
              <a:gd name="adj3" fmla="val 16667"/>
            </a:avLst>
          </a:prstGeom>
          <a:noFill/>
          <a:ln w="571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首先要选择作文的题目，再进行合理选材，确定文章结构先写什么再写什么、分清主次，抓住侧重点进行详细地叙述。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1060" y="1428750"/>
            <a:ext cx="4242316" cy="862251"/>
          </a:xfrm>
          <a:prstGeom prst="heptagon">
            <a:avLst/>
          </a:prstGeom>
          <a:solidFill>
            <a:srgbClr val="FFDB6D"/>
          </a:solidFill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理清自己作文的思路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1650" y="1068070"/>
            <a:ext cx="1846580" cy="624423"/>
          </a:xfrm>
          <a:prstGeom prst="snip2DiagRect">
            <a:avLst/>
          </a:prstGeom>
          <a:solidFill>
            <a:srgbClr val="FFDB6D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提纲如下：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24940" y="2276872"/>
            <a:ext cx="673242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62430" y="3609340"/>
            <a:ext cx="7042785" cy="2554161"/>
          </a:xfrm>
          <a:prstGeom prst="wedgeRoundRectCallout">
            <a:avLst>
              <a:gd name="adj1" fmla="val -55472"/>
              <a:gd name="adj2" fmla="val -31593"/>
              <a:gd name="adj3" fmla="val 16667"/>
            </a:avLst>
          </a:prstGeom>
          <a:noFill/>
          <a:ln w="952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结：今天的作文课上，大家在作文的过程中体验到了乐趣，懂得了写作的一些技巧。其实，在平常的生活中，只要我们注意观察、勤于思考，把自己听见的、看见的、想到的进行合理的整理，把自己想说的话写出来就行了。只要我们努力，坚持，我想大家也都会喜欢上作文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9455" y="1820545"/>
            <a:ext cx="4450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怎样写好关于发明的想象作文？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流程图: 终止 3"/>
          <p:cNvSpPr/>
          <p:nvPr/>
        </p:nvSpPr>
        <p:spPr bwMode="auto">
          <a:xfrm>
            <a:off x="332740" y="1140460"/>
            <a:ext cx="1930400" cy="680085"/>
          </a:xfrm>
          <a:prstGeom prst="flowChartTerminator">
            <a:avLst/>
          </a:prstGeom>
          <a:solidFill>
            <a:schemeClr val="accent2"/>
          </a:solidFill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课堂小结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8450" y="2569210"/>
            <a:ext cx="5409424" cy="509707"/>
          </a:xfrm>
          <a:prstGeom prst="wedgeRoundRectCallout">
            <a:avLst>
              <a:gd name="adj1" fmla="val -9618"/>
              <a:gd name="adj2" fmla="val -77520"/>
              <a:gd name="adj3" fmla="val 16667"/>
            </a:avLst>
          </a:prstGeom>
          <a:solidFill>
            <a:srgbClr val="FFDB6D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要写出自己发明的物品的样子及功能。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 descr="6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5745" y="3079115"/>
            <a:ext cx="1322705" cy="180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1880" y="1543685"/>
            <a:ext cx="6640195" cy="3493135"/>
          </a:xfrm>
          <a:prstGeom prst="rect">
            <a:avLst/>
          </a:prstGeom>
        </p:spPr>
      </p:pic>
      <p:sp>
        <p:nvSpPr>
          <p:cNvPr id="4" name="流程图: 终止 3"/>
          <p:cNvSpPr/>
          <p:nvPr/>
        </p:nvSpPr>
        <p:spPr bwMode="auto">
          <a:xfrm>
            <a:off x="332740" y="1140460"/>
            <a:ext cx="1930400" cy="680085"/>
          </a:xfrm>
          <a:prstGeom prst="flowChartTerminator">
            <a:avLst/>
          </a:prstGeom>
          <a:solidFill>
            <a:schemeClr val="accent2"/>
          </a:solidFill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板书设计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20900" y="2658745"/>
            <a:ext cx="44196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我的奇思妙想</a:t>
            </a:r>
            <a:endParaRPr lang="zh-CN" altLang="en-US" sz="24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发明物品的样子  有什么功能  </a:t>
            </a:r>
            <a:endParaRPr lang="zh-CN" altLang="en-US" sz="24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给“我”的快乐</a:t>
            </a:r>
            <a:endParaRPr lang="zh-CN" sz="24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6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4855" y="2860040"/>
            <a:ext cx="1597025" cy="254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34000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3400" y="1082675"/>
            <a:ext cx="1673860" cy="578444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77185" y="2242820"/>
            <a:ext cx="2075775" cy="624423"/>
          </a:xfrm>
          <a:prstGeom prst="snip2DiagRect">
            <a:avLst/>
          </a:prstGeom>
          <a:solidFill>
            <a:srgbClr val="FF99FF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会飞的木屋</a:t>
            </a:r>
            <a:endParaRPr lang="zh-CN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40705" y="3259455"/>
            <a:ext cx="2075775" cy="624423"/>
          </a:xfrm>
          <a:prstGeom prst="snip2Diag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水上行走鞋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7664" y="4159745"/>
            <a:ext cx="3145949" cy="624423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会变大变小的书包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537835" y="4070985"/>
            <a:ext cx="2781300" cy="212407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8480" y="1196752"/>
            <a:ext cx="827151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小叮当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那晚，天很黑，我还在上网，突然屏幕里走出一个机器人，我并没有害怕，竟然主动和他玩了起来，心中的好奇和兴奋，压制了我害怕的感觉。我们很快就熟悉了，我为他起名为“小叮当”。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“小叮当”可爱极了，身材圆圆胖胖的，长着一个胖乎乎的大脑袋，脸上嵌着一双乌溜溜的大眼睛，一个扁扁的小鼻子和一张能说会道的大嘴巴，见到人总是一副笑眯眯的样子。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有一次，我的家庭作业做完了，便和“小叮当”一起玩耍，没想到“小叮当”竟然主动提出要和我下象棋，我半信半疑地接受了它的挑战，没想到“小叮当”的头脑那么灵活，那么发达。首先我执红子开局，用炮二平五，“小叮当”立即出马八进七。正在这时，它突然出了“马后炮”，把我打得措手不及，损失了一个“车”和一个“相”，我急了，命令全线出击，结果反而又损失了一个“马”和两个“炮”，搞得我手忙脚乱、顾此失彼，汗也浸透了衣服，没几个回合，我便败下阵来，灰溜溜地甘拜下风，他得意地朝我笑了笑。智能机器人聪明啊！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450" y="1690370"/>
            <a:ext cx="827151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还有一次打扫卫生，全家人都是早出晚归，已经一个星期没好好打扫了，“小叮当”自告奋勇地揽下了打扫卫生的重任，只见它肚皮里钻出来一个扫把，又展开来一个簸箕，只要哪里有一点脏，它就会跑过去扫干净，连沙发和床底下都不放过。扫完后，它还用抹布仔细地抹，地板一下子就变得一尘不染了。“小叮当”的神奇还不止这些，一次妈妈在炒菜时，大量的油烟呛得我们直咳嗽，“小叮当”见状，张大嘴巴用力一吸，烟就全跑进了它的嘴里，接着又用力朝窗外一吹，可恶的烟就被“小叮当”排掉了，不一会儿，家里就清清爽爽了，高兴得我真想和它来个热烈的拥抱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神奇而聪明的“小叮当”帮了我们不少忙，同时也给我和这个家带来了不少欢乐。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268730"/>
            <a:ext cx="4039870" cy="581578"/>
          </a:xfrm>
          <a:prstGeom prst="round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小叮当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作文写作技巧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795" y="2586355"/>
            <a:ext cx="5265658" cy="649188"/>
          </a:xfrm>
          <a:prstGeom prst="flowChartTerminator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机器人“小叮当”是什么样子的。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5660" y="3739515"/>
            <a:ext cx="7472680" cy="2227229"/>
          </a:xfrm>
          <a:prstGeom prst="round2Diag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“小叮当”可爱极了，身材圆圆胖胖的，长着一个胖乎乎的大脑袋，脸上嵌着一双乌溜溜的大眼睛，一个扁扁的小鼻子和一张能说会道的大嘴巴，见到人总是一副笑眯眯的样子。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693410" y="1268730"/>
            <a:ext cx="2828925" cy="2095500"/>
          </a:xfrm>
          <a:prstGeom prst="teardrop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3225" y="1074420"/>
            <a:ext cx="1571625" cy="160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036954" y="2510155"/>
            <a:ext cx="8107045" cy="3635079"/>
          </a:xfrm>
          <a:prstGeom prst="cube">
            <a:avLst>
              <a:gd name="adj" fmla="val 5127"/>
            </a:avLst>
          </a:prstGeo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首先我执红子开局，用炮二平五，“小叮当”立即出马八进七。正在这时，它突然出了“马后炮”，把我打得措手不及，损失了一个“车”和一个“相”，我急了，命令全线出击，结果反而又损失了一个“马”和两个“炮”，搞得我手忙脚乱、顾此失彼，汗也浸透了衣服，没几个回合，我便败下阵来，灰溜溜地甘拜下风，他得意地朝我笑了笑。智能机器人真聪明啊！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18005" y="1553210"/>
            <a:ext cx="4770219" cy="649188"/>
          </a:xfrm>
          <a:prstGeom prst="flowChartTerminator">
            <a:avLst/>
          </a:prstGeom>
          <a:solidFill>
            <a:schemeClr val="bg1"/>
          </a:solidFill>
          <a:ln w="38100">
            <a:solidFill>
              <a:srgbClr val="00CC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陪我下象棋，下棋是高手。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60245" y="2613025"/>
            <a:ext cx="5830570" cy="3372505"/>
          </a:xfrm>
          <a:prstGeom prst="wedgeRoundRectCallout">
            <a:avLst>
              <a:gd name="adj1" fmla="val -37922"/>
              <a:gd name="adj2" fmla="val -59287"/>
              <a:gd name="adj3" fmla="val 16667"/>
            </a:avLst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还有一次打扫卫生，全家人都是早出晚归，已经一个星期没好好打扫了，“小叮当”自告奋勇地揽下了打扫卫生的重任，只见它肚皮里钻出来一个扫把，又展开来一个簸箕，只要哪里有一点脏，它就会跑过去扫干净，连沙发和床底下都不放过。扫完后，它还用抹布仔细地抹，地板一下子就变得一尘不染了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4525" y="1428750"/>
            <a:ext cx="3205083" cy="695265"/>
          </a:xfrm>
          <a:prstGeom prst="bevel">
            <a:avLst/>
          </a:prstGeom>
          <a:solidFill>
            <a:srgbClr val="FFDB6D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打扫卫生是好手。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6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94200" y="1428750"/>
            <a:ext cx="962025" cy="1081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3225" y="1074420"/>
            <a:ext cx="1571625" cy="160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137920" y="3188970"/>
            <a:ext cx="7754560" cy="2144291"/>
          </a:xfrm>
          <a:prstGeom prst="cube">
            <a:avLst>
              <a:gd name="adj" fmla="val 512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一次妈妈在炒菜时，大量的油烟呛得我们直咳嗽，“小叮当”见状，张大嘴巴用力一吸，烟就全跑进了它的嘴里，接着又用力朝窗外一吹，可恶的烟就被“小叮当”排掉了。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18005" y="1553210"/>
            <a:ext cx="4030345" cy="595803"/>
          </a:xfrm>
          <a:prstGeom prst="flowChartMultidocument">
            <a:avLst/>
          </a:prstGeom>
          <a:solidFill>
            <a:srgbClr val="FFDB6D"/>
          </a:solidFill>
          <a:ln w="38100">
            <a:solidFill>
              <a:srgbClr val="00CC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还能吸附油烟。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23490" y="2728595"/>
            <a:ext cx="6306185" cy="3434590"/>
          </a:xfrm>
          <a:prstGeom prst="roundRect">
            <a:avLst/>
          </a:prstGeom>
          <a:solidFill>
            <a:srgbClr val="FFDB6D"/>
          </a:solidFill>
          <a:ln w="381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我并没有害怕，竟然主动和他玩了起来，心中的好奇和兴奋，压制了我害怕的感觉。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智能机器人真聪明啊！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神奇而聪明的“小叮当”帮了我们不少忙，同时也给我和这个家带来了不少欢乐。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7420" y="1400175"/>
            <a:ext cx="2854742" cy="695265"/>
          </a:xfrm>
          <a:prstGeom prst="bevel">
            <a:avLst/>
          </a:prstGeom>
          <a:solidFill>
            <a:srgbClr val="FFDB6D"/>
          </a:solidFill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写出真情实感。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6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5745" y="3139440"/>
            <a:ext cx="2011680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37.xml><?xml version="1.0" encoding="utf-8"?>
<p:tagLst xmlns:p="http://schemas.openxmlformats.org/presentationml/2006/main">
  <p:tag name="KSO_WPP_MARK_KEY" val="cc87903a-c45a-48d1-827c-cda7d36c3909"/>
  <p:tag name="COMMONDATA" val="eyJoZGlkIjoiNTEwZDYwYjA4ODUyYzA2MmI0M2EzZjhhMWY0NWI4YWEifQ==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OK3</Template>
  <TotalTime>0</TotalTime>
  <Words>1712</Words>
  <Application>WPS 演示</Application>
  <PresentationFormat>全屏显示(4:3)</PresentationFormat>
  <Paragraphs>64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Calibri</vt:lpstr>
      <vt:lpstr>Calibri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HyperlinkBase>为中华之崛起而读书好好学习天天向上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1</cp:revision>
  <dcterms:created xsi:type="dcterms:W3CDTF">2023-01-17T02:59:07Z</dcterms:created>
  <dcterms:modified xsi:type="dcterms:W3CDTF">2023-01-17T02:59:08Z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CD1544658B8049DE96638A54C2AC2962</vt:lpwstr>
  </property>
  <property fmtid="{D5CDD505-2E9C-101B-9397-08002B2CF9AE}" pid="3" name="KSOProductBuildVer">
    <vt:lpwstr>2052-11.1.0.13703</vt:lpwstr>
  </property>
</Properties>
</file>