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6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g90f9fdb797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3" name="Google Shape;1173;g90f9fdb797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g90f9fdb797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3" name="Google Shape;1173;g90f9fdb797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2.png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87413" y="2269996"/>
            <a:ext cx="6290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我的“自画像”</a:t>
            </a:r>
            <a:endParaRPr lang="en-US" altLang="zh-CN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27" name="Google Shape;13;p2"/>
          <p:cNvSpPr/>
          <p:nvPr/>
        </p:nvSpPr>
        <p:spPr>
          <a:xfrm rot="12770">
            <a:off x="10859715" y="1467886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28" name="Google Shape;14;p2"/>
          <p:cNvSpPr/>
          <p:nvPr/>
        </p:nvSpPr>
        <p:spPr>
          <a:xfrm rot="12770">
            <a:off x="11282454" y="1149080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4" name="Google Shape;13;p2"/>
          <p:cNvSpPr/>
          <p:nvPr/>
        </p:nvSpPr>
        <p:spPr>
          <a:xfrm rot="12770">
            <a:off x="921246" y="1786266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5" name="Google Shape;14;p2"/>
          <p:cNvSpPr/>
          <p:nvPr/>
        </p:nvSpPr>
        <p:spPr>
          <a:xfrm rot="12770">
            <a:off x="1343985" y="1467460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575188" y="2305050"/>
            <a:ext cx="5125546" cy="51255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76340" y="1268021"/>
            <a:ext cx="9039319" cy="1996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4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假如一位同学</a:t>
            </a:r>
            <a:r>
              <a:rPr lang="zh-CN" altLang="en-US" sz="4400" b="1" dirty="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喜爱打篮球</a:t>
            </a:r>
            <a:r>
              <a:rPr lang="zh-CN" altLang="en-US" sz="4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，帮他想一个</a:t>
            </a:r>
            <a:r>
              <a:rPr lang="zh-CN" altLang="en-US" sz="4400" b="1" dirty="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事例</a:t>
            </a:r>
            <a:r>
              <a:rPr lang="zh-CN" altLang="en-US" sz="4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把这一爱好讲清楚。</a:t>
            </a:r>
            <a:endParaRPr lang="zh-CN" altLang="en-US" sz="4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71541" y="1463348"/>
            <a:ext cx="9448760" cy="1996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谁愿意用事例来介绍自己</a:t>
            </a:r>
            <a:r>
              <a:rPr lang="zh-CN" altLang="en-US" sz="4400" b="1" dirty="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性格</a:t>
            </a:r>
            <a:r>
              <a:rPr lang="zh-CN" altLang="en-US" sz="4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上的特点呢？</a:t>
            </a:r>
            <a:endParaRPr lang="zh-CN" altLang="en-US" sz="4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4568" y="612726"/>
            <a:ext cx="306680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5400" b="1" dirty="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5400" dirty="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5400" b="1" dirty="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7781" y="2174959"/>
            <a:ext cx="87177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u="sng" dirty="0">
                <a:ea typeface="宋体" panose="02010600030101010101" pitchFamily="2" charset="-122"/>
                <a:cs typeface="Times New Roman" panose="02020603050405020304" pitchFamily="18" charset="0"/>
              </a:rPr>
              <a:t>我可是一个十足的篮球迷</a:t>
            </a:r>
            <a:r>
              <a:rPr lang="zh-CN" altLang="en-US" sz="3600" u="sng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5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7781" y="3530960"/>
            <a:ext cx="121069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u="sng" dirty="0">
                <a:ea typeface="宋体" panose="02010600030101010101" pitchFamily="2" charset="-122"/>
                <a:cs typeface="Times New Roman" panose="02020603050405020304" pitchFamily="18" charset="0"/>
              </a:rPr>
              <a:t>我的脾气有点怪，会随着情绪的变化而变化。</a:t>
            </a:r>
            <a:r>
              <a:rPr lang="en-US" altLang="zh-CN" sz="5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8300853" y="1638795"/>
            <a:ext cx="2600696" cy="109253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52742" y="1805447"/>
            <a:ext cx="2321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</a:rPr>
              <a:t>关键句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9350" y="500238"/>
            <a:ext cx="5248174" cy="148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l">
              <a:lnSpc>
                <a:spcPct val="150000"/>
              </a:lnSpc>
            </a:pP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①选择一件体现自己特点的事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例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写清楚。</a:t>
            </a:r>
            <a:endParaRPr lang="zh-CN" altLang="zh-CN" sz="3200" b="1" kern="100" dirty="0">
              <a:solidFill>
                <a:srgbClr val="0070C0"/>
              </a:solidFill>
              <a:effectLst/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94863" y="509214"/>
            <a:ext cx="514489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B050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>
                <a:solidFill>
                  <a:srgbClr val="00B050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②选择多件事例，写出同一个特点。</a:t>
            </a:r>
            <a:endParaRPr lang="zh-CN" altLang="en-US" sz="3200" b="1">
              <a:solidFill>
                <a:srgbClr val="00B05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52960" y="2331531"/>
            <a:ext cx="306680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语言</a:t>
            </a:r>
            <a:endParaRPr lang="en-US" altLang="zh-CN" sz="3600" b="1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动作</a:t>
            </a:r>
            <a:endParaRPr lang="en-US" altLang="zh-CN" sz="3600" b="1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心理</a:t>
            </a:r>
            <a:endParaRPr lang="en-US" altLang="zh-CN" sz="3600" b="1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神态</a:t>
            </a:r>
            <a:endParaRPr lang="en-US" altLang="zh-CN" sz="3600" b="1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91040" y="5371891"/>
            <a:ext cx="37591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5400" b="1" dirty="0">
                <a:solidFill>
                  <a:srgbClr val="7030A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修辞手法</a:t>
            </a:r>
            <a:endParaRPr lang="zh-CN" altLang="en-US" sz="5400" b="1" dirty="0">
              <a:solidFill>
                <a:srgbClr val="7030A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9367" y="2357826"/>
            <a:ext cx="1398066" cy="2481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起因</a:t>
            </a:r>
            <a:endParaRPr lang="en-US" altLang="zh-CN" sz="3600" b="1">
              <a:solidFill>
                <a:srgbClr val="FF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endParaRPr lang="en-US" altLang="zh-CN" sz="3600" b="1">
              <a:solidFill>
                <a:srgbClr val="FF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66320" y="2131804"/>
            <a:ext cx="561201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>
                <a:solidFill>
                  <a:srgbClr val="1E1E1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它要是高兴，能比谁都温柔可亲： </a:t>
            </a:r>
            <a:r>
              <a:rPr lang="zh-CN" altLang="en-US" sz="2800" b="0" i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0" i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用身子蹭你的腿，把脖子伸出来让你给它抓痒，或是在你写作的时候，跳上桌来，在稿纸上踩印几朵小梅花。 </a:t>
            </a:r>
            <a:r>
              <a:rPr lang="zh-CN" altLang="en-US" sz="2800" b="0" i="0">
                <a:solidFill>
                  <a:srgbClr val="00206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0" i="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它还会丰富多腔地叫唤，长短不同，粗细各异，变化多端</a:t>
            </a:r>
            <a:r>
              <a:rPr lang="zh-CN" altLang="en-US" sz="2800" b="0" i="0">
                <a:solidFill>
                  <a:srgbClr val="1E1E1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r>
              <a:rPr lang="zh-CN" altLang="en-US" sz="2800" b="0" i="0">
                <a:solidFill>
                  <a:schemeClr val="accent2">
                    <a:lumMod val="50000"/>
                  </a:schemeClr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0" i="0">
                <a:solidFill>
                  <a:schemeClr val="accent2">
                    <a:lumMod val="5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在不叫的时候，它还会咕噜咕噜地给自己解闷。</a:t>
            </a:r>
            <a:endParaRPr lang="zh-CN" altLang="en-US" sz="280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8079" y="28435"/>
            <a:ext cx="6536580" cy="6801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2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25719" y="101658"/>
            <a:ext cx="9806914" cy="5670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kern="100" dirty="0">
                <a:effectLst/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写作提示</a:t>
            </a:r>
            <a:endParaRPr lang="en-US" altLang="zh-CN" sz="4400" b="1" kern="100" dirty="0"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所选特点与</a:t>
            </a:r>
            <a:r>
              <a:rPr lang="zh-CN" altLang="en-US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自己</a:t>
            </a:r>
            <a:r>
              <a:rPr lang="zh-CN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</a:t>
            </a:r>
            <a:r>
              <a:rPr lang="zh-CN" altLang="en-US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endParaRPr lang="zh-CN" altLang="zh-CN" sz="32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事例围绕特点来写</a:t>
            </a:r>
            <a:endParaRPr lang="en-US" altLang="zh-CN" sz="32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如果写选择一件事例，把这件事写清楚</a:t>
            </a:r>
            <a:endParaRPr lang="zh-CN" altLang="en-US" sz="32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用上</a:t>
            </a:r>
            <a:r>
              <a:rPr lang="zh-CN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语言</a:t>
            </a:r>
            <a:r>
              <a:rPr lang="zh-CN" altLang="en-US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动作</a:t>
            </a:r>
            <a:r>
              <a:rPr lang="zh-CN" altLang="en-US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心理</a:t>
            </a:r>
            <a:r>
              <a:rPr lang="zh-CN" altLang="en-US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神态描写</a:t>
            </a:r>
            <a:endParaRPr lang="zh-CN" altLang="zh-CN" sz="32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如果选择写多件事例，事例至少有三个</a:t>
            </a:r>
            <a:endParaRPr lang="en-US" altLang="zh-CN" sz="32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事例选择紧紧围绕特点</a:t>
            </a:r>
            <a:endParaRPr lang="zh-CN" altLang="zh-CN" sz="32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在合适的地方用上修辞手法</a:t>
            </a:r>
            <a:endParaRPr lang="zh-CN" altLang="zh-CN" sz="32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99164" y="1507341"/>
          <a:ext cx="9979144" cy="502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39547"/>
                <a:gridCol w="1771049"/>
                <a:gridCol w="1668548"/>
              </a:tblGrid>
              <a:tr h="4119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评价内容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自评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互评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1945">
                <a:tc>
                  <a:txBody>
                    <a:bodyPr/>
                    <a:lstStyle/>
                    <a:p>
                      <a:pPr indent="152400" algn="l">
                        <a:lnSpc>
                          <a:spcPct val="150000"/>
                        </a:lnSpc>
                      </a:pPr>
                      <a:r>
                        <a:rPr lang="zh-CN" sz="2800" kern="100">
                          <a:effectLst/>
                        </a:rPr>
                        <a:t>所选特点与本人相像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194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buFont typeface="宋体" panose="02010600030101010101" pitchFamily="2" charset="-122"/>
                        <a:buNone/>
                      </a:pPr>
                      <a:r>
                        <a:rPr lang="en-US" altLang="zh-CN" sz="2800" kern="100">
                          <a:effectLst/>
                        </a:rPr>
                        <a:t>  </a:t>
                      </a:r>
                      <a:r>
                        <a:rPr lang="zh-CN" sz="2800" kern="100">
                          <a:effectLst/>
                        </a:rPr>
                        <a:t>有关键句概括特点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5883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buFont typeface="宋体" panose="02010600030101010101" pitchFamily="2" charset="-122"/>
                        <a:buNone/>
                      </a:pPr>
                      <a:r>
                        <a:rPr lang="en-US" altLang="zh-CN" sz="2800" kern="100">
                          <a:effectLst/>
                        </a:rPr>
                        <a:t>  </a:t>
                      </a:r>
                      <a:r>
                        <a:rPr lang="zh-CN" sz="2800" kern="100">
                          <a:effectLst/>
                        </a:rPr>
                        <a:t>如果写选择一件事例，把这件事写清楚</a:t>
                      </a:r>
                      <a:r>
                        <a:rPr lang="en-US" altLang="zh-CN" sz="2800" kern="100">
                          <a:effectLst/>
                        </a:rPr>
                        <a:t> </a:t>
                      </a:r>
                      <a:endParaRPr lang="en-US" altLang="zh-CN" sz="2800" kern="100">
                        <a:effectLst/>
                      </a:endParaRPr>
                    </a:p>
                    <a:p>
                      <a:pPr marL="0" lvl="0" indent="0" algn="l">
                        <a:lnSpc>
                          <a:spcPct val="150000"/>
                        </a:lnSpc>
                        <a:buFont typeface="宋体" panose="02010600030101010101" pitchFamily="2" charset="-122"/>
                        <a:buNone/>
                      </a:pPr>
                      <a:r>
                        <a:rPr lang="en-US" altLang="zh-CN" sz="2800" kern="100">
                          <a:effectLst/>
                        </a:rPr>
                        <a:t>  </a:t>
                      </a:r>
                      <a:r>
                        <a:rPr lang="zh-CN" sz="2800" kern="100">
                          <a:effectLst/>
                        </a:rPr>
                        <a:t>有语言、动作、神态和心理活动的描写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5826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buFont typeface="宋体" panose="02010600030101010101" pitchFamily="2" charset="-122"/>
                        <a:buNone/>
                      </a:pPr>
                      <a:r>
                        <a:rPr lang="en-US" altLang="zh-CN" sz="2800" kern="100">
                          <a:effectLst/>
                        </a:rPr>
                        <a:t>  </a:t>
                      </a:r>
                      <a:r>
                        <a:rPr lang="zh-CN" sz="2800" kern="100">
                          <a:effectLst/>
                        </a:rPr>
                        <a:t>如果选择写多件事例，事例至少有三个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  <a:tc vMerge="1">
                  <a:tcPr/>
                </a:tc>
              </a:tr>
              <a:tr h="41194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buFont typeface="宋体" panose="02010600030101010101" pitchFamily="2" charset="-122"/>
                        <a:buNone/>
                      </a:pPr>
                      <a:r>
                        <a:rPr lang="en-US" altLang="zh-CN" sz="2800" kern="100">
                          <a:effectLst/>
                        </a:rPr>
                        <a:t>  </a:t>
                      </a:r>
                      <a:r>
                        <a:rPr lang="zh-CN" sz="2800" kern="100">
                          <a:effectLst/>
                        </a:rPr>
                        <a:t>事例选择紧紧围绕特点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194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buFont typeface="宋体" panose="02010600030101010101" pitchFamily="2" charset="-122"/>
                        <a:buNone/>
                      </a:pPr>
                      <a:r>
                        <a:rPr lang="en-US" altLang="zh-CN" sz="2800" kern="100">
                          <a:effectLst/>
                        </a:rPr>
                        <a:t>  </a:t>
                      </a:r>
                      <a:r>
                        <a:rPr lang="zh-CN" sz="2800" kern="100">
                          <a:effectLst/>
                        </a:rPr>
                        <a:t>用上了修辞手法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星形: 五角 4"/>
          <p:cNvSpPr/>
          <p:nvPr/>
        </p:nvSpPr>
        <p:spPr>
          <a:xfrm>
            <a:off x="925235" y="2015869"/>
            <a:ext cx="547857" cy="516282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五角 24"/>
          <p:cNvSpPr/>
          <p:nvPr/>
        </p:nvSpPr>
        <p:spPr>
          <a:xfrm>
            <a:off x="925235" y="2618157"/>
            <a:ext cx="547857" cy="516282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星形: 五角 25"/>
          <p:cNvSpPr/>
          <p:nvPr/>
        </p:nvSpPr>
        <p:spPr>
          <a:xfrm>
            <a:off x="925235" y="3552776"/>
            <a:ext cx="547857" cy="516282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星形: 五角 26"/>
          <p:cNvSpPr/>
          <p:nvPr/>
        </p:nvSpPr>
        <p:spPr>
          <a:xfrm>
            <a:off x="925235" y="4393663"/>
            <a:ext cx="547857" cy="516282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星形: 五角 27"/>
          <p:cNvSpPr/>
          <p:nvPr/>
        </p:nvSpPr>
        <p:spPr>
          <a:xfrm>
            <a:off x="925235" y="4976394"/>
            <a:ext cx="547857" cy="516282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047196" y="174981"/>
            <a:ext cx="60976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4800" b="1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评价单</a:t>
            </a:r>
            <a:endParaRPr lang="zh-CN" altLang="zh-CN" sz="4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星形: 五角 9"/>
          <p:cNvSpPr/>
          <p:nvPr/>
        </p:nvSpPr>
        <p:spPr>
          <a:xfrm>
            <a:off x="925234" y="5525900"/>
            <a:ext cx="547857" cy="516282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458700" y="12230100"/>
            <a:ext cx="304800" cy="2159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  <p:bldP spid="27" grpId="0" animBg="1"/>
      <p:bldP spid="2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ynergistically utilize technically sound portals with frictionless chains. Dramatically customize…"/>
          <p:cNvSpPr txBox="1"/>
          <p:nvPr/>
        </p:nvSpPr>
        <p:spPr>
          <a:xfrm>
            <a:off x="1276687" y="492602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Synergistically utilize technically sound portals with frictionless chains. Dramatically customize…"/>
          <p:cNvSpPr txBox="1"/>
          <p:nvPr/>
        </p:nvSpPr>
        <p:spPr>
          <a:xfrm>
            <a:off x="9326200" y="5005859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2285" y="1988834"/>
            <a:ext cx="586434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他有三头八臂，脖子上套着乾坤圈，脚踏风火轮，威风八面。</a:t>
            </a:r>
            <a:endParaRPr lang="zh-CN" alt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46330" y="581636"/>
            <a:ext cx="4904718" cy="547136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1696" y="243240"/>
            <a:ext cx="2861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accent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猜一猜</a:t>
            </a:r>
            <a:endParaRPr lang="zh-CN" altLang="en-US" sz="5400" b="1">
              <a:solidFill>
                <a:schemeClr val="accent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0375" y="5416088"/>
            <a:ext cx="60979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（哪吒）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ynergistically utilize technically sound portals with frictionless chains. Dramatically customize…"/>
          <p:cNvSpPr txBox="1"/>
          <p:nvPr/>
        </p:nvSpPr>
        <p:spPr>
          <a:xfrm>
            <a:off x="1276687" y="492602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Synergistically utilize technically sound portals with frictionless chains. Dramatically customize…"/>
          <p:cNvSpPr txBox="1"/>
          <p:nvPr/>
        </p:nvSpPr>
        <p:spPr>
          <a:xfrm>
            <a:off x="9326200" y="5005859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2285" y="1988834"/>
            <a:ext cx="5864343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他身长八尺，面如冠玉，头戴纶巾，身披鹤氅，手持羽扇，有时坐一辆四轮小车，飘飘然有神仙之概。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331696" y="243240"/>
            <a:ext cx="2861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accent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猜一猜</a:t>
            </a:r>
            <a:endParaRPr lang="zh-CN" altLang="en-US" sz="5400" b="1">
              <a:solidFill>
                <a:schemeClr val="accent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20903" y="618288"/>
            <a:ext cx="5482899" cy="55145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900375" y="5420696"/>
            <a:ext cx="60979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4800" b="1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诸葛亮</a:t>
            </a:r>
            <a:r>
              <a:rPr lang="zh-CN" altLang="zh-CN" sz="4800" b="1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50294" y="2461698"/>
            <a:ext cx="199393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身材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6987" y="681493"/>
            <a:ext cx="7575716" cy="54950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011" y="579963"/>
            <a:ext cx="7366129" cy="529440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271816" y="2842446"/>
            <a:ext cx="199393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发型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8426" y="217975"/>
            <a:ext cx="6546867" cy="625927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356049" y="2962893"/>
            <a:ext cx="305752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面部特征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98382" y="1153745"/>
            <a:ext cx="9053649" cy="2810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你的外貌特点在哪里呢？</a:t>
            </a:r>
            <a:endParaRPr lang="en-US" altLang="zh-CN" sz="4400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请抓住自己最</a:t>
            </a:r>
            <a:r>
              <a:rPr lang="zh-CN" altLang="en-US" sz="4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突出的特点</a:t>
            </a:r>
            <a:r>
              <a:rPr lang="zh-CN" altLang="en-US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，向同桌介绍你的</a:t>
            </a:r>
            <a:r>
              <a:rPr lang="zh-CN" altLang="en-US" sz="4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外貌</a:t>
            </a:r>
            <a:r>
              <a:rPr lang="zh-CN" altLang="en-US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6215" y="92615"/>
            <a:ext cx="4627096" cy="3826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800" b="1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en-US" sz="4800" b="1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4800" b="1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除了外貌，还可以从哪些方面来介绍自己呢？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87900" y="560070"/>
            <a:ext cx="6751955" cy="5312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40358" y="156048"/>
            <a:ext cx="9711283" cy="29027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l">
              <a:lnSpc>
                <a:spcPct val="150000"/>
              </a:lnSpc>
            </a:pPr>
            <a:r>
              <a:rPr lang="zh-CN" altLang="en-US" sz="4800" b="1" kern="100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填一填：</a:t>
            </a:r>
            <a:endParaRPr lang="en-US" altLang="zh-CN" sz="4800" b="1" kern="100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l">
              <a:lnSpc>
                <a:spcPct val="150000"/>
              </a:lnSpc>
            </a:pPr>
            <a:r>
              <a:rPr lang="en-US" altLang="zh-CN" sz="4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4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用关键词将自己最突出的特点填写在</a:t>
            </a:r>
            <a:r>
              <a:rPr lang="zh-CN" altLang="zh-CN" sz="40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学习单</a:t>
            </a:r>
            <a:r>
              <a:rPr lang="zh-CN" altLang="zh-CN" sz="4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相应的地方。</a:t>
            </a:r>
            <a:endParaRPr lang="zh-CN" altLang="zh-CN" sz="40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251994" y="3334980"/>
          <a:ext cx="6728377" cy="27281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23785"/>
                <a:gridCol w="3404592"/>
              </a:tblGrid>
              <a:tr h="454468">
                <a:tc gridSpan="2">
                  <a:txBody>
                    <a:bodyPr/>
                    <a:lstStyle/>
                    <a:p>
                      <a:pPr algn="ctr"/>
                      <a:r>
                        <a:rPr lang="zh-CN" sz="2800" kern="100" dirty="0">
                          <a:effectLst/>
                        </a:rPr>
                        <a:t>我的突出特点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</a:tr>
              <a:tr h="612720">
                <a:tc>
                  <a:txBody>
                    <a:bodyPr/>
                    <a:lstStyle/>
                    <a:p>
                      <a:pPr algn="ctr"/>
                      <a:r>
                        <a:rPr lang="zh-CN" sz="2800" kern="100">
                          <a:effectLst/>
                        </a:rPr>
                        <a:t>性格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800" kern="100">
                          <a:effectLst/>
                        </a:rPr>
                        <a:t>爱好、特长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660973"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effectLst/>
                        </a:rPr>
                        <a:t> 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d7688fb4-87a6-4110-9ba1-39d4524d9e78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1214</Words>
  <Application>WPS 演示</Application>
  <PresentationFormat>自定义</PresentationFormat>
  <Paragraphs>133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Wingdings</vt:lpstr>
      <vt:lpstr>方正卡通简体</vt:lpstr>
      <vt:lpstr>微软雅黑</vt:lpstr>
      <vt:lpstr>Roboto Bold</vt:lpstr>
      <vt:lpstr>Segoe Print</vt:lpstr>
      <vt:lpstr>Times New Roman</vt:lpstr>
      <vt:lpstr>幼圆</vt:lpstr>
      <vt:lpstr>楷体</vt:lpstr>
      <vt:lpstr>等线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2022-08-02T20:33:00Z</cp:lastPrinted>
  <dcterms:created xsi:type="dcterms:W3CDTF">2022-08-02T20:33:00Z</dcterms:created>
  <dcterms:modified xsi:type="dcterms:W3CDTF">2023-01-17T03:44:45Z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1486929B86A242B8997B8C6BED9567BD</vt:lpwstr>
  </property>
  <property fmtid="{D5CDD505-2E9C-101B-9397-08002B2CF9AE}" pid="3" name="KSOProductBuildVer">
    <vt:lpwstr>2052-11.1.0.13703</vt:lpwstr>
  </property>
</Properties>
</file>