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0"/>
  </p:handoutMasterIdLst>
  <p:sldIdLst>
    <p:sldId id="442" r:id="rId3"/>
    <p:sldId id="257" r:id="rId4"/>
    <p:sldId id="400" r:id="rId5"/>
    <p:sldId id="406" r:id="rId6"/>
    <p:sldId id="358" r:id="rId7"/>
    <p:sldId id="407" r:id="rId8"/>
    <p:sldId id="441" r:id="rId10"/>
    <p:sldId id="359" r:id="rId11"/>
    <p:sldId id="411" r:id="rId12"/>
    <p:sldId id="414" r:id="rId13"/>
    <p:sldId id="412" r:id="rId14"/>
    <p:sldId id="415" r:id="rId15"/>
    <p:sldId id="256" r:id="rId16"/>
    <p:sldId id="260" r:id="rId17"/>
    <p:sldId id="417" r:id="rId18"/>
    <p:sldId id="371" r:id="rId19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64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86150" initials="8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94" autoAdjust="0"/>
    <p:restoredTop sz="94660"/>
  </p:normalViewPr>
  <p:slideViewPr>
    <p:cSldViewPr snapToGrid="0">
      <p:cViewPr>
        <p:scale>
          <a:sx n="100" d="100"/>
          <a:sy n="100" d="100"/>
        </p:scale>
        <p:origin x="-1236" y="-432"/>
      </p:cViewPr>
      <p:guideLst>
        <p:guide orient="horz" pos="1064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7908"/>
    </p:cViewPr>
  </p:sorterViewPr>
  <p:notesViewPr>
    <p:cSldViewPr snapToGrid="0">
      <p:cViewPr varScale="1">
        <p:scale>
          <a:sx n="83" d="100"/>
          <a:sy n="83" d="100"/>
        </p:scale>
        <p:origin x="382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6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CF35C-D8B4-40CD-AC4B-EB87F13805C3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D243B-FFB1-446E-9114-40ACCD7DCCD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</a:defRPr>
            </a:lvl1pPr>
          </a:lstStyle>
          <a:p>
            <a:fld id="{997604B2-0104-47E2-A454-F16A8221FE53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</a:defRPr>
            </a:lvl1pPr>
          </a:lstStyle>
          <a:p>
            <a:fld id="{28549D33-5D85-48A9-B874-2732B52B07D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1C5E1-D8E9-464D-A93E-CE21651935A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GIF"/><Relationship Id="rId4" Type="http://schemas.openxmlformats.org/officeDocument/2006/relationships/image" Target="../media/image11.png"/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:\1.设计资源-标题要多长有多长\PPT类型设计模板风格合辑（PP000）\(0.DOCER\通用模板\待编辑\3s.png3s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3114919" y="574732"/>
            <a:ext cx="5961763" cy="5760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16200000" flipH="1">
            <a:off x="1591315" y="-1583414"/>
            <a:ext cx="6542411" cy="9720000"/>
          </a:xfrm>
          <a:prstGeom prst="rect">
            <a:avLst/>
          </a:prstGeom>
        </p:spPr>
      </p:pic>
      <p:pic>
        <p:nvPicPr>
          <p:cNvPr id="3" name="图片 2" descr="2s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2837180" y="468630"/>
            <a:ext cx="9360000" cy="6649913"/>
          </a:xfrm>
          <a:prstGeom prst="rect">
            <a:avLst/>
          </a:prstGeom>
        </p:spPr>
      </p:pic>
      <p:pic>
        <p:nvPicPr>
          <p:cNvPr id="8" name="图片 7" descr="E:\1.设计资源-标题要多长有多长\PPT类型设计模板风格合辑（PP000）\(0.DOCER\通用模板\待编辑\3.png3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3292719" y="1088765"/>
            <a:ext cx="6113635" cy="4680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16200000" flipH="1">
            <a:off x="695951" y="-710977"/>
            <a:ext cx="2907738" cy="4320000"/>
          </a:xfrm>
          <a:prstGeom prst="rect">
            <a:avLst/>
          </a:prstGeom>
        </p:spPr>
      </p:pic>
      <p:pic>
        <p:nvPicPr>
          <p:cNvPr id="5" name="图片 4" descr="2s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7498080" y="4177030"/>
            <a:ext cx="4679950" cy="2689860"/>
          </a:xfrm>
          <a:prstGeom prst="rect">
            <a:avLst/>
          </a:prstGeom>
        </p:spPr>
      </p:pic>
      <p:pic>
        <p:nvPicPr>
          <p:cNvPr id="8" name="图片 7" descr="E:\1.设计资源-标题要多长有多长\PPT类型设计模板风格合辑（PP000）\(0.DOCER\通用模板\待编辑\3s.png3s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 rot="5400000" flipH="1">
            <a:off x="869171" y="-884640"/>
            <a:ext cx="1480879" cy="3240000"/>
          </a:xfrm>
          <a:prstGeom prst="rect">
            <a:avLst/>
          </a:prstGeom>
        </p:spPr>
      </p:pic>
      <p:pic>
        <p:nvPicPr>
          <p:cNvPr id="9" name="图片 8" descr="E:\1.设计资源-标题要多长有多长\PPT类型设计模板风格合辑（PP000）\(0.DOCER\通用模板\待编辑\3s.png3s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 rot="5400000" flipV="1">
            <a:off x="9817591" y="4500160"/>
            <a:ext cx="1480879" cy="3240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95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954" cy="67497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953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12192953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1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11869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/>
              <a:t>我们家的男子汉</a:t>
            </a:r>
            <a:endParaRPr lang="zh-CN" altLang="en-US" sz="6000" b="1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12090" y="843280"/>
            <a:ext cx="7442835" cy="5725160"/>
            <a:chOff x="217" y="1135"/>
            <a:chExt cx="11659" cy="67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217" y="5600"/>
              <a:ext cx="5800" cy="23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74" y="2923"/>
              <a:ext cx="5944" cy="499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875" y="1204"/>
              <a:ext cx="6001" cy="186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20" y="1135"/>
              <a:ext cx="5797" cy="457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0" y="1135"/>
              <a:ext cx="11597" cy="6785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86065" y="752475"/>
            <a:ext cx="4135120" cy="5816600"/>
            <a:chOff x="12273" y="509"/>
            <a:chExt cx="6374" cy="91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2273" y="509"/>
              <a:ext cx="6368" cy="325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2273" y="3639"/>
              <a:ext cx="6375" cy="597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2273" y="665"/>
              <a:ext cx="6368" cy="8945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150360" y="1184910"/>
            <a:ext cx="2788285" cy="1333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232275" y="4612640"/>
            <a:ext cx="3276600" cy="1270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963670" y="4944745"/>
            <a:ext cx="2743200" cy="1905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435920" y="1394661"/>
            <a:ext cx="1334012" cy="589280"/>
            <a:chOff x="3938757" y="9603697"/>
            <a:chExt cx="1642265" cy="1420145"/>
          </a:xfrm>
        </p:grpSpPr>
        <p:sp>
          <p:nvSpPr>
            <p:cNvPr id="25" name="矩形: 圆角 18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遇买家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90001" y="3696350"/>
            <a:ext cx="2816225" cy="589280"/>
            <a:chOff x="3938757" y="9576151"/>
            <a:chExt cx="2325067" cy="1420145"/>
          </a:xfrm>
        </p:grpSpPr>
        <p:sp>
          <p:nvSpPr>
            <p:cNvPr id="32" name="矩形: 圆角 31"/>
            <p:cNvSpPr/>
            <p:nvPr/>
          </p:nvSpPr>
          <p:spPr>
            <a:xfrm>
              <a:off x="3938757" y="9749077"/>
              <a:ext cx="2325067" cy="118906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38757" y="9576151"/>
              <a:ext cx="2325067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芦花鞋全部卖出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1625580" y="3810000"/>
            <a:ext cx="315595" cy="254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955915" y="4349115"/>
            <a:ext cx="2240915" cy="762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997190" y="4075430"/>
            <a:ext cx="3943985" cy="1079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75750" y="6229350"/>
            <a:ext cx="2449830" cy="1397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0480610" y="4165801"/>
            <a:ext cx="1334012" cy="589280"/>
            <a:chOff x="3938757" y="9603697"/>
            <a:chExt cx="1642265" cy="1420145"/>
          </a:xfrm>
        </p:grpSpPr>
        <p:sp>
          <p:nvSpPr>
            <p:cNvPr id="35" name="矩形: 圆角 18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下决心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28469" y="5351160"/>
            <a:ext cx="3179445" cy="589280"/>
            <a:chOff x="3667192" y="9562378"/>
            <a:chExt cx="2624940" cy="1420145"/>
          </a:xfrm>
        </p:grpSpPr>
        <p:sp>
          <p:nvSpPr>
            <p:cNvPr id="38" name="矩形: 圆角 31"/>
            <p:cNvSpPr/>
            <p:nvPr/>
          </p:nvSpPr>
          <p:spPr>
            <a:xfrm>
              <a:off x="3685543" y="9749077"/>
              <a:ext cx="2578282" cy="118906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67192" y="9562378"/>
              <a:ext cx="2624940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送去自己的芦花鞋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567940" y="168275"/>
            <a:ext cx="233045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遇到买家买鞋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28100" y="168275"/>
            <a:ext cx="233045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下定决心送鞋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"/>
          <p:cNvGrpSpPr/>
          <p:nvPr/>
        </p:nvGrpSpPr>
        <p:grpSpPr>
          <a:xfrm>
            <a:off x="663575" y="1487805"/>
            <a:ext cx="10961368" cy="706754"/>
            <a:chOff x="663575" y="1270635"/>
            <a:chExt cx="10961368" cy="706754"/>
          </a:xfrm>
          <a:solidFill>
            <a:schemeClr val="accent6">
              <a:lumMod val="20000"/>
              <a:lumOff val="80000"/>
            </a:schemeClr>
          </a:solidFill>
        </p:grpSpPr>
        <p:grpSp>
          <p:nvGrpSpPr>
            <p:cNvPr id="122" name="组合"/>
            <p:cNvGrpSpPr/>
            <p:nvPr/>
          </p:nvGrpSpPr>
          <p:grpSpPr>
            <a:xfrm>
              <a:off x="663575" y="1270635"/>
              <a:ext cx="1857374" cy="706754"/>
              <a:chOff x="663575" y="1270635"/>
              <a:chExt cx="1857374" cy="706754"/>
            </a:xfrm>
            <a:grpFill/>
          </p:grpSpPr>
          <p:sp>
            <p:nvSpPr>
              <p:cNvPr id="120" name="对角圆角矩形"/>
              <p:cNvSpPr/>
              <p:nvPr/>
            </p:nvSpPr>
            <p:spPr>
              <a:xfrm>
                <a:off x="663575" y="1278889"/>
                <a:ext cx="1857374" cy="698500"/>
              </a:xfrm>
              <a:prstGeom prst="round2DiagRect">
                <a:avLst>
                  <a:gd name="adj1" fmla="val 16652"/>
                  <a:gd name="adj2" fmla="val 916"/>
                </a:avLst>
              </a:prstGeom>
              <a:grpFill/>
              <a:ln w="38100" cap="flat" cmpd="sng">
                <a:solidFill>
                  <a:srgbClr val="FFFFFF"/>
                </a:solidFill>
                <a:prstDash val="solid"/>
                <a:round/>
              </a:ln>
              <a:effectLst>
                <a:outerShdw blurRad="50800" dist="38100" dir="2700000" algn="tl" rotWithShape="0">
                  <a:srgbClr val="000000">
                    <a:alpha val="39607"/>
                  </a:srgbClr>
                </a:outerShdw>
              </a:effectLst>
            </p:spPr>
            <p:txBody>
              <a:bodyPr/>
              <a:lstStyle/>
              <a:p/>
            </p:txBody>
          </p:sp>
          <p:sp>
            <p:nvSpPr>
              <p:cNvPr id="121" name="矩形"/>
              <p:cNvSpPr/>
              <p:nvPr/>
            </p:nvSpPr>
            <p:spPr>
              <a:xfrm>
                <a:off x="698500" y="1270635"/>
                <a:ext cx="1786890" cy="691514"/>
              </a:xfrm>
              <a:prstGeom prst="rect">
                <a:avLst/>
              </a:prstGeom>
              <a:grp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40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Calibri" panose="020F0502020204030204" charset="0"/>
                  </a:rPr>
                  <a:t>织 鞋</a:t>
                </a:r>
                <a:endParaRPr lang="zh-CN" altLang="en-US" sz="4000" b="1" i="0" u="none" strike="noStrike" kern="1200" cap="none" spc="0" baseline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Calibri" panose="020F0502020204030204" charset="0"/>
                </a:endParaRPr>
              </a:p>
            </p:txBody>
          </p:sp>
        </p:grpSp>
        <p:grpSp>
          <p:nvGrpSpPr>
            <p:cNvPr id="125" name="组合"/>
            <p:cNvGrpSpPr/>
            <p:nvPr/>
          </p:nvGrpSpPr>
          <p:grpSpPr>
            <a:xfrm>
              <a:off x="3698239" y="1270635"/>
              <a:ext cx="1857374" cy="706754"/>
              <a:chOff x="3698239" y="1270635"/>
              <a:chExt cx="1857374" cy="706754"/>
            </a:xfrm>
            <a:grpFill/>
          </p:grpSpPr>
          <p:sp>
            <p:nvSpPr>
              <p:cNvPr id="123" name="对角圆角矩形"/>
              <p:cNvSpPr/>
              <p:nvPr/>
            </p:nvSpPr>
            <p:spPr>
              <a:xfrm>
                <a:off x="3698239" y="1278889"/>
                <a:ext cx="1857374" cy="698500"/>
              </a:xfrm>
              <a:prstGeom prst="round2DiagRect">
                <a:avLst>
                  <a:gd name="adj1" fmla="val 16652"/>
                  <a:gd name="adj2" fmla="val 0"/>
                </a:avLst>
              </a:prstGeom>
              <a:grpFill/>
              <a:ln w="38100" cap="flat" cmpd="sng">
                <a:solidFill>
                  <a:srgbClr val="FFFFFF"/>
                </a:solidFill>
                <a:prstDash val="solid"/>
                <a:round/>
              </a:ln>
              <a:effectLst>
                <a:outerShdw blurRad="50800" dist="38100" dir="2700000" algn="tl" rotWithShape="0">
                  <a:srgbClr val="000000">
                    <a:alpha val="39607"/>
                  </a:srgbClr>
                </a:outerShdw>
              </a:effectLst>
            </p:spPr>
            <p:txBody>
              <a:bodyPr/>
              <a:lstStyle/>
              <a:p/>
            </p:txBody>
          </p:sp>
          <p:sp>
            <p:nvSpPr>
              <p:cNvPr id="124" name="矩形"/>
              <p:cNvSpPr/>
              <p:nvPr/>
            </p:nvSpPr>
            <p:spPr>
              <a:xfrm>
                <a:off x="3754210" y="1270635"/>
                <a:ext cx="1786890" cy="691514"/>
              </a:xfrm>
              <a:prstGeom prst="rect">
                <a:avLst/>
              </a:prstGeom>
              <a:grp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40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Calibri" panose="020F0502020204030204" charset="0"/>
                  </a:rPr>
                  <a:t>卖 鞋</a:t>
                </a:r>
                <a:endParaRPr lang="zh-CN" altLang="en-US" sz="4000" b="1" i="0" u="none" strike="noStrike" kern="1200" cap="none" spc="0" baseline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Calibri" panose="020F0502020204030204" charset="0"/>
                </a:endParaRPr>
              </a:p>
            </p:txBody>
          </p:sp>
        </p:grpSp>
        <p:grpSp>
          <p:nvGrpSpPr>
            <p:cNvPr id="128" name="组合"/>
            <p:cNvGrpSpPr/>
            <p:nvPr/>
          </p:nvGrpSpPr>
          <p:grpSpPr>
            <a:xfrm>
              <a:off x="6732905" y="1270635"/>
              <a:ext cx="1857373" cy="706754"/>
              <a:chOff x="6732905" y="1270635"/>
              <a:chExt cx="1857373" cy="706754"/>
            </a:xfrm>
            <a:grpFill/>
          </p:grpSpPr>
          <p:sp>
            <p:nvSpPr>
              <p:cNvPr id="126" name="对角圆角矩形"/>
              <p:cNvSpPr/>
              <p:nvPr/>
            </p:nvSpPr>
            <p:spPr>
              <a:xfrm>
                <a:off x="6732905" y="1278889"/>
                <a:ext cx="1857373" cy="698500"/>
              </a:xfrm>
              <a:prstGeom prst="round2DiagRect">
                <a:avLst>
                  <a:gd name="adj1" fmla="val 16652"/>
                  <a:gd name="adj2" fmla="val 0"/>
                </a:avLst>
              </a:prstGeom>
              <a:grpFill/>
              <a:ln w="38100" cap="flat" cmpd="sng">
                <a:solidFill>
                  <a:srgbClr val="FFFFFF"/>
                </a:solidFill>
                <a:prstDash val="solid"/>
                <a:round/>
              </a:ln>
              <a:effectLst>
                <a:outerShdw blurRad="50800" dist="38100" dir="2700000" algn="tl" rotWithShape="0">
                  <a:srgbClr val="000000">
                    <a:alpha val="39607"/>
                  </a:srgbClr>
                </a:outerShdw>
              </a:effectLst>
            </p:spPr>
            <p:txBody>
              <a:bodyPr/>
              <a:lstStyle/>
              <a:p/>
            </p:txBody>
          </p:sp>
          <p:sp>
            <p:nvSpPr>
              <p:cNvPr id="127" name="矩形"/>
              <p:cNvSpPr/>
              <p:nvPr/>
            </p:nvSpPr>
            <p:spPr>
              <a:xfrm>
                <a:off x="6788772" y="1270635"/>
                <a:ext cx="1786889" cy="691514"/>
              </a:xfrm>
              <a:prstGeom prst="rect">
                <a:avLst/>
              </a:prstGeom>
              <a:grp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40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Calibri" panose="020F0502020204030204" charset="0"/>
                  </a:rPr>
                  <a:t>买 鞋</a:t>
                </a:r>
                <a:endParaRPr lang="zh-CN" altLang="en-US" sz="4000" b="1" i="0" u="none" strike="noStrike" kern="1200" cap="none" spc="0" baseline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Calibri" panose="020F0502020204030204" charset="0"/>
                </a:endParaRPr>
              </a:p>
            </p:txBody>
          </p:sp>
        </p:grpSp>
        <p:grpSp>
          <p:nvGrpSpPr>
            <p:cNvPr id="131" name="组合"/>
            <p:cNvGrpSpPr/>
            <p:nvPr/>
          </p:nvGrpSpPr>
          <p:grpSpPr>
            <a:xfrm>
              <a:off x="9767570" y="1270635"/>
              <a:ext cx="1857373" cy="706754"/>
              <a:chOff x="9767570" y="1270635"/>
              <a:chExt cx="1857373" cy="706754"/>
            </a:xfrm>
            <a:grpFill/>
          </p:grpSpPr>
          <p:sp>
            <p:nvSpPr>
              <p:cNvPr id="129" name="对角圆角矩形"/>
              <p:cNvSpPr/>
              <p:nvPr/>
            </p:nvSpPr>
            <p:spPr>
              <a:xfrm>
                <a:off x="9767570" y="1278889"/>
                <a:ext cx="1857373" cy="698500"/>
              </a:xfrm>
              <a:prstGeom prst="round2DiagRect">
                <a:avLst>
                  <a:gd name="adj1" fmla="val 16652"/>
                  <a:gd name="adj2" fmla="val 0"/>
                </a:avLst>
              </a:prstGeom>
              <a:grpFill/>
              <a:ln w="38100" cap="flat" cmpd="sng">
                <a:solidFill>
                  <a:srgbClr val="FFFFFF"/>
                </a:solidFill>
                <a:prstDash val="solid"/>
                <a:round/>
              </a:ln>
              <a:effectLst>
                <a:outerShdw blurRad="50800" dist="38100" dir="2700000" algn="tl" rotWithShape="0">
                  <a:srgbClr val="000000">
                    <a:alpha val="39607"/>
                  </a:srgbClr>
                </a:outerShdw>
              </a:effectLst>
            </p:spPr>
            <p:txBody>
              <a:bodyPr/>
              <a:lstStyle/>
              <a:p/>
            </p:txBody>
          </p:sp>
          <p:sp>
            <p:nvSpPr>
              <p:cNvPr id="130" name="矩形"/>
              <p:cNvSpPr/>
              <p:nvPr/>
            </p:nvSpPr>
            <p:spPr>
              <a:xfrm>
                <a:off x="9823436" y="1270635"/>
                <a:ext cx="1786890" cy="691514"/>
              </a:xfrm>
              <a:prstGeom prst="rect">
                <a:avLst/>
              </a:prstGeom>
              <a:grpFill/>
              <a:ln w="9525" cap="flat" cmpd="sng">
                <a:noFill/>
                <a:prstDash val="solid"/>
                <a:miter/>
              </a:ln>
            </p:spPr>
            <p:txBody>
              <a:bodyPr vert="horz" wrap="square" lIns="91440" tIns="45720" rIns="91440" bIns="45720" anchor="t" anchorCtr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4000" b="1" i="0" u="none" strike="noStrike" kern="1200" cap="none" spc="0" baseline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Calibri" panose="020F0502020204030204" charset="0"/>
                  </a:rPr>
                  <a:t>送 鞋</a:t>
                </a:r>
                <a:endParaRPr lang="zh-CN" altLang="en-US" sz="4000" b="1" i="0" u="none" strike="noStrike" kern="1200" cap="none" spc="0" baseline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135" name="组合"/>
          <p:cNvGrpSpPr/>
          <p:nvPr/>
        </p:nvGrpSpPr>
        <p:grpSpPr>
          <a:xfrm>
            <a:off x="549275" y="2647950"/>
            <a:ext cx="11083925" cy="2975610"/>
            <a:chOff x="698500" y="2276475"/>
            <a:chExt cx="11083925" cy="2975610"/>
          </a:xfrm>
          <a:solidFill>
            <a:schemeClr val="accent1">
              <a:lumMod val="20000"/>
              <a:lumOff val="80000"/>
              <a:alpha val="23000"/>
            </a:schemeClr>
          </a:solidFill>
        </p:grpSpPr>
        <p:sp>
          <p:nvSpPr>
            <p:cNvPr id="133" name="矩形"/>
            <p:cNvSpPr/>
            <p:nvPr/>
          </p:nvSpPr>
          <p:spPr>
            <a:xfrm>
              <a:off x="698500" y="2276475"/>
              <a:ext cx="11083925" cy="2975610"/>
            </a:xfrm>
            <a:prstGeom prst="rect">
              <a:avLst/>
            </a:prstGeom>
            <a:grpFill/>
            <a:ln w="28575" cap="flat" cmpd="sng">
              <a:solidFill>
                <a:schemeClr val="accent5"/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34" name="矩形"/>
            <p:cNvSpPr/>
            <p:nvPr/>
          </p:nvSpPr>
          <p:spPr>
            <a:xfrm>
              <a:off x="931545" y="2367915"/>
              <a:ext cx="10673080" cy="2797175"/>
            </a:xfrm>
            <a:prstGeom prst="rect">
              <a:avLst/>
            </a:prstGeom>
            <a:grpFill/>
            <a:ln w="19050" cap="flat" cmpd="sng">
              <a:noFill/>
              <a:prstDash val="solid"/>
              <a:round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marL="0" indent="812800" algn="l" fontAlgn="auto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32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冬季快到了，青铜一家子需要卖芦花鞋谋生，他</a:t>
              </a:r>
              <a:r>
                <a:rPr lang="zh-CN" altLang="en-US" sz="3200" i="0" u="none" strike="noStrike" kern="1200" cap="none" spc="0" baseline="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和妹妹葵花去采芦花帮家人织鞋。有一天，青铜冒着大雪到镇上去卖鞋，幸运的是，有几个城里人把剩下的十双芦花鞋全部买走了。他还遇到了一位没买到鞋子的顾客，最终，他决定把自己脚上那双鞋子也送去卖。</a:t>
              </a:r>
              <a:endParaRPr lang="zh-CN" altLang="en-US" sz="3200" i="0" u="none" strike="noStrike" kern="1200" cap="none" spc="0" baseline="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pic>
        <p:nvPicPr>
          <p:cNvPr id="136" name="图片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84995" y="4970145"/>
            <a:ext cx="1969770" cy="18878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8" name="文本框 17"/>
          <p:cNvSpPr txBox="1"/>
          <p:nvPr/>
        </p:nvSpPr>
        <p:spPr>
          <a:xfrm>
            <a:off x="3007360" y="399415"/>
            <a:ext cx="6477635" cy="5530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 kern="100">
                <a:solidFill>
                  <a:srgbClr val="11494A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  <a:cs typeface="Times New Roman" panose="02020603050405020304" charset="0"/>
              </a:rPr>
              <a:t>串联小标题，概括文章的主要内容。</a:t>
            </a:r>
            <a:endParaRPr lang="zh-CN" altLang="en-US" sz="3000" kern="100">
              <a:solidFill>
                <a:srgbClr val="11494A"/>
              </a:solidFill>
              <a:effectLst/>
              <a:latin typeface="思源黑体 CN Heavy" panose="020B0A00000000000000" charset="-122"/>
              <a:ea typeface="思源黑体 CN Heavy" panose="020B0A00000000000000" charset="-122"/>
              <a:cs typeface="Times New Roman" panose="02020603050405020304" charset="0"/>
            </a:endParaRPr>
          </a:p>
        </p:txBody>
      </p:sp>
      <p:pic>
        <p:nvPicPr>
          <p:cNvPr id="45067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54465" y="207645"/>
            <a:ext cx="890905" cy="892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13460" y="2132330"/>
            <a:ext cx="1024699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300" dirty="0" smtClean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300" dirty="0" smtClean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文学</a:t>
            </a:r>
            <a:r>
              <a:rPr lang="zh-CN" sz="33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作品中，要让一个人物形象活生生的展现在读者面前，就要运用不同的描写方法，比如：人物的</a:t>
            </a:r>
            <a:r>
              <a:rPr lang="zh-CN" sz="33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外貌、动作、语言、心理、神态</a:t>
            </a:r>
            <a:r>
              <a:rPr lang="zh-CN" sz="33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等描写方法，有时也可以运用</a:t>
            </a:r>
            <a:r>
              <a:rPr lang="zh-CN" sz="33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环境描写</a:t>
            </a:r>
            <a:r>
              <a:rPr lang="zh-CN" sz="33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或</a:t>
            </a:r>
            <a:r>
              <a:rPr lang="zh-CN" sz="33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侧面描写</a:t>
            </a:r>
            <a:r>
              <a:rPr lang="zh-CN" sz="33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来体现人物形象。</a:t>
            </a:r>
            <a:endParaRPr lang="zh-CN" altLang="en-US" sz="33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56618" y="1012089"/>
            <a:ext cx="767715" cy="768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57123" y="1012089"/>
            <a:ext cx="767715" cy="768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27165" y="1012089"/>
            <a:ext cx="768088" cy="768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337638" y="1012089"/>
            <a:ext cx="767715" cy="7680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55445" y="2919095"/>
            <a:ext cx="9157970" cy="203009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为什么称一个孩子是“男子汉”？</a:t>
            </a:r>
            <a:endParaRPr lang="zh-CN" altLang="en-US" sz="3600" kern="100" dirty="0">
              <a:solidFill>
                <a:srgbClr val="11494A"/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在文中找一找他被称为</a:t>
            </a:r>
            <a:r>
              <a:rPr lang="en-US" altLang="zh-CN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男子汉</a:t>
            </a:r>
            <a:r>
              <a:rPr lang="en-US" altLang="zh-CN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的原因。</a:t>
            </a:r>
            <a:endParaRPr lang="zh-CN" altLang="en-US" sz="3600" kern="100" dirty="0">
              <a:solidFill>
                <a:srgbClr val="11494A"/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3600" kern="100" dirty="0">
                <a:solidFill>
                  <a:srgbClr val="11494A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再说一说：这是一个什么样的孩子？</a:t>
            </a:r>
            <a:endParaRPr lang="zh-CN" altLang="en-US" sz="3600" kern="100" dirty="0">
              <a:solidFill>
                <a:srgbClr val="11494A"/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685" y="1474470"/>
            <a:ext cx="3064510" cy="40252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476250" y="1814195"/>
            <a:ext cx="8306435" cy="3734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>
              <a:lnSpc>
                <a:spcPct val="16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36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王安忆</a:t>
            </a:r>
            <a:r>
              <a:rPr 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当代</a:t>
            </a:r>
            <a:r>
              <a:rPr lang="zh-CN" sz="28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作家</a:t>
            </a:r>
            <a:r>
              <a:rPr lang="zh-CN" sz="28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sz="28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文学家</a:t>
            </a:r>
            <a:r>
              <a:rPr 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、中国作协副主席、复旦大学教授。</a:t>
            </a:r>
            <a:r>
              <a:rPr 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她的小说，多以平凡的小人物为主人公，“理解”与“爱”是她的创作宗旨。她的早期作品多侧重于感情的抒发，后期创作则趋于冷静和细致。她的</a:t>
            </a:r>
            <a:r>
              <a:rPr lang="zh-CN" sz="28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长篇小说《长恨歌》获茅盾文学奖。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12895" y="421005"/>
            <a:ext cx="3354705" cy="1146810"/>
            <a:chOff x="7394" y="-178"/>
            <a:chExt cx="5283" cy="1806"/>
          </a:xfrm>
        </p:grpSpPr>
        <p:sp>
          <p:nvSpPr>
            <p:cNvPr id="379" name="矩形"/>
            <p:cNvSpPr/>
            <p:nvPr/>
          </p:nvSpPr>
          <p:spPr>
            <a:xfrm>
              <a:off x="7394" y="428"/>
              <a:ext cx="4128" cy="91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none" lIns="91440" tIns="45720" rIns="91440" bIns="45720" anchor="t" anchorCtr="0">
              <a:spAutoFit/>
            </a:bodyPr>
            <a:lstStyle/>
            <a:p>
              <a:pPr marL="0" indent="0" algn="ctr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3200" b="1" i="0" u="none" strike="noStrike" kern="1200" cap="none" spc="1600" baseline="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000"/>
                      </a:srgbClr>
                    </a:outerShdw>
                  </a:effectLst>
                  <a:latin typeface="Calibri" panose="020F0502020204030204" charset="0"/>
                  <a:ea typeface="微软雅黑" panose="020B0503020204020204" charset="-122"/>
                  <a:cs typeface="Calibri" panose="020F0502020204030204" charset="0"/>
                </a:rPr>
                <a:t>作者简介</a:t>
              </a:r>
              <a:endParaRPr lang="zh-CN" altLang="en-US" sz="3200" b="1" i="0" u="none" strike="noStrike" kern="1200" cap="none" spc="1600" baseline="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charset="0"/>
                <a:ea typeface="微软雅黑" panose="020B0503020204020204" charset="-122"/>
                <a:cs typeface="Calibri" panose="020F0502020204030204" charset="0"/>
              </a:endParaRPr>
            </a:p>
          </p:txBody>
        </p:sp>
        <p:pic>
          <p:nvPicPr>
            <p:cNvPr id="45067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875" y="-178"/>
              <a:ext cx="1802" cy="180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665" y="379095"/>
            <a:ext cx="4120515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22115" y="373380"/>
            <a:ext cx="3916680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161020" y="379730"/>
            <a:ext cx="3914775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sp>
        <p:nvSpPr>
          <p:cNvPr id="60" name="矩形: 圆角 59"/>
          <p:cNvSpPr/>
          <p:nvPr/>
        </p:nvSpPr>
        <p:spPr>
          <a:xfrm>
            <a:off x="321310" y="489585"/>
            <a:ext cx="3565525" cy="488315"/>
          </a:xfrm>
          <a:prstGeom prst="roundRect">
            <a:avLst>
              <a:gd name="adj" fmla="val 241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可爱、率真、有思想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矩形: 圆角 59"/>
          <p:cNvSpPr/>
          <p:nvPr/>
        </p:nvSpPr>
        <p:spPr>
          <a:xfrm>
            <a:off x="4377055" y="489585"/>
            <a:ext cx="3565525" cy="488315"/>
          </a:xfrm>
          <a:prstGeom prst="roundRect">
            <a:avLst>
              <a:gd name="adj" fmla="val 241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独立、勇敢、有耐心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矩形: 圆角 59"/>
          <p:cNvSpPr/>
          <p:nvPr/>
        </p:nvSpPr>
        <p:spPr>
          <a:xfrm>
            <a:off x="8335645" y="489585"/>
            <a:ext cx="3565525" cy="488315"/>
          </a:xfrm>
          <a:prstGeom prst="roundRect">
            <a:avLst>
              <a:gd name="adj" fmla="val 241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沉着、冷静、睿智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3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矩形"/>
          <p:cNvSpPr/>
          <p:nvPr/>
        </p:nvSpPr>
        <p:spPr>
          <a:xfrm>
            <a:off x="2210073" y="1213783"/>
            <a:ext cx="8276167" cy="73437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开头语：交代写作对象   </a:t>
            </a:r>
            <a:r>
              <a:rPr lang="zh-CN" altLang="en-US" sz="2800" b="1" i="0" u="none" strike="noStrike" kern="1200" cap="none" spc="0" baseline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我们家的男子汉</a:t>
            </a:r>
            <a:endParaRPr lang="zh-CN" altLang="en-US" sz="2800" b="1" i="0" u="none" strike="noStrike" kern="1200" cap="none" spc="0" baseline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</p:txBody>
      </p:sp>
      <p:sp>
        <p:nvSpPr>
          <p:cNvPr id="252" name="矩形"/>
          <p:cNvSpPr/>
          <p:nvPr/>
        </p:nvSpPr>
        <p:spPr>
          <a:xfrm>
            <a:off x="1064757" y="1669506"/>
            <a:ext cx="540385" cy="3107690"/>
          </a:xfrm>
          <a:prstGeom prst="rect">
            <a:avLst/>
          </a:pr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我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们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家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的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男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子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汉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</p:txBody>
      </p:sp>
      <p:sp>
        <p:nvSpPr>
          <p:cNvPr id="253" name="矩形"/>
          <p:cNvSpPr/>
          <p:nvPr/>
        </p:nvSpPr>
        <p:spPr>
          <a:xfrm>
            <a:off x="2146572" y="2496483"/>
            <a:ext cx="541878" cy="13773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分</a:t>
            </a:r>
            <a:endParaRPr lang="en-US" altLang="zh-CN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述</a:t>
            </a:r>
            <a:endParaRPr lang="zh-CN" altLang="en-US" sz="28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</p:txBody>
      </p:sp>
      <p:sp>
        <p:nvSpPr>
          <p:cNvPr id="254" name="矩形"/>
          <p:cNvSpPr/>
          <p:nvPr/>
        </p:nvSpPr>
        <p:spPr>
          <a:xfrm>
            <a:off x="3147755" y="2240168"/>
            <a:ext cx="7427385" cy="2020252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他对食物的兴趣            </a:t>
            </a:r>
            <a:r>
              <a:rPr lang="zh-CN" altLang="en-US" sz="2800" b="1" i="0" u="none" strike="noStrike" kern="1200" cap="none" spc="0" baseline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率真爽气</a:t>
            </a:r>
            <a:endParaRPr lang="en-US" altLang="zh-CN" sz="2800" b="1" i="0" u="none" strike="noStrike" kern="1200" cap="none" spc="0" baseline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他对独立的要求            </a:t>
            </a:r>
            <a:r>
              <a:rPr lang="zh-CN" altLang="en-US" sz="2800" b="1" i="0" u="none" strike="noStrike" kern="1200" cap="none" spc="0" baseline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独立自主</a:t>
            </a:r>
            <a:endParaRPr lang="en-US" altLang="zh-CN" sz="2800" b="1" i="0" u="none" strike="noStrike" kern="1200" cap="none" spc="0" baseline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他面对生活挑战的沉着      </a:t>
            </a:r>
            <a:r>
              <a:rPr lang="zh-CN" altLang="en-US" sz="2800" b="1" i="0" u="none" strike="noStrike" kern="1200" cap="none" spc="0" baseline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沉着勇敢</a:t>
            </a:r>
            <a:endParaRPr lang="zh-CN" altLang="en-US" sz="2800" b="1" i="0" u="none" strike="noStrike" kern="1200" cap="none" spc="0" baseline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</p:txBody>
      </p:sp>
      <p:sp>
        <p:nvSpPr>
          <p:cNvPr id="255" name="矩形"/>
          <p:cNvSpPr/>
          <p:nvPr/>
        </p:nvSpPr>
        <p:spPr>
          <a:xfrm>
            <a:off x="11144522" y="1645583"/>
            <a:ext cx="592257" cy="30060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男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子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汉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的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成</a:t>
            </a:r>
            <a:endParaRPr lang="en-US" altLang="zh-CN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长</a:t>
            </a:r>
            <a:endParaRPr lang="zh-CN" altLang="en-US" sz="3200" b="1" i="0" u="none" strike="noStrike" kern="1200" cap="none" spc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</a:endParaRPr>
          </a:p>
        </p:txBody>
      </p:sp>
      <p:sp>
        <p:nvSpPr>
          <p:cNvPr id="256" name="右大括号"/>
          <p:cNvSpPr/>
          <p:nvPr/>
        </p:nvSpPr>
        <p:spPr>
          <a:xfrm>
            <a:off x="10257640" y="1355600"/>
            <a:ext cx="634999" cy="3884082"/>
          </a:xfrm>
          <a:prstGeom prst="rightBrace">
            <a:avLst>
              <a:gd name="adj1" fmla="val 9418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257" name="右大括号"/>
          <p:cNvSpPr/>
          <p:nvPr/>
        </p:nvSpPr>
        <p:spPr>
          <a:xfrm flipH="1">
            <a:off x="2806972" y="2466850"/>
            <a:ext cx="427566" cy="1775883"/>
          </a:xfrm>
          <a:prstGeom prst="rightBrace">
            <a:avLst>
              <a:gd name="adj1" fmla="val 94222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258" name="右大括号"/>
          <p:cNvSpPr/>
          <p:nvPr/>
        </p:nvSpPr>
        <p:spPr>
          <a:xfrm flipH="1">
            <a:off x="1841772" y="1330200"/>
            <a:ext cx="292100" cy="3816349"/>
          </a:xfrm>
          <a:prstGeom prst="rightBrace">
            <a:avLst>
              <a:gd name="adj1" fmla="val 9417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259" name="矩形"/>
          <p:cNvSpPr/>
          <p:nvPr/>
        </p:nvSpPr>
        <p:spPr>
          <a:xfrm>
            <a:off x="2044700" y="4513580"/>
            <a:ext cx="8590280" cy="73723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 </a:t>
            </a:r>
            <a:r>
              <a:rPr lang="zh-CN" altLang="en-US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结束语：见证男子汉的成长</a:t>
            </a:r>
            <a:r>
              <a:rPr lang="en-US" altLang="zh-CN" sz="2800" b="1" i="0" u="none" strike="noStrike" kern="1200" cap="none" spc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      </a:t>
            </a:r>
            <a:r>
              <a:rPr lang="zh-CN" altLang="en-US" sz="2800" b="1" i="0" u="none" strike="noStrike" kern="1200" cap="none" spc="0" baseline="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</a:rPr>
              <a:t>作者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Calibri" panose="020F0502020204030204" charset="0"/>
                <a:sym typeface="+mn-ea"/>
              </a:rPr>
              <a:t>观察细致</a:t>
            </a:r>
            <a:endParaRPr lang="zh-CN" altLang="en-US" sz="2800" b="1" i="0" u="none" strike="noStrike" kern="1200" cap="none" spc="0" baseline="0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/>
      <p:bldP spid="252" grpId="0" animBg="1"/>
      <p:bldP spid="253" grpId="0"/>
      <p:bldP spid="254" grpId="0"/>
      <p:bldP spid="255" grpId="0" animBg="1"/>
      <p:bldP spid="256" grpId="0" animBg="1"/>
      <p:bldP spid="257" grpId="0" animBg="1"/>
      <p:bldP spid="258" grpId="0" animBg="1"/>
      <p:bldP spid="2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矩形"/>
          <p:cNvSpPr/>
          <p:nvPr/>
        </p:nvSpPr>
        <p:spPr>
          <a:xfrm>
            <a:off x="4270511" y="1207875"/>
            <a:ext cx="1669626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安徽</a:t>
            </a:r>
            <a:endParaRPr lang="zh-CN" altLang="en-US" sz="4000" i="0" u="none" strike="noStrike" kern="1200" cap="none" spc="0" baseline="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394" name="矩形"/>
          <p:cNvSpPr/>
          <p:nvPr/>
        </p:nvSpPr>
        <p:spPr>
          <a:xfrm>
            <a:off x="2020275" y="2548936"/>
            <a:ext cx="1792816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谜语</a:t>
            </a:r>
            <a:endParaRPr lang="zh-CN" altLang="en-US" sz="4000" i="0" u="none" strike="noStrike" kern="1200" cap="none" spc="0" baseline="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395" name="矩形"/>
          <p:cNvSpPr/>
          <p:nvPr/>
        </p:nvSpPr>
        <p:spPr>
          <a:xfrm>
            <a:off x="7964805" y="1207770"/>
            <a:ext cx="1236345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倔强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96" name="矩形"/>
          <p:cNvSpPr/>
          <p:nvPr/>
        </p:nvSpPr>
        <p:spPr>
          <a:xfrm>
            <a:off x="5487270" y="2607100"/>
            <a:ext cx="1813984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时尚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397" name="矩形"/>
          <p:cNvSpPr/>
          <p:nvPr/>
        </p:nvSpPr>
        <p:spPr>
          <a:xfrm>
            <a:off x="9272905" y="2592070"/>
            <a:ext cx="1638300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嘱咐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98" name="矩形"/>
          <p:cNvSpPr/>
          <p:nvPr/>
        </p:nvSpPr>
        <p:spPr>
          <a:xfrm>
            <a:off x="2050415" y="3994150"/>
            <a:ext cx="1202690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沮丧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399" name="矩形"/>
          <p:cNvSpPr/>
          <p:nvPr/>
        </p:nvSpPr>
        <p:spPr>
          <a:xfrm>
            <a:off x="3788534" y="3994107"/>
            <a:ext cx="1638300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情绪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0" name="矩形"/>
          <p:cNvSpPr/>
          <p:nvPr/>
        </p:nvSpPr>
        <p:spPr>
          <a:xfrm>
            <a:off x="5588514" y="3994145"/>
            <a:ext cx="1807633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吭声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1" name="矩形"/>
          <p:cNvSpPr/>
          <p:nvPr/>
        </p:nvSpPr>
        <p:spPr>
          <a:xfrm>
            <a:off x="6039589" y="1207594"/>
            <a:ext cx="1646766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轮廓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2" name="矩形"/>
          <p:cNvSpPr/>
          <p:nvPr/>
        </p:nvSpPr>
        <p:spPr>
          <a:xfrm>
            <a:off x="3661108" y="2581267"/>
            <a:ext cx="1790699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嘴唇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3" name="矩形"/>
          <p:cNvSpPr/>
          <p:nvPr/>
        </p:nvSpPr>
        <p:spPr>
          <a:xfrm>
            <a:off x="7544137" y="4013489"/>
            <a:ext cx="1902884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嘹亮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4" name="矩形"/>
          <p:cNvSpPr/>
          <p:nvPr/>
        </p:nvSpPr>
        <p:spPr>
          <a:xfrm>
            <a:off x="9320530" y="4025900"/>
            <a:ext cx="1497330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妨碍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05" name="矩形"/>
          <p:cNvSpPr/>
          <p:nvPr/>
        </p:nvSpPr>
        <p:spPr>
          <a:xfrm>
            <a:off x="4793382" y="778457"/>
            <a:ext cx="62230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huī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06" name="矩形"/>
          <p:cNvSpPr/>
          <p:nvPr/>
        </p:nvSpPr>
        <p:spPr>
          <a:xfrm>
            <a:off x="1986989" y="2151754"/>
            <a:ext cx="72263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 dirty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 </a:t>
            </a:r>
            <a:r>
              <a:rPr lang="en-US" altLang="zh-CN" sz="2800" b="1" i="0" u="none" strike="noStrike" kern="1200" cap="none" spc="0" baseline="0" dirty="0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mí</a:t>
            </a:r>
            <a:r>
              <a:rPr lang="en-US" altLang="zh-CN" sz="2800" b="1" i="0" u="none" strike="noStrike" kern="1200" cap="none" spc="0" baseline="0" dirty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 </a:t>
            </a:r>
            <a:endParaRPr lang="en-US" altLang="zh-CN" sz="2800" b="1" i="0" u="none" strike="noStrike" kern="1200" cap="none" spc="0" baseline="0" dirty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07" name="矩形"/>
          <p:cNvSpPr/>
          <p:nvPr/>
        </p:nvSpPr>
        <p:spPr>
          <a:xfrm>
            <a:off x="4028591" y="2139044"/>
            <a:ext cx="1416475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chún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08" name="矩形"/>
          <p:cNvSpPr/>
          <p:nvPr/>
        </p:nvSpPr>
        <p:spPr>
          <a:xfrm>
            <a:off x="5830678" y="2142453"/>
            <a:ext cx="1557866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shàng </a:t>
            </a: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09" name="矩形"/>
          <p:cNvSpPr/>
          <p:nvPr/>
        </p:nvSpPr>
        <p:spPr>
          <a:xfrm>
            <a:off x="7975789" y="703177"/>
            <a:ext cx="1050713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jué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" name="矩形"/>
          <p:cNvSpPr/>
          <p:nvPr/>
        </p:nvSpPr>
        <p:spPr>
          <a:xfrm>
            <a:off x="9248140" y="2146935"/>
            <a:ext cx="795655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zhǔ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1" name="矩形"/>
          <p:cNvSpPr/>
          <p:nvPr/>
        </p:nvSpPr>
        <p:spPr>
          <a:xfrm>
            <a:off x="2220293" y="3578498"/>
            <a:ext cx="624205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jǔ </a:t>
            </a: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12" name="矩形"/>
          <p:cNvSpPr/>
          <p:nvPr/>
        </p:nvSpPr>
        <p:spPr>
          <a:xfrm>
            <a:off x="4378886" y="3599014"/>
            <a:ext cx="61214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xù</a:t>
            </a: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13" name="矩形"/>
          <p:cNvSpPr/>
          <p:nvPr/>
        </p:nvSpPr>
        <p:spPr>
          <a:xfrm>
            <a:off x="5567006" y="3548377"/>
            <a:ext cx="1423246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kēng</a:t>
            </a: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14" name="矩形"/>
          <p:cNvSpPr/>
          <p:nvPr/>
        </p:nvSpPr>
        <p:spPr>
          <a:xfrm>
            <a:off x="7551593" y="3568486"/>
            <a:ext cx="125476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liáo</a:t>
            </a: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15" name="矩形"/>
          <p:cNvSpPr/>
          <p:nvPr/>
        </p:nvSpPr>
        <p:spPr>
          <a:xfrm>
            <a:off x="9297337" y="3558241"/>
            <a:ext cx="1474046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fáng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6" name="矩形"/>
          <p:cNvSpPr/>
          <p:nvPr/>
        </p:nvSpPr>
        <p:spPr>
          <a:xfrm>
            <a:off x="7468741" y="2162928"/>
            <a:ext cx="997372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hūn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7" name="矩形"/>
          <p:cNvSpPr/>
          <p:nvPr/>
        </p:nvSpPr>
        <p:spPr>
          <a:xfrm>
            <a:off x="6570623" y="734990"/>
            <a:ext cx="100330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kuò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18" name="矩形"/>
          <p:cNvSpPr/>
          <p:nvPr/>
        </p:nvSpPr>
        <p:spPr>
          <a:xfrm>
            <a:off x="7507513" y="2620115"/>
            <a:ext cx="1646766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i="0" u="none" strike="noStrike" kern="1200" cap="none" spc="0" baseline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Calibri" panose="020F0502020204030204" charset="0"/>
              </a:rPr>
              <a:t>荤菜</a:t>
            </a:r>
            <a:endParaRPr lang="zh-CN" altLang="en-US" sz="4000" i="0" u="none" strike="noStrike" kern="1200" cap="none" spc="0" baseline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419" name="矩形"/>
          <p:cNvSpPr/>
          <p:nvPr/>
        </p:nvSpPr>
        <p:spPr>
          <a:xfrm>
            <a:off x="8583295" y="708660"/>
            <a:ext cx="1027430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jiàng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20" name="矩形"/>
          <p:cNvSpPr/>
          <p:nvPr/>
        </p:nvSpPr>
        <p:spPr>
          <a:xfrm>
            <a:off x="10010140" y="2150110"/>
            <a:ext cx="668655" cy="52197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i="0" u="none" strike="noStrike" kern="1200" cap="none" spc="0" baseline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宋体" panose="02010600030101010101" pitchFamily="2" charset="-122"/>
              </a:rPr>
              <a:t>fù </a:t>
            </a:r>
            <a:endParaRPr lang="en-US" altLang="zh-CN" sz="2800" b="1" i="0" u="none" strike="noStrike" kern="1200" cap="none" spc="0" baseline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3232" y="4999980"/>
            <a:ext cx="9820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cuō</a:t>
            </a:r>
            <a:endParaRPr lang="en-US" altLang="zh-CN" sz="2800" b="1" err="1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88053" y="5007231"/>
            <a:ext cx="1063217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kuí</a:t>
            </a:r>
            <a:endParaRPr lang="en-US" altLang="zh-CN" sz="2800" b="1" err="1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86791" y="4966281"/>
            <a:ext cx="1224136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qí</a:t>
            </a:r>
            <a:endParaRPr lang="en-US" altLang="zh-CN" sz="2800" b="1" err="1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07108" y="4968423"/>
            <a:ext cx="1690466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yí </a:t>
            </a:r>
            <a:r>
              <a:rPr lang="en-US" altLang="zh-CN" sz="2800" b="1" smtClean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 hàn</a:t>
            </a:r>
            <a:endParaRPr lang="en-US" altLang="zh-CN" sz="2800" b="1" err="1" smtClean="0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4759" y="4981694"/>
            <a:ext cx="869629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wū </a:t>
            </a:r>
            <a:endParaRPr lang="en-US" altLang="zh-CN" sz="2800" b="1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999053" y="545618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搓进</a:t>
            </a:r>
            <a:endParaRPr lang="zh-CN" altLang="en-US" sz="400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36935" y="544938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葵花</a:t>
            </a:r>
            <a:endParaRPr lang="zh-CN" altLang="en-US" sz="400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36512" y="544780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祈求</a:t>
            </a:r>
            <a:endParaRPr lang="zh-CN" altLang="en-US" sz="400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08921" y="545412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遗憾</a:t>
            </a:r>
            <a:endParaRPr lang="zh-CN" altLang="en-US" sz="400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17558" y="541657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污迹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464347" y="4921680"/>
            <a:ext cx="1059464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汉语拼音" panose="020B0604020202020204" pitchFamily="34" charset="0"/>
              </a:rPr>
              <a:t>xiè</a:t>
            </a:r>
            <a:endParaRPr lang="en-US" altLang="zh-CN" sz="2800" b="1" err="1">
              <a:solidFill>
                <a:srgbClr val="C00000"/>
              </a:solidFill>
              <a:latin typeface="方正姚体" panose="02010601030101010101" charset="-122"/>
              <a:ea typeface="方正姚体" panose="02010601030101010101" charset="-122"/>
              <a:cs typeface="汉语拼音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904892" y="538625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雪屑</a:t>
            </a:r>
            <a:endParaRPr lang="zh-CN" altLang="en-US" sz="400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2455" y="283845"/>
            <a:ext cx="2662555" cy="1019810"/>
            <a:chOff x="8284" y="-108"/>
            <a:chExt cx="4193" cy="1606"/>
          </a:xfrm>
        </p:grpSpPr>
        <p:sp>
          <p:nvSpPr>
            <p:cNvPr id="5" name="矩形"/>
            <p:cNvSpPr/>
            <p:nvPr/>
          </p:nvSpPr>
          <p:spPr>
            <a:xfrm>
              <a:off x="8284" y="428"/>
              <a:ext cx="3168" cy="91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none" lIns="91440" tIns="45720" rIns="91440" bIns="45720" anchor="t" anchorCtr="0">
              <a:spAutoFit/>
            </a:bodyPr>
            <a:lstStyle/>
            <a:p>
              <a:pPr marL="0" indent="0" algn="ctr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3200" b="1" i="0" u="none" strike="noStrike" kern="1200" cap="none" spc="1600" baseline="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000"/>
                      </a:srgbClr>
                    </a:outerShdw>
                  </a:effectLst>
                  <a:latin typeface="Calibri" panose="020F0502020204030204" charset="0"/>
                  <a:ea typeface="微软雅黑" panose="020B0503020204020204" charset="-122"/>
                  <a:cs typeface="Calibri" panose="020F0502020204030204" charset="0"/>
                </a:rPr>
                <a:t>三会字</a:t>
              </a:r>
              <a:endParaRPr lang="zh-CN" altLang="en-US" sz="3200" b="1" i="0" u="none" strike="noStrike" kern="1200" cap="none" spc="1600" baseline="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charset="0"/>
                <a:ea typeface="微软雅黑" panose="020B0503020204020204" charset="-122"/>
                <a:cs typeface="Calibri" panose="020F0502020204030204" charset="0"/>
              </a:endParaRPr>
            </a:p>
          </p:txBody>
        </p:sp>
        <p:pic>
          <p:nvPicPr>
            <p:cNvPr id="45067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74" y="-108"/>
              <a:ext cx="1603" cy="160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矩形"/>
          <p:cNvSpPr/>
          <p:nvPr/>
        </p:nvSpPr>
        <p:spPr>
          <a:xfrm>
            <a:off x="1111249" y="2072339"/>
            <a:ext cx="1117600" cy="92202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5400" i="0" u="none" strike="noStrike" kern="1200" cap="none" spc="0" baseline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强</a:t>
            </a:r>
            <a:endParaRPr lang="zh-CN" altLang="en-US" sz="5400" i="0" u="none" strike="noStrike" kern="1200" cap="none" spc="0" baseline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54" name="矩形"/>
          <p:cNvSpPr/>
          <p:nvPr/>
        </p:nvSpPr>
        <p:spPr>
          <a:xfrm>
            <a:off x="2046209" y="1475521"/>
            <a:ext cx="1915582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jiàng</a:t>
            </a:r>
            <a:endParaRPr lang="en-US" altLang="zh-CN" sz="3600" i="0" u="none" strike="noStrike" kern="1200" cap="none" spc="0" baseline="0">
              <a:solidFill>
                <a:srgbClr val="0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355" name="矩形"/>
          <p:cNvSpPr/>
          <p:nvPr/>
        </p:nvSpPr>
        <p:spPr>
          <a:xfrm>
            <a:off x="1991359" y="2151577"/>
            <a:ext cx="2055283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qiáng</a:t>
            </a:r>
            <a:endParaRPr lang="en-US" altLang="zh-CN" sz="3600" i="0" u="none" strike="noStrike" kern="1200" cap="none" spc="0" baseline="0">
              <a:solidFill>
                <a:srgbClr val="0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356" name="左大括号"/>
          <p:cNvSpPr/>
          <p:nvPr/>
        </p:nvSpPr>
        <p:spPr>
          <a:xfrm>
            <a:off x="2036232" y="1803522"/>
            <a:ext cx="192617" cy="1540933"/>
          </a:xfrm>
          <a:prstGeom prst="leftBrace">
            <a:avLst>
              <a:gd name="adj1" fmla="val 66666"/>
              <a:gd name="adj2" fmla="val 50000"/>
            </a:avLst>
          </a:prstGeom>
          <a:noFill/>
          <a:ln w="44450" cap="flat" cmpd="sng">
            <a:solidFill>
              <a:srgbClr val="4A7EBC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357" name="矩形"/>
          <p:cNvSpPr/>
          <p:nvPr/>
        </p:nvSpPr>
        <p:spPr>
          <a:xfrm>
            <a:off x="3431116" y="1505321"/>
            <a:ext cx="2914649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（倔强）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58" name="矩形"/>
          <p:cNvSpPr/>
          <p:nvPr/>
        </p:nvSpPr>
        <p:spPr>
          <a:xfrm>
            <a:off x="3431539" y="2214739"/>
            <a:ext cx="2262717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（坚强）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59" name="矩形"/>
          <p:cNvSpPr/>
          <p:nvPr/>
        </p:nvSpPr>
        <p:spPr>
          <a:xfrm>
            <a:off x="6345766" y="2072339"/>
            <a:ext cx="1100666" cy="92202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5400" i="0" u="none" strike="noStrike" kern="1200" cap="none" spc="0" baseline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吭</a:t>
            </a:r>
            <a:endParaRPr lang="zh-CN" altLang="en-US" sz="5400" i="0" u="none" strike="noStrike" kern="1200" cap="none" spc="0" baseline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60" name="矩形"/>
          <p:cNvSpPr/>
          <p:nvPr/>
        </p:nvSpPr>
        <p:spPr>
          <a:xfrm>
            <a:off x="6911253" y="1690767"/>
            <a:ext cx="2368551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kēng</a:t>
            </a:r>
            <a:endParaRPr lang="en-US" altLang="zh-CN" sz="3600" i="0" u="none" strike="noStrike" kern="1200" cap="none" spc="0" baseline="0">
              <a:solidFill>
                <a:srgbClr val="0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361" name="左大括号"/>
          <p:cNvSpPr/>
          <p:nvPr/>
        </p:nvSpPr>
        <p:spPr>
          <a:xfrm>
            <a:off x="7327900" y="1752722"/>
            <a:ext cx="118532" cy="1642533"/>
          </a:xfrm>
          <a:prstGeom prst="leftBrace">
            <a:avLst>
              <a:gd name="adj1" fmla="val 115477"/>
              <a:gd name="adj2" fmla="val 50000"/>
            </a:avLst>
          </a:prstGeom>
          <a:noFill/>
          <a:ln w="44450" cap="flat" cmpd="sng">
            <a:solidFill>
              <a:srgbClr val="4A7EBC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362" name="矩形"/>
          <p:cNvSpPr/>
          <p:nvPr/>
        </p:nvSpPr>
        <p:spPr>
          <a:xfrm>
            <a:off x="8534399" y="1710835"/>
            <a:ext cx="3105149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（一声不吭）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66" name="矩形"/>
          <p:cNvSpPr/>
          <p:nvPr/>
        </p:nvSpPr>
        <p:spPr>
          <a:xfrm>
            <a:off x="7200542" y="2590986"/>
            <a:ext cx="1792393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háng</a:t>
            </a:r>
            <a:r>
              <a:rPr lang="en-US" altLang="zh-CN" sz="4000" i="0" u="none" strike="noStrike" kern="1200" cap="none" spc="0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 </a:t>
            </a:r>
            <a:endParaRPr lang="zh-CN" altLang="en-US" sz="4000" i="0" u="none" strike="noStrike" kern="1200" cap="none" spc="0" baseline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367" name="矩形"/>
          <p:cNvSpPr/>
          <p:nvPr/>
        </p:nvSpPr>
        <p:spPr>
          <a:xfrm>
            <a:off x="8534221" y="2628264"/>
            <a:ext cx="3139960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（引吭高歌）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76" name="矩形"/>
          <p:cNvSpPr/>
          <p:nvPr/>
        </p:nvSpPr>
        <p:spPr>
          <a:xfrm>
            <a:off x="1990300" y="2905067"/>
            <a:ext cx="2055284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qiǎng </a:t>
            </a:r>
            <a:endParaRPr lang="en-US" altLang="zh-CN" sz="3600" i="0" u="none" strike="noStrike" kern="1200" cap="none" spc="0" baseline="0">
              <a:solidFill>
                <a:srgbClr val="0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377" name="矩形"/>
          <p:cNvSpPr/>
          <p:nvPr/>
        </p:nvSpPr>
        <p:spPr>
          <a:xfrm>
            <a:off x="3431539" y="2938889"/>
            <a:ext cx="2262717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（勉强）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2" name="矩形"/>
          <p:cNvSpPr/>
          <p:nvPr/>
        </p:nvSpPr>
        <p:spPr>
          <a:xfrm>
            <a:off x="1077171" y="4590114"/>
            <a:ext cx="1100666" cy="92202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5400" i="0" u="none" strike="noStrike" kern="1200" cap="none" spc="0" baseline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涨</a:t>
            </a:r>
            <a:endParaRPr lang="zh-CN" altLang="en-US" sz="5400" i="0" u="none" strike="noStrike" kern="1200" cap="none" spc="0" baseline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3" name="矩形"/>
          <p:cNvSpPr/>
          <p:nvPr/>
        </p:nvSpPr>
        <p:spPr>
          <a:xfrm>
            <a:off x="1642658" y="4208542"/>
            <a:ext cx="2368551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zh</a:t>
            </a:r>
            <a:r>
              <a:rPr lang="en-US" altLang="zh-CN" sz="360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+mn-ea"/>
              </a:rPr>
              <a:t>ǎ</a:t>
            </a: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ng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方正姚体" panose="02010601030101010101" charset="-122"/>
              <a:ea typeface="方正姚体" panose="02010601030101010101" charset="-122"/>
              <a:cs typeface="Calibri" panose="020F0502020204030204" charset="0"/>
            </a:endParaRPr>
          </a:p>
        </p:txBody>
      </p:sp>
      <p:sp>
        <p:nvSpPr>
          <p:cNvPr id="4" name="左大括号"/>
          <p:cNvSpPr/>
          <p:nvPr/>
        </p:nvSpPr>
        <p:spPr>
          <a:xfrm>
            <a:off x="2059305" y="4270497"/>
            <a:ext cx="118532" cy="1642533"/>
          </a:xfrm>
          <a:prstGeom prst="leftBrace">
            <a:avLst>
              <a:gd name="adj1" fmla="val 115477"/>
              <a:gd name="adj2" fmla="val 50000"/>
            </a:avLst>
          </a:prstGeom>
          <a:noFill/>
          <a:ln w="44450" cap="flat" cmpd="sng">
            <a:solidFill>
              <a:srgbClr val="4A7EBC"/>
            </a:solidFill>
            <a:prstDash val="solid"/>
            <a:round/>
          </a:ln>
        </p:spPr>
        <p:txBody>
          <a:bodyPr/>
          <a:lstStyle/>
          <a:p/>
        </p:txBody>
      </p:sp>
      <p:sp>
        <p:nvSpPr>
          <p:cNvPr id="5" name="矩形"/>
          <p:cNvSpPr/>
          <p:nvPr/>
        </p:nvSpPr>
        <p:spPr>
          <a:xfrm>
            <a:off x="3265805" y="4228465"/>
            <a:ext cx="4717415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（涨潮）（水涨船高）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6" name="矩形"/>
          <p:cNvSpPr/>
          <p:nvPr/>
        </p:nvSpPr>
        <p:spPr>
          <a:xfrm>
            <a:off x="1931947" y="5108761"/>
            <a:ext cx="1792393" cy="70675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zh</a:t>
            </a:r>
            <a:r>
              <a:rPr lang="en-US" altLang="zh-CN" sz="360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  <a:sym typeface="+mn-ea"/>
              </a:rPr>
              <a:t>à</a:t>
            </a:r>
            <a:r>
              <a:rPr lang="en-US" altLang="zh-CN" sz="3600" i="0" u="none" strike="noStrike" kern="1200" cap="none" spc="0" baseline="0">
                <a:solidFill>
                  <a:srgbClr val="000000"/>
                </a:solidFill>
                <a:latin typeface="方正姚体" panose="02010601030101010101" charset="-122"/>
                <a:ea typeface="方正姚体" panose="02010601030101010101" charset="-122"/>
                <a:cs typeface="Calibri" panose="020F0502020204030204" charset="0"/>
              </a:rPr>
              <a:t>ng</a:t>
            </a:r>
            <a:r>
              <a:rPr lang="en-US" altLang="zh-CN" sz="4000" i="0" u="none" strike="noStrike" kern="1200" cap="none" spc="0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 </a:t>
            </a:r>
            <a:endParaRPr lang="zh-CN" altLang="en-US" sz="4000" i="0" u="none" strike="noStrike" kern="1200" cap="none" spc="0" baseline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7" name="矩形"/>
          <p:cNvSpPr/>
          <p:nvPr/>
        </p:nvSpPr>
        <p:spPr>
          <a:xfrm>
            <a:off x="3253105" y="5209540"/>
            <a:ext cx="5593080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（头昏脑涨）（涨得通红）</a:t>
            </a:r>
            <a:endParaRPr lang="zh-CN" altLang="en-US" sz="360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60340" y="27305"/>
            <a:ext cx="2541270" cy="891540"/>
            <a:chOff x="8284" y="43"/>
            <a:chExt cx="4002" cy="1404"/>
          </a:xfrm>
        </p:grpSpPr>
        <p:sp>
          <p:nvSpPr>
            <p:cNvPr id="379" name="矩形"/>
            <p:cNvSpPr/>
            <p:nvPr/>
          </p:nvSpPr>
          <p:spPr>
            <a:xfrm>
              <a:off x="8284" y="428"/>
              <a:ext cx="3168" cy="91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none" lIns="91440" tIns="45720" rIns="91440" bIns="45720" anchor="t" anchorCtr="0">
              <a:spAutoFit/>
            </a:bodyPr>
            <a:lstStyle/>
            <a:p>
              <a:pPr marL="0" indent="0" algn="ctr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3200" b="1" i="0" u="none" strike="noStrike" kern="1200" cap="none" spc="1600" baseline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000"/>
                      </a:srgbClr>
                    </a:outerShdw>
                  </a:effectLst>
                  <a:latin typeface="Calibri" panose="020F0502020204030204" charset="0"/>
                  <a:ea typeface="微软雅黑" panose="020B0503020204020204" charset="-122"/>
                  <a:cs typeface="Calibri" panose="020F0502020204030204" charset="0"/>
                </a:rPr>
                <a:t>多音字</a:t>
              </a:r>
              <a:endParaRPr lang="zh-CN" altLang="en-US" sz="3200" b="1" i="0" u="none" strike="noStrike" kern="1200" cap="none" spc="1600" baseline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charset="0"/>
                <a:ea typeface="微软雅黑" panose="020B0503020204020204" charset="-122"/>
                <a:cs typeface="Calibri" panose="020F0502020204030204" charset="0"/>
              </a:endParaRPr>
            </a:p>
          </p:txBody>
        </p:sp>
        <p:pic>
          <p:nvPicPr>
            <p:cNvPr id="45067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84" y="43"/>
              <a:ext cx="1403" cy="14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enovo\AppData\Roaming\Tencent\Users\406243179\QQ\WinTemp\RichOle\CGG~NW36)$9MN@~M2W5G@B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71140" y="343535"/>
            <a:ext cx="6393180" cy="29527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549900" y="2498090"/>
            <a:ext cx="2893695" cy="361315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3615" y="3588385"/>
            <a:ext cx="4237990" cy="521970"/>
          </a:xfrm>
          <a:prstGeom prst="rect">
            <a:avLst/>
          </a:prstGeom>
          <a:solidFill>
            <a:srgbClr val="DFF1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粗黑宋简体" panose="02000000000000000000" charset="-122"/>
                <a:ea typeface="方正粗黑宋简体" panose="02000000000000000000" charset="-122"/>
              </a:rPr>
              <a:t>概括文章主要内容的方法</a:t>
            </a:r>
            <a:endParaRPr lang="zh-CN" altLang="en-US" sz="28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9830" y="4302125"/>
            <a:ext cx="997394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华文楷体" panose="02010600040101010101" charset="-122"/>
              </a:rPr>
              <a:t>1. 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找出文中的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关键句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，有些关键句可以直接概括文章的主要内容。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spcBef>
                <a:spcPts val="600"/>
              </a:spcBef>
              <a:spcAft>
                <a:spcPts val="1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华文楷体" panose="02010600040101010101" charset="-122"/>
              </a:rPr>
              <a:t>2. 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划分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逻辑段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，先概括逻辑段的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段意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连起来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就是整篇文章的主要内容。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等线" panose="02010600030101010101" charset="-122"/>
                <a:ea typeface="等线" panose="02010600030101010101" charset="-122"/>
                <a:cs typeface="华文楷体" panose="02010600040101010101" charset="-122"/>
                <a:sym typeface="+mn-ea"/>
              </a:rPr>
              <a:t>3. </a:t>
            </a: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概括长文章的主要内容，可以先分为几个部分列出</a:t>
            </a:r>
            <a:r>
              <a:rPr lang="zh-CN" altLang="en-US" sz="24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小标题</a:t>
            </a: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，再把小标题</a:t>
            </a:r>
            <a:r>
              <a:rPr lang="zh-CN" altLang="en-US" sz="24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串联</a:t>
            </a: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起来</a:t>
            </a:r>
            <a:r>
              <a:rPr lang="zh-CN" altLang="en-US" sz="24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整理</a:t>
            </a: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出文章的主要内容。</a:t>
            </a:r>
            <a:endParaRPr lang="zh-CN" altLang="en-US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74028" y="218418"/>
            <a:ext cx="11028210" cy="553085"/>
            <a:chOff x="1368034" y="741636"/>
            <a:chExt cx="22056420" cy="1106170"/>
          </a:xfrm>
        </p:grpSpPr>
        <p:sp>
          <p:nvSpPr>
            <p:cNvPr id="4" name="文本框 3"/>
            <p:cNvSpPr txBox="1"/>
            <p:nvPr/>
          </p:nvSpPr>
          <p:spPr>
            <a:xfrm>
              <a:off x="2614339" y="741636"/>
              <a:ext cx="20810114" cy="11061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3000" kern="100" dirty="0">
                  <a:solidFill>
                    <a:srgbClr val="11494A"/>
                  </a:solidFill>
                  <a:effectLst/>
                  <a:latin typeface="思源黑体 CN Heavy" panose="020B0A00000000000000" charset="-122"/>
                  <a:ea typeface="思源黑体 CN Heavy" panose="020B0A00000000000000" charset="-122"/>
                  <a:cs typeface="Times New Roman" panose="02020603050405020304" charset="0"/>
                </a:rPr>
                <a:t>请你结合课文中的小标题，说说课文写了哪几方面的内容？</a:t>
              </a:r>
              <a:endParaRPr lang="zh-CN" altLang="en-US" sz="3000" kern="100" dirty="0">
                <a:solidFill>
                  <a:srgbClr val="11494A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  <a:cs typeface="Times New Roman" panose="0202060305040502030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68034" y="776018"/>
              <a:ext cx="1007110" cy="1051876"/>
              <a:chOff x="4572404" y="9145946"/>
              <a:chExt cx="1076238" cy="105187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572404" y="9145946"/>
                <a:ext cx="1076238" cy="1051876"/>
                <a:chOff x="12427590" y="7677392"/>
                <a:chExt cx="1339347" cy="1309028"/>
              </a:xfrm>
            </p:grpSpPr>
            <p:sp>
              <p:nvSpPr>
                <p:cNvPr id="19" name="PA- 91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12552573" y="7782512"/>
                  <a:ext cx="1203908" cy="1203908"/>
                </a:xfrm>
                <a:prstGeom prst="ellipse">
                  <a:avLst/>
                </a:prstGeom>
                <a:gradFill>
                  <a:gsLst>
                    <a:gs pos="0">
                      <a:srgbClr val="A7E8D9"/>
                    </a:gs>
                    <a:gs pos="35000">
                      <a:srgbClr val="92DCCC"/>
                    </a:gs>
                    <a:gs pos="100000">
                      <a:srgbClr val="86CBBF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14300" sx="102000" sy="102000" algn="ctr" rotWithShape="0">
                    <a:prstClr val="black">
                      <a:alpha val="2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9pPr>
                </a:lstStyle>
                <a:p>
                  <a:pPr algn="ctr"/>
                  <a:endParaRPr lang="zh-CN" altLang="en-US" sz="900"/>
                </a:p>
              </p:txBody>
            </p:sp>
            <p:sp>
              <p:nvSpPr>
                <p:cNvPr id="20" name="PA- 92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2427590" y="7677392"/>
                  <a:ext cx="1339347" cy="1278606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508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1pPr>
                  <a:lvl2pPr marL="457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2pPr>
                  <a:lvl3pPr marL="914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3pPr>
                  <a:lvl4pPr marL="1371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4pPr>
                  <a:lvl5pPr marL="18288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5pPr>
                  <a:lvl6pPr marL="22860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6pPr>
                  <a:lvl7pPr marL="27432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7pPr>
                  <a:lvl8pPr marL="32004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8pPr>
                  <a:lvl9pPr marL="3657600" marR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Calibri" panose="020F0502020204030204" charset="0"/>
                      <a:ea typeface="Arial" panose="020B0604020202020204" pitchFamily="34" charset="0"/>
                      <a:cs typeface="Arial" panose="020B0604020202020204" pitchFamily="34" charset="0"/>
                      <a:sym typeface="Wingdings" panose="05000000000000000000" charset="0"/>
                    </a:defRPr>
                  </a:lvl9pPr>
                </a:lstStyle>
                <a:p>
                  <a:pPr algn="ctr"/>
                  <a:endParaRPr lang="zh-CN" altLang="en-US" sz="900"/>
                </a:p>
              </p:txBody>
            </p:sp>
          </p:grpSp>
          <p:grpSp>
            <p:nvGrpSpPr>
              <p:cNvPr id="16" name="PA-questionmark-icon-283000"/>
              <p:cNvGrpSpPr>
                <a:grpSpLocks noChangeAspect="1"/>
              </p:cNvGrpSpPr>
              <p:nvPr>
                <p:custDataLst>
                  <p:tags r:id="rId3"/>
                </p:custDataLst>
              </p:nvPr>
            </p:nvGrpSpPr>
            <p:grpSpPr>
              <a:xfrm>
                <a:off x="4910001" y="9346953"/>
                <a:ext cx="455792" cy="772315"/>
                <a:chOff x="3782" y="2073"/>
                <a:chExt cx="108" cy="183"/>
              </a:xfrm>
              <a:solidFill>
                <a:schemeClr val="bg1"/>
              </a:solidFill>
              <a:effectLst>
                <a:outerShdw blurRad="139700" sx="102000" sy="102000" algn="ctr" rotWithShape="0">
                  <a:prstClr val="black">
                    <a:alpha val="24000"/>
                  </a:prstClr>
                </a:outerShdw>
              </a:effectLst>
            </p:grpSpPr>
            <p:sp>
              <p:nvSpPr>
                <p:cNvPr id="17" name="PA-矩形 156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3819" y="2231"/>
                  <a:ext cx="24" cy="25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900"/>
                </a:p>
              </p:txBody>
            </p:sp>
            <p:sp>
              <p:nvSpPr>
                <p:cNvPr id="18" name="PA-任意多边形 157"/>
                <p:cNvSpPr/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3782" y="2073"/>
                  <a:ext cx="108" cy="137"/>
                </a:xfrm>
                <a:custGeom>
                  <a:avLst/>
                  <a:gdLst>
                    <a:gd name="T0" fmla="*/ 245 w 245"/>
                    <a:gd name="T1" fmla="*/ 144 h 352"/>
                    <a:gd name="T2" fmla="*/ 101 w 245"/>
                    <a:gd name="T3" fmla="*/ 0 h 352"/>
                    <a:gd name="T4" fmla="*/ 0 w 245"/>
                    <a:gd name="T5" fmla="*/ 43 h 352"/>
                    <a:gd name="T6" fmla="*/ 45 w 245"/>
                    <a:gd name="T7" fmla="*/ 88 h 352"/>
                    <a:gd name="T8" fmla="*/ 101 w 245"/>
                    <a:gd name="T9" fmla="*/ 64 h 352"/>
                    <a:gd name="T10" fmla="*/ 181 w 245"/>
                    <a:gd name="T11" fmla="*/ 144 h 352"/>
                    <a:gd name="T12" fmla="*/ 101 w 245"/>
                    <a:gd name="T13" fmla="*/ 224 h 352"/>
                    <a:gd name="T14" fmla="*/ 85 w 245"/>
                    <a:gd name="T15" fmla="*/ 240 h 352"/>
                    <a:gd name="T16" fmla="*/ 85 w 245"/>
                    <a:gd name="T17" fmla="*/ 352 h 352"/>
                    <a:gd name="T18" fmla="*/ 149 w 245"/>
                    <a:gd name="T19" fmla="*/ 352 h 352"/>
                    <a:gd name="T20" fmla="*/ 149 w 245"/>
                    <a:gd name="T21" fmla="*/ 280 h 352"/>
                    <a:gd name="T22" fmla="*/ 245 w 245"/>
                    <a:gd name="T23" fmla="*/ 144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5" h="352">
                      <a:moveTo>
                        <a:pt x="245" y="144"/>
                      </a:moveTo>
                      <a:cubicBezTo>
                        <a:pt x="245" y="65"/>
                        <a:pt x="181" y="0"/>
                        <a:pt x="101" y="0"/>
                      </a:cubicBezTo>
                      <a:cubicBezTo>
                        <a:pt x="62" y="0"/>
                        <a:pt x="26" y="17"/>
                        <a:pt x="0" y="43"/>
                      </a:cubicBezTo>
                      <a:lnTo>
                        <a:pt x="45" y="88"/>
                      </a:lnTo>
                      <a:cubicBezTo>
                        <a:pt x="60" y="74"/>
                        <a:pt x="79" y="64"/>
                        <a:pt x="101" y="64"/>
                      </a:cubicBezTo>
                      <a:cubicBezTo>
                        <a:pt x="146" y="64"/>
                        <a:pt x="181" y="100"/>
                        <a:pt x="181" y="144"/>
                      </a:cubicBezTo>
                      <a:cubicBezTo>
                        <a:pt x="181" y="189"/>
                        <a:pt x="146" y="224"/>
                        <a:pt x="101" y="224"/>
                      </a:cubicBezTo>
                      <a:cubicBezTo>
                        <a:pt x="85" y="224"/>
                        <a:pt x="85" y="240"/>
                        <a:pt x="85" y="240"/>
                      </a:cubicBezTo>
                      <a:lnTo>
                        <a:pt x="85" y="352"/>
                      </a:lnTo>
                      <a:lnTo>
                        <a:pt x="149" y="352"/>
                      </a:lnTo>
                      <a:lnTo>
                        <a:pt x="149" y="280"/>
                      </a:lnTo>
                      <a:cubicBezTo>
                        <a:pt x="205" y="260"/>
                        <a:pt x="245" y="207"/>
                        <a:pt x="245" y="144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0">
                  <a:noFill/>
                  <a:prstDash val="solid"/>
                  <a:round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vert="horz" wrap="square" lIns="45720" tIns="22860" rIns="45720" bIns="2286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900"/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842343" y="1361790"/>
            <a:ext cx="10685397" cy="5079213"/>
            <a:chOff x="1671034" y="1253717"/>
            <a:chExt cx="21370793" cy="10158426"/>
          </a:xfrm>
        </p:grpSpPr>
        <p:sp>
          <p:nvSpPr>
            <p:cNvPr id="15" name="矩形 14"/>
            <p:cNvSpPr/>
            <p:nvPr/>
          </p:nvSpPr>
          <p:spPr>
            <a:xfrm>
              <a:off x="1671034" y="1253717"/>
              <a:ext cx="21370793" cy="10158426"/>
            </a:xfrm>
            <a:prstGeom prst="rect">
              <a:avLst/>
            </a:prstGeom>
            <a:ln w="28575">
              <a:solidFill>
                <a:schemeClr val="accent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pPr algn="ctr"/>
              <a:endParaRPr lang="zh-CN" altLang="en-US" sz="90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750046" y="1375847"/>
              <a:ext cx="21161414" cy="9958990"/>
              <a:chOff x="1190530" y="1460981"/>
              <a:chExt cx="21948087" cy="10329214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190530" y="1460983"/>
                <a:ext cx="7316028" cy="103292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8506559" y="1460981"/>
                <a:ext cx="7316028" cy="103292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15822588" y="1460981"/>
                <a:ext cx="7316028" cy="103292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22300">
                  <a:prstClr val="black">
                    <a:alpha val="15000"/>
                  </a:prstClr>
                </a:innerShdw>
              </a:effectLst>
            </p:spPr>
          </p:pic>
        </p:grpSp>
      </p:grpSp>
      <p:sp>
        <p:nvSpPr>
          <p:cNvPr id="7" name="矩形 6"/>
          <p:cNvSpPr/>
          <p:nvPr/>
        </p:nvSpPr>
        <p:spPr>
          <a:xfrm>
            <a:off x="2202826" y="3392450"/>
            <a:ext cx="940403" cy="288032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sp>
        <p:nvSpPr>
          <p:cNvPr id="23" name="矩形 22"/>
          <p:cNvSpPr/>
          <p:nvPr/>
        </p:nvSpPr>
        <p:spPr>
          <a:xfrm>
            <a:off x="5646226" y="2825450"/>
            <a:ext cx="940403" cy="288032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sp>
        <p:nvSpPr>
          <p:cNvPr id="25" name="矩形 24"/>
          <p:cNvSpPr/>
          <p:nvPr/>
        </p:nvSpPr>
        <p:spPr>
          <a:xfrm>
            <a:off x="9090761" y="3786650"/>
            <a:ext cx="1260140" cy="288032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grpSp>
        <p:nvGrpSpPr>
          <p:cNvPr id="8" name="组合 7"/>
          <p:cNvGrpSpPr/>
          <p:nvPr/>
        </p:nvGrpSpPr>
        <p:grpSpPr>
          <a:xfrm>
            <a:off x="3314065" y="3338195"/>
            <a:ext cx="5593080" cy="2898140"/>
            <a:chOff x="5219" y="5257"/>
            <a:chExt cx="8808" cy="4564"/>
          </a:xfrm>
        </p:grpSpPr>
        <p:sp>
          <p:nvSpPr>
            <p:cNvPr id="91140" name="圆角矩形标注 1073742863"/>
            <p:cNvSpPr/>
            <p:nvPr/>
          </p:nvSpPr>
          <p:spPr>
            <a:xfrm>
              <a:off x="5219" y="5257"/>
              <a:ext cx="8808" cy="4564"/>
            </a:xfrm>
            <a:prstGeom prst="wedgeRoundRectCallout">
              <a:avLst>
                <a:gd name="adj1" fmla="val -42949"/>
                <a:gd name="adj2" fmla="val 66038"/>
                <a:gd name="adj3" fmla="val 16667"/>
              </a:avLst>
            </a:prstGeom>
            <a:solidFill>
              <a:schemeClr val="accent1">
                <a:lumMod val="20000"/>
                <a:lumOff val="80000"/>
                <a:alpha val="93000"/>
              </a:schemeClr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r>
                <a:rPr lang="en-US" altLang="zh-CN" sz="2800">
                  <a:effectLst>
                    <a:outerShdw blurRad="38100" dist="38100" dir="2700000">
                      <a:srgbClr val="FFFFFF"/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en-US" altLang="en-US" sz="4800">
                  <a:effectLst>
                    <a:outerShdw blurRad="38100" dist="38100" dir="2700000">
                      <a:srgbClr val="FFFFFF"/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en-US" altLang="en-US">
                  <a:latin typeface="Calibri" panose="020F0502020204030204" charset="0"/>
                </a:rPr>
                <a:t>                  </a:t>
              </a:r>
              <a:endParaRPr lang="en-US" altLang="en-US">
                <a:latin typeface="Calibri" panose="020F0502020204030204" charset="0"/>
              </a:endParaRPr>
            </a:p>
            <a:p>
              <a:endParaRPr lang="en-US" altLang="en-US">
                <a:latin typeface="Calibri" panose="020F0502020204030204" charset="0"/>
              </a:endParaRPr>
            </a:p>
          </p:txBody>
        </p:sp>
        <p:sp>
          <p:nvSpPr>
            <p:cNvPr id="91142" name="文本框 1"/>
            <p:cNvSpPr/>
            <p:nvPr/>
          </p:nvSpPr>
          <p:spPr>
            <a:xfrm>
              <a:off x="5765" y="5471"/>
              <a:ext cx="7585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914400">
                <a:buClrTx/>
                <a:buSzTx/>
                <a:buFontTx/>
                <a:buNone/>
              </a:pPr>
              <a:r>
                <a:rPr lang="en-US" altLang="zh-CN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Arial" panose="020B0604020202020204" pitchFamily="34" charset="0"/>
                </a:rPr>
                <a:t>    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Arial" panose="020B0604020202020204" pitchFamily="34" charset="0"/>
                </a:rPr>
                <a:t>课文主要记叙了姐姐家孩子的生活趣事，从男孩对</a:t>
              </a:r>
              <a:r>
                <a:rPr lang="zh-CN" altLang="en-US" sz="2800" u="sng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Arial" panose="020B0604020202020204" pitchFamily="34" charset="0"/>
                </a:rPr>
                <a:t>食物的兴趣，对独立的要求，和面对生活挑战的沉着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Arial" panose="020B0604020202020204" pitchFamily="34" charset="0"/>
                </a:rPr>
                <a:t>这三个方面刻画了一个逐步成长的男子汉形象。</a:t>
              </a:r>
              <a:endParaRPr lang="zh-CN" altLang="en-US" sz="2800" dirty="0"/>
            </a:p>
          </p:txBody>
        </p:sp>
      </p:grpSp>
      <p:sp>
        <p:nvSpPr>
          <p:cNvPr id="91141" name="文本框 6"/>
          <p:cNvSpPr/>
          <p:nvPr/>
        </p:nvSpPr>
        <p:spPr>
          <a:xfrm>
            <a:off x="2635250" y="939800"/>
            <a:ext cx="6646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♥</a:t>
            </a:r>
            <a:r>
              <a:rPr lang="en-US" altLang="zh-CN" sz="2400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串联小标题是概括课文内容的好方法</a:t>
            </a:r>
            <a:r>
              <a:rPr lang="en-US" altLang="en-US" sz="2400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en-US" sz="2400">
                <a:solidFill>
                  <a:srgbClr val="0D0D0D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♥</a:t>
            </a:r>
            <a:endParaRPr lang="en-US" altLang="en-US" sz="2400">
              <a:solidFill>
                <a:srgbClr val="0D0D0D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665" y="379095"/>
            <a:ext cx="4120515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cxnSp>
        <p:nvCxnSpPr>
          <p:cNvPr id="35" name="直接连接符 34"/>
          <p:cNvCxnSpPr/>
          <p:nvPr/>
        </p:nvCxnSpPr>
        <p:spPr>
          <a:xfrm>
            <a:off x="1224280" y="2095500"/>
            <a:ext cx="1136650" cy="254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990439" y="3276161"/>
            <a:ext cx="105156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327660" y="3583940"/>
            <a:ext cx="3648710" cy="762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70700" y="3867810"/>
            <a:ext cx="131318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288199" y="5372480"/>
            <a:ext cx="379349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287705" y="5658770"/>
            <a:ext cx="379349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88480" y="5961546"/>
            <a:ext cx="53975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22115" y="373380"/>
            <a:ext cx="3916680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5840272" y="1692233"/>
            <a:ext cx="203200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90976" y="1908750"/>
            <a:ext cx="50419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03751" y="4210928"/>
            <a:ext cx="214122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408121" y="4444097"/>
            <a:ext cx="1843405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161020" y="379730"/>
            <a:ext cx="3914775" cy="597281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srgbClr val="11494A">
                <a:alpha val="20000"/>
              </a:srgb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8739190" y="1064290"/>
            <a:ext cx="3128969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501136" y="1344893"/>
            <a:ext cx="290235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445539" y="5317212"/>
            <a:ext cx="1404156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501323" y="5533236"/>
            <a:ext cx="334837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501323" y="5767740"/>
            <a:ext cx="334837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501323" y="6018433"/>
            <a:ext cx="334837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447165" y="982980"/>
            <a:ext cx="1591945" cy="3987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他吃饭爽气</a:t>
            </a:r>
            <a:endParaRPr lang="zh-CN" altLang="en-US" sz="2000"/>
          </a:p>
        </p:txBody>
      </p:sp>
      <p:sp>
        <p:nvSpPr>
          <p:cNvPr id="17" name="文本框 16"/>
          <p:cNvSpPr txBox="1"/>
          <p:nvPr/>
        </p:nvSpPr>
        <p:spPr>
          <a:xfrm>
            <a:off x="5384165" y="379730"/>
            <a:ext cx="1591945" cy="3987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他要自己买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9379585" y="384810"/>
            <a:ext cx="1591945" cy="3987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他接受现实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1735" y="1290320"/>
            <a:ext cx="10005060" cy="5301615"/>
            <a:chOff x="5118" y="3338"/>
            <a:chExt cx="15756" cy="8349"/>
          </a:xfrm>
        </p:grpSpPr>
        <p:sp>
          <p:nvSpPr>
            <p:cNvPr id="6" name="矩形: 圆角 5"/>
            <p:cNvSpPr/>
            <p:nvPr/>
          </p:nvSpPr>
          <p:spPr>
            <a:xfrm>
              <a:off x="5118" y="3338"/>
              <a:ext cx="13714" cy="61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7D3C3"/>
              </a:solidFill>
            </a:ln>
            <a:effectLst>
              <a:outerShdw blurRad="381000" sx="102000" sy="102000" algn="ctr" rotWithShape="0">
                <a:srgbClr val="11494A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9144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18288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27432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36576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45720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5486400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6400165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7314565" marR="0" indent="0" algn="l" defTabSz="1828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36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pPr marL="0" marR="0" lvl="0" indent="0" algn="ctr" defTabSz="457200" rtl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提炼小标题的方法</a:t>
              </a:r>
              <a:endParaRPr lang="zh-CN" altLang="en-US" sz="2800" dirty="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  <a:p>
              <a:pPr marL="0" marR="0" lvl="0" indent="0" algn="just" defTabSz="457200" rtl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①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小标题能概括这一部分的主要内容。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marL="0" marR="0" lvl="0" indent="0" algn="just" defTabSz="457200" rtl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②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语言要简洁，短句或词语都可以。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marL="0" marR="0" lvl="0" indent="0" algn="just" defTabSz="457200" rtl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③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可以用书上的语句；也可以自己概括。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marL="0" marR="0" lvl="0" indent="0" algn="just" defTabSz="457200" rtl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   </a:t>
              </a: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④</a:t>
              </a: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 </a:t>
              </a: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围绕主角或题目起小标题。</a:t>
              </a: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  <p:pic>
          <p:nvPicPr>
            <p:cNvPr id="16" name="图片 15" descr="ÉãÍ¼Íø_40143739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flipH="1">
              <a:off x="16517" y="4872"/>
              <a:ext cx="4357" cy="6815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270125" y="285115"/>
            <a:ext cx="8081010" cy="5530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 kern="100">
                <a:solidFill>
                  <a:srgbClr val="11494A"/>
                </a:solidFill>
                <a:effectLst/>
                <a:latin typeface="思源黑体 CN Heavy" panose="020B0A00000000000000" charset="-122"/>
                <a:ea typeface="思源黑体 CN Heavy" panose="020B0A00000000000000" charset="-122"/>
                <a:cs typeface="Times New Roman" panose="02020603050405020304" charset="0"/>
              </a:rPr>
              <a:t>文章可以分为几部分？为每个部分列出小标题。</a:t>
            </a:r>
            <a:endParaRPr lang="zh-CN" altLang="en-US" sz="3000" kern="100">
              <a:solidFill>
                <a:srgbClr val="11494A"/>
              </a:solidFill>
              <a:effectLst/>
              <a:latin typeface="思源黑体 CN Heavy" panose="020B0A00000000000000" charset="-122"/>
              <a:ea typeface="思源黑体 CN Heavy" panose="020B0A00000000000000" charset="-122"/>
              <a:cs typeface="Times New Roman" panose="0202060305040502030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16610" y="1146175"/>
            <a:ext cx="10581005" cy="4979670"/>
            <a:chOff x="1217162" y="1267372"/>
            <a:chExt cx="21948087" cy="1032921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17162" y="1267374"/>
              <a:ext cx="7316028" cy="103292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  <a:effectLst>
              <a:innerShdw blurRad="622300">
                <a:prstClr val="black">
                  <a:alpha val="15000"/>
                </a:prstClr>
              </a:inn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33191" y="1267372"/>
              <a:ext cx="7316028" cy="103292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  <a:effectLst>
              <a:innerShdw blurRad="622300">
                <a:prstClr val="black">
                  <a:alpha val="15000"/>
                </a:prstClr>
              </a:inn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5849220" y="1267372"/>
              <a:ext cx="7316028" cy="103292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  <a:effectLst>
              <a:innerShdw blurRad="622300">
                <a:prstClr val="black">
                  <a:alpha val="15000"/>
                </a:prstClr>
              </a:innerShdw>
            </a:effectLst>
          </p:spPr>
        </p:pic>
      </p:grpSp>
      <p:sp>
        <p:nvSpPr>
          <p:cNvPr id="10" name="矩形 9"/>
          <p:cNvSpPr/>
          <p:nvPr/>
        </p:nvSpPr>
        <p:spPr>
          <a:xfrm>
            <a:off x="1054100" y="4088765"/>
            <a:ext cx="2917190" cy="25209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sp>
        <p:nvSpPr>
          <p:cNvPr id="11" name="矩形 10"/>
          <p:cNvSpPr/>
          <p:nvPr/>
        </p:nvSpPr>
        <p:spPr>
          <a:xfrm>
            <a:off x="4575810" y="3143250"/>
            <a:ext cx="2917190" cy="25209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sp>
        <p:nvSpPr>
          <p:cNvPr id="12" name="矩形 11"/>
          <p:cNvSpPr/>
          <p:nvPr/>
        </p:nvSpPr>
        <p:spPr>
          <a:xfrm>
            <a:off x="8158480" y="3872230"/>
            <a:ext cx="2917190" cy="25209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2pPr>
            <a:lvl3pPr marL="914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3pPr>
            <a:lvl4pPr marL="1371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4pPr>
            <a:lvl5pPr marL="18288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5pPr>
            <a:lvl6pPr marL="22860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6pPr>
            <a:lvl7pPr marL="27432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7pPr>
            <a:lvl8pPr marL="32004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8pPr>
            <a:lvl9pPr marL="365760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Calibri" panose="020F0502020204030204" charset="0"/>
                <a:ea typeface="Arial" panose="020B0604020202020204" pitchFamily="34" charset="0"/>
                <a:cs typeface="Arial" panose="020B0604020202020204" pitchFamily="34" charset="0"/>
                <a:sym typeface="Wingdings" panose="05000000000000000000" charset="0"/>
              </a:defRPr>
            </a:lvl9pPr>
          </a:lstStyle>
          <a:p>
            <a:pPr algn="ctr"/>
            <a:endParaRPr lang="zh-CN" altLang="en-US" sz="900"/>
          </a:p>
        </p:txBody>
      </p:sp>
      <p:sp>
        <p:nvSpPr>
          <p:cNvPr id="13" name="文本框 12"/>
          <p:cNvSpPr txBox="1"/>
          <p:nvPr/>
        </p:nvSpPr>
        <p:spPr>
          <a:xfrm>
            <a:off x="2023110" y="2280920"/>
            <a:ext cx="662940" cy="64516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1828800" rtl="0" eaLnBrk="1" latinLnBrk="0" hangingPunct="1">
              <a:defRPr sz="6000" kern="12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defRPr>
            </a:lvl1pPr>
            <a:lvl2pPr marL="914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en-US" alt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1810" y="2047240"/>
            <a:ext cx="656590" cy="64516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1828800" rtl="0" eaLnBrk="1" latinLnBrk="0" hangingPunct="1">
              <a:defRPr sz="6000" kern="12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defRPr>
            </a:lvl1pPr>
            <a:lvl2pPr marL="914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en-US" alt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74995" y="4423410"/>
            <a:ext cx="650240" cy="64516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1828800" rtl="0" eaLnBrk="1" latinLnBrk="0" hangingPunct="1">
              <a:defRPr sz="6000" kern="12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defRPr>
            </a:lvl1pPr>
            <a:lvl2pPr marL="914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en-US" alt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44355" y="4855210"/>
            <a:ext cx="700405" cy="64516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1828800" rtl="0" eaLnBrk="1" latinLnBrk="0" hangingPunct="1">
              <a:defRPr sz="6000" kern="1200">
                <a:solidFill>
                  <a:srgbClr val="11494A"/>
                </a:solidFill>
                <a:latin typeface="思源黑体 CN Heavy" panose="020B0A00000000000000" charset="-122"/>
                <a:ea typeface="思源黑体 CN Heavy" panose="020B0A00000000000000" charset="-122"/>
                <a:cs typeface="思源黑体 CN Heavy" panose="020B0A00000000000000" charset="-122"/>
              </a:defRPr>
            </a:lvl1pPr>
            <a:lvl2pPr marL="914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en-US" alt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32890" y="0"/>
            <a:ext cx="4363720" cy="6678930"/>
            <a:chOff x="0" y="0"/>
            <a:chExt cx="5981" cy="10872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5981" cy="10872"/>
              <a:chOff x="0" y="0"/>
              <a:chExt cx="5981" cy="1087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0" y="0"/>
                <a:ext cx="5974" cy="5538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  <a:alpha val="0"/>
                  </a:scheme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>
                <a:off x="8" y="5471"/>
                <a:ext cx="5973" cy="5401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  <a:alpha val="0"/>
                  </a:schemeClr>
                </a:solidFill>
              </a:ln>
            </p:spPr>
          </p:pic>
        </p:grpSp>
        <p:sp>
          <p:nvSpPr>
            <p:cNvPr id="5" name="矩形 4"/>
            <p:cNvSpPr/>
            <p:nvPr/>
          </p:nvSpPr>
          <p:spPr>
            <a:xfrm>
              <a:off x="23" y="31"/>
              <a:ext cx="5931" cy="10840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48095" y="1257935"/>
            <a:ext cx="4537710" cy="5404485"/>
            <a:chOff x="5954" y="0"/>
            <a:chExt cx="8300" cy="10377"/>
          </a:xfrm>
        </p:grpSpPr>
        <p:grpSp>
          <p:nvGrpSpPr>
            <p:cNvPr id="9" name="组合 8"/>
            <p:cNvGrpSpPr/>
            <p:nvPr/>
          </p:nvGrpSpPr>
          <p:grpSpPr>
            <a:xfrm>
              <a:off x="5954" y="0"/>
              <a:ext cx="8298" cy="10377"/>
              <a:chOff x="5954" y="0"/>
              <a:chExt cx="6374" cy="6312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954" y="0"/>
                <a:ext cx="6375" cy="259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5954" y="2532"/>
                <a:ext cx="6375" cy="3780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5954" y="31"/>
              <a:ext cx="8300" cy="10346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1988820" y="6177915"/>
            <a:ext cx="369824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49400" y="6409690"/>
            <a:ext cx="2645410" cy="825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013585" y="2637155"/>
            <a:ext cx="3653790" cy="1460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668780" y="2856865"/>
            <a:ext cx="4004945" cy="2032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885125" y="3088841"/>
            <a:ext cx="1334012" cy="589280"/>
            <a:chOff x="3938757" y="9603697"/>
            <a:chExt cx="1642265" cy="1420145"/>
          </a:xfrm>
        </p:grpSpPr>
        <p:sp>
          <p:nvSpPr>
            <p:cNvPr id="20" name="矩形: 圆角 18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采芦花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4951" y="5110495"/>
            <a:ext cx="1989185" cy="589280"/>
            <a:chOff x="3938757" y="9603697"/>
            <a:chExt cx="1642265" cy="1420145"/>
          </a:xfrm>
        </p:grpSpPr>
        <p:sp>
          <p:nvSpPr>
            <p:cNvPr id="32" name="矩形: 圆角 31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编织芦花鞋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795135" y="2750185"/>
            <a:ext cx="3945890" cy="571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449695" y="3065780"/>
            <a:ext cx="1083310" cy="635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696075" y="4826635"/>
            <a:ext cx="2946400" cy="1270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0009440" y="3022801"/>
            <a:ext cx="1334012" cy="589280"/>
            <a:chOff x="3938757" y="9603697"/>
            <a:chExt cx="1642265" cy="1420145"/>
          </a:xfrm>
        </p:grpSpPr>
        <p:sp>
          <p:nvSpPr>
            <p:cNvPr id="26" name="矩形: 圆角 18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大雪天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95221" y="3924950"/>
            <a:ext cx="1989185" cy="589280"/>
            <a:chOff x="3938757" y="9603697"/>
            <a:chExt cx="1642265" cy="1420145"/>
          </a:xfrm>
        </p:grpSpPr>
        <p:sp>
          <p:nvSpPr>
            <p:cNvPr id="29" name="矩形: 圆角 31"/>
            <p:cNvSpPr/>
            <p:nvPr/>
          </p:nvSpPr>
          <p:spPr>
            <a:xfrm>
              <a:off x="3938757" y="9748709"/>
              <a:ext cx="1642265" cy="118948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  <a:effectLst>
              <a:outerShdw blurRad="1651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1pPr>
              <a:lvl2pPr marL="457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2pPr>
              <a:lvl3pPr marL="914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3pPr>
              <a:lvl4pPr marL="1371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4pPr>
              <a:lvl5pPr marL="18288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5pPr>
              <a:lvl6pPr marL="22860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6pPr>
              <a:lvl7pPr marL="27432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7pPr>
              <a:lvl8pPr marL="32004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8pPr>
              <a:lvl9pPr marL="3657600" marR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Calibri" panose="020F0502020204030204" charset="0"/>
                  <a:ea typeface="Arial" panose="020B0604020202020204" pitchFamily="34" charset="0"/>
                  <a:cs typeface="Arial" panose="020B0604020202020204" pitchFamily="34" charset="0"/>
                  <a:sym typeface="Wingdings" panose="05000000000000000000" charset="0"/>
                </a:defRPr>
              </a:lvl9pPr>
            </a:lstStyle>
            <a:p>
              <a:endParaRPr lang="zh-CN" altLang="en-US" sz="9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38757" y="9603697"/>
              <a:ext cx="1642265" cy="142014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700">
                  <a:solidFill>
                    <a:srgbClr val="11494A"/>
                  </a:solidFill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</a:rPr>
                <a:t>坚持卖鞋</a:t>
              </a:r>
              <a:endParaRPr lang="zh-CN" altLang="en-US" sz="2700">
                <a:solidFill>
                  <a:srgbClr val="11494A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542540" y="518795"/>
            <a:ext cx="233045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采芦花织鞋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75855" y="518795"/>
            <a:ext cx="233045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等线" panose="02010600030101010101" charset="-122"/>
                <a:ea typeface="等线" panose="02010600030101010101" charset="-122"/>
              </a:rPr>
              <a:t>大雪天卖鞋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tags/tag1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  <p:tag name="PAMAINTYPE" val="4"/>
  <p:tag name="PASUBTYPE" val="181"/>
  <p:tag name="PATYPE" val="176"/>
  <p:tag name="RESOURCELIB_SHAPETYPE" val="4"/>
  <p:tag name="RESOURCELIBID_SHAPE" val="283000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M_DOC_GUID" val="{bac2fa1c-7169-4aaf-a490-9bdcac293b01}"/>
  <p:tag name="KSO_WPP_MARK_KEY" val="4453714c-9f70-4277-b3a3-26a14638b8bc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1228</Words>
  <Application>WPS 演示</Application>
  <PresentationFormat>自定义</PresentationFormat>
  <Paragraphs>235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华文楷体</vt:lpstr>
      <vt:lpstr>Calibri</vt:lpstr>
      <vt:lpstr>方正姚体</vt:lpstr>
      <vt:lpstr>汉语拼音</vt:lpstr>
      <vt:lpstr>楷体</vt:lpstr>
      <vt:lpstr>方正粗黑宋简体</vt:lpstr>
      <vt:lpstr>等线</vt:lpstr>
      <vt:lpstr>思源黑体 CN Heavy</vt:lpstr>
      <vt:lpstr>黑体</vt:lpstr>
      <vt:lpstr>Times New Roman</vt:lpstr>
      <vt:lpstr>Wingdings</vt:lpstr>
      <vt:lpstr>思源黑体 CN Bold</vt:lpstr>
      <vt:lpstr>Arial</vt:lpstr>
      <vt:lpstr>Arial Unicode MS</vt:lpstr>
      <vt:lpstr>Calibri Light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2022-05-17T21:34:00Z</cp:lastPrinted>
  <dcterms:created xsi:type="dcterms:W3CDTF">2022-05-17T21:34:00Z</dcterms:created>
  <dcterms:modified xsi:type="dcterms:W3CDTF">2023-01-17T03:28:37Z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36F47FD3FCA44385A22C2452FABAD28C</vt:lpwstr>
  </property>
  <property fmtid="{D5CDD505-2E9C-101B-9397-08002B2CF9AE}" pid="3" name="KSOProductBuildVer">
    <vt:lpwstr>2052-11.1.0.13703</vt:lpwstr>
  </property>
</Properties>
</file>