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8" r:id="rId3"/>
    <p:sldId id="302" r:id="rId4"/>
    <p:sldId id="303" r:id="rId5"/>
    <p:sldId id="305" r:id="rId6"/>
    <p:sldId id="306" r:id="rId7"/>
    <p:sldId id="307" r:id="rId8"/>
    <p:sldId id="308" r:id="rId9"/>
    <p:sldId id="309" r:id="rId11"/>
    <p:sldId id="310" r:id="rId12"/>
    <p:sldId id="311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56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4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0A43A29-039D-4B26-AC63-5FEE465339C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43A29-039D-4B26-AC63-5FEE46533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686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457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277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481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322410" y="5004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59F4DF5-72B2-4001-824A-3A83CAD5C7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9FCAFEC-7275-4BBA-9D5E-B74A895F29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4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87DFB604-ED64-4A70-B283-5BE73C938B05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4268390"/>
            <a:ext cx="9144000" cy="877491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3074" name="文本框 2"/>
          <p:cNvSpPr txBox="1">
            <a:spLocks noChangeArrowheads="1"/>
          </p:cNvSpPr>
          <p:nvPr/>
        </p:nvSpPr>
        <p:spPr bwMode="auto">
          <a:xfrm>
            <a:off x="3623072" y="1489473"/>
            <a:ext cx="5099447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defTabSz="3429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zh-CN" sz="4500" dirty="0">
                <a:ea typeface="黑体" panose="02010609060101010101" charset="-122"/>
                <a:cs typeface="黑体" panose="02010609060101010101" charset="-122"/>
              </a:rPr>
              <a:t>习作例文</a:t>
            </a:r>
            <a:r>
              <a:rPr lang="en-US" altLang="zh-CN" sz="4500" dirty="0"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en-US" sz="4500" dirty="0">
                <a:ea typeface="黑体" panose="02010609060101010101" charset="-122"/>
                <a:cs typeface="黑体" panose="02010609060101010101" charset="-122"/>
              </a:rPr>
              <a:t>颐和园</a:t>
            </a:r>
            <a:endParaRPr lang="zh-CN" altLang="zh-CN" sz="4500" dirty="0"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75" name="图片 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387078"/>
            <a:ext cx="362545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3623072" y="373131"/>
            <a:ext cx="553759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/>
              <a:t>人教部编版</a:t>
            </a:r>
            <a:r>
              <a:rPr lang="en-US" altLang="zh-CN" sz="2700" dirty="0"/>
              <a:t>·</a:t>
            </a:r>
            <a:r>
              <a:rPr lang="zh-CN" altLang="en-US" sz="2700" dirty="0"/>
              <a:t>四年级（下册）</a:t>
            </a:r>
            <a:endParaRPr lang="zh-CN" altLang="en-US" sz="2700" dirty="0"/>
          </a:p>
        </p:txBody>
      </p:sp>
      <p:sp>
        <p:nvSpPr>
          <p:cNvPr id="3" name="矩形 2"/>
          <p:cNvSpPr/>
          <p:nvPr/>
        </p:nvSpPr>
        <p:spPr>
          <a:xfrm>
            <a:off x="5616633" y="2561315"/>
            <a:ext cx="111232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21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第</a:t>
            </a:r>
            <a:r>
              <a:rPr lang="en-US" altLang="zh-CN" sz="21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1</a:t>
            </a:r>
            <a:r>
              <a:rPr lang="zh-CN" altLang="en-US" sz="2100" b="1" noProof="1">
                <a:ln w="17780" cmpd="sng">
                  <a:noFill/>
                  <a:prstDash val="solid"/>
                  <a:miter lim="800000"/>
                </a:ln>
                <a:effectLst>
                  <a:glow rad="304800">
                    <a:schemeClr val="bg1">
                      <a:alpha val="6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仿宋" panose="02010609060101010101" charset="-122"/>
              </a:rPr>
              <a:t>课时</a:t>
            </a:r>
            <a:endParaRPr lang="zh-CN" altLang="en-US" sz="2100" b="1" noProof="1">
              <a:ln w="17780" cmpd="sng">
                <a:noFill/>
                <a:prstDash val="solid"/>
                <a:miter lim="800000"/>
              </a:ln>
              <a:effectLst>
                <a:glow rad="304800">
                  <a:schemeClr val="bg1">
                    <a:alpha val="6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仿宋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19101" y="591742"/>
            <a:ext cx="8052197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读第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自然段，思考：长廊有什么特点？作者按什么顺序来写的？</a:t>
            </a:r>
            <a:endParaRPr lang="zh-CN" altLang="en-US" b="1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98910" y="1494235"/>
            <a:ext cx="796409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绿漆的柱子，红漆的栏杆，一眼</a:t>
            </a:r>
            <a:r>
              <a:rPr lang="zh-CN" altLang="en-US" sz="2400" b="1" dirty="0">
                <a:solidFill>
                  <a:srgbClr val="E04236"/>
                </a:solidFill>
                <a:latin typeface="宋体" panose="02010600030101010101" pitchFamily="2" charset="-122"/>
              </a:rPr>
              <a:t>望不到头</a:t>
            </a:r>
            <a:r>
              <a:rPr lang="zh-CN" altLang="en-US" sz="2400" b="1" dirty="0">
                <a:latin typeface="宋体" panose="02010600030101010101" pitchFamily="2" charset="-122"/>
              </a:rPr>
              <a:t>。这条长廊有</a:t>
            </a:r>
            <a:r>
              <a:rPr lang="zh-CN" altLang="en-US" sz="2400" b="1" dirty="0">
                <a:solidFill>
                  <a:srgbClr val="E04236"/>
                </a:solidFill>
                <a:latin typeface="宋体" panose="02010600030101010101" pitchFamily="2" charset="-122"/>
              </a:rPr>
              <a:t>七百多米长</a:t>
            </a:r>
            <a:r>
              <a:rPr lang="zh-CN" altLang="en-US" sz="2400" b="1" dirty="0">
                <a:latin typeface="宋体" panose="02010600030101010101" pitchFamily="2" charset="-122"/>
              </a:rPr>
              <a:t>，分成</a:t>
            </a:r>
            <a:r>
              <a:rPr lang="zh-CN" altLang="en-US" sz="2400" b="1" dirty="0">
                <a:solidFill>
                  <a:srgbClr val="E04236"/>
                </a:solidFill>
                <a:latin typeface="宋体" panose="02010600030101010101" pitchFamily="2" charset="-122"/>
              </a:rPr>
              <a:t>二百七十三间</a:t>
            </a:r>
            <a:r>
              <a:rPr lang="zh-CN" altLang="en-US" sz="2400" b="1" dirty="0">
                <a:latin typeface="宋体" panose="02010600030101010101" pitchFamily="2" charset="-122"/>
              </a:rPr>
              <a:t>。每一间的横槛上都有五彩的画，画着人物、花草、风景，几千幅画</a:t>
            </a:r>
            <a:r>
              <a:rPr lang="zh-CN" altLang="en-US" sz="2400" b="1" dirty="0">
                <a:solidFill>
                  <a:srgbClr val="E04236"/>
                </a:solidFill>
                <a:latin typeface="宋体" panose="02010600030101010101" pitchFamily="2" charset="-122"/>
              </a:rPr>
              <a:t>没有哪两幅是相同的</a:t>
            </a:r>
            <a:r>
              <a:rPr lang="zh-CN" altLang="en-US" sz="2400" b="1" dirty="0">
                <a:latin typeface="宋体" panose="02010600030101010101" pitchFamily="2" charset="-122"/>
              </a:rPr>
              <a:t>。长廊两旁</a:t>
            </a:r>
            <a:r>
              <a:rPr lang="zh-CN" altLang="en-US" sz="2400" b="1" dirty="0">
                <a:solidFill>
                  <a:srgbClr val="E04236"/>
                </a:solidFill>
                <a:latin typeface="宋体" panose="02010600030101010101" pitchFamily="2" charset="-122"/>
              </a:rPr>
              <a:t>栽满了花木</a:t>
            </a:r>
            <a:r>
              <a:rPr lang="zh-CN" altLang="en-US" sz="2400" b="1" dirty="0">
                <a:latin typeface="宋体" panose="02010600030101010101" pitchFamily="2" charset="-122"/>
              </a:rPr>
              <a:t>，这一种花还没谢，那一种花又开了。微风从左边的昆明湖上吹来，使人神清气爽。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50219" y="1441848"/>
            <a:ext cx="56435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>
                <a:latin typeface="宋体" panose="02010600030101010101" pitchFamily="2" charset="-122"/>
              </a:rPr>
              <a:t>这条长廊有</a:t>
            </a:r>
            <a:r>
              <a:rPr lang="zh-CN" altLang="en-US" sz="2100">
                <a:solidFill>
                  <a:srgbClr val="E04236"/>
                </a:solidFill>
                <a:latin typeface="宋体" panose="02010600030101010101" pitchFamily="2" charset="-122"/>
              </a:rPr>
              <a:t>七百多米长</a:t>
            </a:r>
            <a:r>
              <a:rPr lang="zh-CN" altLang="en-US" sz="2100">
                <a:latin typeface="宋体" panose="02010600030101010101" pitchFamily="2" charset="-122"/>
              </a:rPr>
              <a:t>，分成</a:t>
            </a:r>
            <a:r>
              <a:rPr lang="zh-CN" altLang="en-US" sz="2100">
                <a:solidFill>
                  <a:srgbClr val="E04236"/>
                </a:solidFill>
                <a:latin typeface="宋体" panose="02010600030101010101" pitchFamily="2" charset="-122"/>
              </a:rPr>
              <a:t>二百七十三间</a:t>
            </a:r>
            <a:r>
              <a:rPr lang="zh-CN" altLang="en-US" sz="2100">
                <a:latin typeface="宋体" panose="02010600030101010101" pitchFamily="2" charset="-122"/>
              </a:rPr>
              <a:t>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437210" y="2250282"/>
            <a:ext cx="4468415" cy="1113235"/>
            <a:chOff x="8000" y="1840"/>
            <a:chExt cx="3746" cy="2485"/>
          </a:xfrm>
        </p:grpSpPr>
        <p:sp>
          <p:nvSpPr>
            <p:cNvPr id="7" name="圆角矩形标注 6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460" name="文本框 7"/>
            <p:cNvSpPr txBox="1">
              <a:spLocks noChangeArrowheads="1"/>
            </p:cNvSpPr>
            <p:nvPr/>
          </p:nvSpPr>
          <p:spPr bwMode="auto">
            <a:xfrm>
              <a:off x="8060" y="1840"/>
              <a:ext cx="3595" cy="2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用具体详实的数据介绍长廊的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长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和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间数多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的特点。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461" name="组合 10"/>
          <p:cNvGrpSpPr/>
          <p:nvPr/>
        </p:nvGrpSpPr>
        <p:grpSpPr bwMode="auto">
          <a:xfrm>
            <a:off x="589360" y="395287"/>
            <a:ext cx="8061722" cy="577007"/>
            <a:chOff x="2568" y="1273"/>
            <a:chExt cx="13557" cy="1210"/>
          </a:xfrm>
        </p:grpSpPr>
        <p:sp>
          <p:nvSpPr>
            <p:cNvPr id="19462" name="文本框 8"/>
            <p:cNvSpPr txBox="1">
              <a:spLocks noChangeArrowheads="1"/>
            </p:cNvSpPr>
            <p:nvPr/>
          </p:nvSpPr>
          <p:spPr bwMode="auto">
            <a:xfrm>
              <a:off x="2568" y="1273"/>
              <a:ext cx="13557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作者按</a:t>
              </a:r>
              <a:r>
                <a:rPr lang="en-US" altLang="zh-CN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下     上</a:t>
              </a:r>
              <a:r>
                <a:rPr lang="en-US" altLang="zh-CN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外</a:t>
              </a:r>
              <a:r>
                <a:rPr lang="en-US" altLang="zh-CN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的顺序，具体描写了长廊的长和美的特点。</a:t>
              </a:r>
              <a:endPara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箭头连接符 24"/>
            <p:cNvCxnSpPr/>
            <p:nvPr/>
          </p:nvCxnSpPr>
          <p:spPr>
            <a:xfrm>
              <a:off x="4895" y="1930"/>
              <a:ext cx="737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>
              <a:off x="6058" y="1967"/>
              <a:ext cx="739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06104" y="1329929"/>
            <a:ext cx="410646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宋体" panose="02010600030101010101" pitchFamily="2" charset="-122"/>
              </a:rPr>
              <a:t>走完长廊，就来到了万寿山脚下登上万寿山</a:t>
            </a:r>
            <a:endParaRPr lang="zh-CN" altLang="zh-CN" sz="2100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3419" y="548879"/>
            <a:ext cx="828175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读第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自然段，思考：作者按什么顺序来写的？找出相关的词句。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5312569" y="1558528"/>
            <a:ext cx="128588" cy="808434"/>
          </a:xfrm>
          <a:prstGeom prst="rightBrace">
            <a:avLst>
              <a:gd name="adj1" fmla="val 13166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5798344" y="1716882"/>
            <a:ext cx="1804988" cy="789433"/>
            <a:chOff x="11881" y="3605"/>
            <a:chExt cx="3788" cy="1656"/>
          </a:xfrm>
        </p:grpSpPr>
        <p:grpSp>
          <p:nvGrpSpPr>
            <p:cNvPr id="20485" name="组合 4"/>
            <p:cNvGrpSpPr/>
            <p:nvPr/>
          </p:nvGrpSpPr>
          <p:grpSpPr bwMode="auto">
            <a:xfrm>
              <a:off x="11881" y="3605"/>
              <a:ext cx="3788" cy="1656"/>
              <a:chOff x="7943" y="1946"/>
              <a:chExt cx="3469" cy="1656"/>
            </a:xfrm>
          </p:grpSpPr>
          <p:sp>
            <p:nvSpPr>
              <p:cNvPr id="4" name="圆角矩形标注 3"/>
              <p:cNvSpPr/>
              <p:nvPr/>
            </p:nvSpPr>
            <p:spPr>
              <a:xfrm>
                <a:off x="7943" y="1946"/>
                <a:ext cx="3469" cy="1034"/>
              </a:xfrm>
              <a:prstGeom prst="wedgeRoundRectCallout">
                <a:avLst>
                  <a:gd name="adj1" fmla="val -20837"/>
                  <a:gd name="adj2" fmla="val 48259"/>
                  <a:gd name="adj3" fmla="val 16667"/>
                </a:avLst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lang="zh-CN" altLang="en-US" noProof="1"/>
              </a:p>
            </p:txBody>
          </p:sp>
          <p:sp>
            <p:nvSpPr>
              <p:cNvPr id="20487" name="文本框 5"/>
              <p:cNvSpPr txBox="1">
                <a:spLocks noChangeArrowheads="1"/>
              </p:cNvSpPr>
              <p:nvPr/>
            </p:nvSpPr>
            <p:spPr bwMode="auto">
              <a:xfrm>
                <a:off x="8109" y="2052"/>
                <a:ext cx="3137" cy="1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10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山下</a:t>
                </a:r>
                <a:r>
                  <a:rPr lang="en-US" altLang="zh-CN" sz="210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     </a:t>
                </a:r>
                <a:r>
                  <a:rPr lang="zh-CN" altLang="en-US" sz="210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山上</a:t>
                </a:r>
                <a:endParaRPr lang="zh-CN" altLang="en-US"/>
              </a:p>
            </p:txBody>
          </p:sp>
        </p:grpSp>
        <p:cxnSp>
          <p:nvCxnSpPr>
            <p:cNvPr id="25" name="直接箭头连接符 24"/>
            <p:cNvCxnSpPr/>
            <p:nvPr/>
          </p:nvCxnSpPr>
          <p:spPr>
            <a:xfrm>
              <a:off x="13408" y="4122"/>
              <a:ext cx="737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06103" y="2588419"/>
            <a:ext cx="3070622" cy="242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>
                <a:latin typeface="宋体" panose="02010600030101010101" pitchFamily="2" charset="-122"/>
                <a:sym typeface="宋体" panose="02010600030101010101" pitchFamily="2" charset="-122"/>
              </a:rPr>
              <a:t>抬头一看</a:t>
            </a:r>
            <a:endParaRPr lang="zh-CN" altLang="zh-CN" sz="21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>
                <a:latin typeface="宋体" panose="02010600030101010101" pitchFamily="2" charset="-122"/>
                <a:sym typeface="宋体" panose="02010600030101010101" pitchFamily="2" charset="-122"/>
              </a:rPr>
              <a:t>站在佛香阁的前面向下望</a:t>
            </a:r>
            <a:endParaRPr lang="zh-CN" altLang="zh-CN" sz="21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>
                <a:latin typeface="宋体" panose="02010600030101010101" pitchFamily="2" charset="-122"/>
                <a:sym typeface="宋体" panose="02010600030101010101" pitchFamily="2" charset="-122"/>
              </a:rPr>
              <a:t>向东远眺</a:t>
            </a:r>
            <a:endParaRPr lang="zh-CN" altLang="zh-CN" sz="21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4392216" y="2896791"/>
            <a:ext cx="209550" cy="1418034"/>
          </a:xfrm>
          <a:prstGeom prst="rightBrace">
            <a:avLst>
              <a:gd name="adj1" fmla="val 13166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807744" y="3258741"/>
            <a:ext cx="2180035" cy="491728"/>
            <a:chOff x="10096" y="6842"/>
            <a:chExt cx="4576" cy="1034"/>
          </a:xfrm>
        </p:grpSpPr>
        <p:grpSp>
          <p:nvGrpSpPr>
            <p:cNvPr id="20492" name="组合 11"/>
            <p:cNvGrpSpPr/>
            <p:nvPr/>
          </p:nvGrpSpPr>
          <p:grpSpPr bwMode="auto">
            <a:xfrm>
              <a:off x="10096" y="6842"/>
              <a:ext cx="4576" cy="1034"/>
              <a:chOff x="11881" y="3605"/>
              <a:chExt cx="3789" cy="1034"/>
            </a:xfrm>
          </p:grpSpPr>
          <p:grpSp>
            <p:nvGrpSpPr>
              <p:cNvPr id="20493" name="组合 12"/>
              <p:cNvGrpSpPr/>
              <p:nvPr/>
            </p:nvGrpSpPr>
            <p:grpSpPr bwMode="auto">
              <a:xfrm>
                <a:off x="11881" y="3605"/>
                <a:ext cx="3789" cy="1034"/>
                <a:chOff x="7943" y="1946"/>
                <a:chExt cx="3470" cy="1034"/>
              </a:xfrm>
            </p:grpSpPr>
            <p:sp>
              <p:nvSpPr>
                <p:cNvPr id="14" name="圆角矩形标注 13"/>
                <p:cNvSpPr/>
                <p:nvPr/>
              </p:nvSpPr>
              <p:spPr>
                <a:xfrm>
                  <a:off x="7943" y="1946"/>
                  <a:ext cx="3470" cy="1034"/>
                </a:xfrm>
                <a:prstGeom prst="wedgeRoundRectCallout">
                  <a:avLst>
                    <a:gd name="adj1" fmla="val -20837"/>
                    <a:gd name="adj2" fmla="val 48259"/>
                    <a:gd name="adj3" fmla="val 16667"/>
                  </a:avLst>
                </a:prstGeom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/>
                  <a:endParaRPr lang="zh-CN" altLang="en-US" noProof="1"/>
                </a:p>
              </p:txBody>
            </p:sp>
            <p:sp>
              <p:nvSpPr>
                <p:cNvPr id="20495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8109" y="2052"/>
                  <a:ext cx="3137" cy="8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zh-CN" altLang="en-US" sz="2100">
                      <a:latin typeface="微软雅黑" panose="020B0503020204020204" pitchFamily="34" charset="-122"/>
                      <a:ea typeface="微软雅黑" panose="020B0503020204020204" pitchFamily="34" charset="-122"/>
                      <a:sym typeface="宋体" panose="02010600030101010101" pitchFamily="2" charset="-122"/>
                    </a:rPr>
                    <a:t>上</a:t>
                  </a:r>
                  <a:r>
                    <a:rPr lang="en-US" altLang="zh-CN" sz="2100">
                      <a:latin typeface="微软雅黑" panose="020B0503020204020204" pitchFamily="34" charset="-122"/>
                      <a:ea typeface="微软雅黑" panose="020B0503020204020204" pitchFamily="34" charset="-122"/>
                      <a:sym typeface="宋体" panose="02010600030101010101" pitchFamily="2" charset="-122"/>
                    </a:rPr>
                    <a:t>     </a:t>
                  </a:r>
                  <a:r>
                    <a:rPr lang="zh-CN" altLang="en-US" sz="2100">
                      <a:latin typeface="微软雅黑" panose="020B0503020204020204" pitchFamily="34" charset="-122"/>
                      <a:ea typeface="微软雅黑" panose="020B0503020204020204" pitchFamily="34" charset="-122"/>
                      <a:sym typeface="宋体" panose="02010600030101010101" pitchFamily="2" charset="-122"/>
                    </a:rPr>
                    <a:t>下       东</a:t>
                  </a:r>
                  <a:endParaRPr lang="zh-CN" altLang="en-US"/>
                </a:p>
              </p:txBody>
            </p:sp>
          </p:grpSp>
          <p:cxnSp>
            <p:nvCxnSpPr>
              <p:cNvPr id="16" name="直接箭头连接符 15"/>
              <p:cNvCxnSpPr/>
              <p:nvPr/>
            </p:nvCxnSpPr>
            <p:spPr>
              <a:xfrm>
                <a:off x="12707" y="4123"/>
                <a:ext cx="737" cy="0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箭头连接符 16"/>
            <p:cNvCxnSpPr/>
            <p:nvPr/>
          </p:nvCxnSpPr>
          <p:spPr>
            <a:xfrm>
              <a:off x="12523" y="7360"/>
              <a:ext cx="737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bldLvl="0" animBg="1"/>
      <p:bldP spid="10" grpId="0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54944" y="1466850"/>
            <a:ext cx="6750844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抬头一看，一座八角宝塔形的三层建筑耸立在半山腰上，黄色的琉璃瓦</a:t>
            </a:r>
            <a:r>
              <a:rPr lang="zh-CN" altLang="en-US" sz="21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闪闪发光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。那就是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佛香阁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下面的一排排</a:t>
            </a:r>
            <a:r>
              <a:rPr lang="zh-CN" altLang="en-US" sz="21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金碧辉煌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的宫殿，就是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排云殿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63291" y="842963"/>
            <a:ext cx="491966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想一想：作者是怎样描写景物的特点的？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427685" y="3677841"/>
            <a:ext cx="3999309" cy="585788"/>
            <a:chOff x="8000" y="1840"/>
            <a:chExt cx="3746" cy="2485"/>
          </a:xfrm>
        </p:grpSpPr>
        <p:sp>
          <p:nvSpPr>
            <p:cNvPr id="2" name="圆角矩形标注 1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1509" name="文本框 7"/>
            <p:cNvSpPr txBox="1">
              <a:spLocks noChangeArrowheads="1"/>
            </p:cNvSpPr>
            <p:nvPr/>
          </p:nvSpPr>
          <p:spPr bwMode="auto">
            <a:xfrm>
              <a:off x="8060" y="1840"/>
              <a:ext cx="3595" cy="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先具体描写特点，后点明名称。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2804" y="682229"/>
            <a:ext cx="6955631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 b="1">
                <a:latin typeface="宋体" panose="02010600030101010101" pitchFamily="2" charset="-122"/>
              </a:rPr>
              <a:t>1.</a:t>
            </a:r>
            <a:r>
              <a:rPr lang="zh-CN" altLang="en-US" sz="2100" b="1">
                <a:latin typeface="宋体" panose="02010600030101010101" pitchFamily="2" charset="-122"/>
              </a:rPr>
              <a:t>一座八角宝塔形的三层建筑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耸立</a:t>
            </a:r>
            <a:r>
              <a:rPr lang="zh-CN" altLang="en-US" sz="2100" b="1">
                <a:latin typeface="宋体" panose="02010600030101010101" pitchFamily="2" charset="-122"/>
              </a:rPr>
              <a:t>在半山腰上。</a:t>
            </a:r>
            <a:endParaRPr lang="zh-CN" altLang="en-US" sz="2100" b="1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100" b="1">
                <a:latin typeface="宋体" panose="02010600030101010101" pitchFamily="2" charset="-122"/>
              </a:rPr>
              <a:t>2.站在佛香阁的前面向下望，颐和园的景色</a:t>
            </a:r>
            <a:r>
              <a:rPr lang="zh-CN" altLang="en-US" sz="2100" b="1">
                <a:solidFill>
                  <a:srgbClr val="E04236"/>
                </a:solidFill>
                <a:latin typeface="宋体" panose="02010600030101010101" pitchFamily="2" charset="-122"/>
              </a:rPr>
              <a:t>大半</a:t>
            </a:r>
            <a:r>
              <a:rPr lang="zh-CN" altLang="en-US" sz="2100" b="1">
                <a:latin typeface="宋体" panose="02010600030101010101" pitchFamily="2" charset="-122"/>
              </a:rPr>
              <a:t>收在眼底。</a:t>
            </a:r>
            <a:endParaRPr lang="zh-CN" altLang="en-US" sz="2100" b="1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2182416" y="3052762"/>
            <a:ext cx="5780484" cy="585788"/>
            <a:chOff x="8000" y="1840"/>
            <a:chExt cx="3746" cy="2485"/>
          </a:xfrm>
        </p:grpSpPr>
        <p:sp>
          <p:nvSpPr>
            <p:cNvPr id="10" name="圆角矩形标注 9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3556" name="文本框 10"/>
            <p:cNvSpPr txBox="1">
              <a:spLocks noChangeArrowheads="1"/>
            </p:cNvSpPr>
            <p:nvPr/>
          </p:nvSpPr>
          <p:spPr bwMode="auto">
            <a:xfrm>
              <a:off x="8000" y="1840"/>
              <a:ext cx="3686" cy="2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耸立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大半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让我们感受到了佛香阁很高。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>
            <a:lum bright="12000"/>
          </a:blip>
          <a:srcRect l="201"/>
          <a:stretch>
            <a:fillRect/>
          </a:stretch>
        </p:blipFill>
        <p:spPr>
          <a:xfrm>
            <a:off x="92391" y="247174"/>
            <a:ext cx="8969217" cy="480822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97781" y="2491978"/>
            <a:ext cx="6630591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>
                <a:latin typeface="宋体" panose="02010600030101010101" pitchFamily="2" charset="-122"/>
              </a:rPr>
              <a:t> </a:t>
            </a:r>
            <a:r>
              <a:rPr lang="zh-CN" altLang="en-US" sz="2100">
                <a:latin typeface="宋体" panose="02010600030101010101" pitchFamily="2" charset="-122"/>
              </a:rPr>
              <a:t>游船、画舫在湖面慢慢地</a:t>
            </a:r>
            <a:r>
              <a:rPr lang="zh-CN" altLang="en-US" sz="2100">
                <a:solidFill>
                  <a:srgbClr val="E04236"/>
                </a:solidFill>
                <a:latin typeface="宋体" panose="02010600030101010101" pitchFamily="2" charset="-122"/>
              </a:rPr>
              <a:t>滑</a:t>
            </a:r>
            <a:r>
              <a:rPr lang="zh-CN" altLang="en-US" sz="2100">
                <a:latin typeface="宋体" panose="02010600030101010101" pitchFamily="2" charset="-122"/>
              </a:rPr>
              <a:t>过，几乎不留一点儿痕迹。</a:t>
            </a:r>
            <a:endParaRPr lang="zh-CN" altLang="en-US" sz="210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97781" y="688181"/>
            <a:ext cx="6035279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正前面，昆明湖静得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像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一面镜子，绿得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像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一块碧玉。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2481263" y="1345407"/>
            <a:ext cx="4085035" cy="1061788"/>
            <a:chOff x="7959" y="1840"/>
            <a:chExt cx="4141" cy="4504"/>
          </a:xfrm>
        </p:grpSpPr>
        <p:sp>
          <p:nvSpPr>
            <p:cNvPr id="2" name="圆角矩形标注 1"/>
            <p:cNvSpPr/>
            <p:nvPr/>
          </p:nvSpPr>
          <p:spPr>
            <a:xfrm>
              <a:off x="7959" y="1840"/>
              <a:ext cx="4141" cy="4399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7653" name="文本框 7"/>
            <p:cNvSpPr txBox="1">
              <a:spLocks noChangeArrowheads="1"/>
            </p:cNvSpPr>
            <p:nvPr/>
          </p:nvSpPr>
          <p:spPr bwMode="auto">
            <a:xfrm>
              <a:off x="8072" y="1840"/>
              <a:ext cx="3985" cy="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用生动形象的</a:t>
              </a:r>
              <a:r>
                <a:rPr lang="zh-CN" altLang="en-US" sz="2100">
                  <a:solidFill>
                    <a:srgbClr val="E0423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比喻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写出了昆明湖的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静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和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绿</a:t>
              </a:r>
              <a:r>
                <a:rPr lang="en-US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”</a:t>
              </a: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的特点。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984648" y="3398044"/>
            <a:ext cx="7160419" cy="1138238"/>
            <a:chOff x="8000" y="1840"/>
            <a:chExt cx="3746" cy="2485"/>
          </a:xfrm>
        </p:grpSpPr>
        <p:sp>
          <p:nvSpPr>
            <p:cNvPr id="10" name="圆角矩形标注 9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7656" name="文本框 10"/>
            <p:cNvSpPr txBox="1">
              <a:spLocks noChangeArrowheads="1"/>
            </p:cNvSpPr>
            <p:nvPr/>
          </p:nvSpPr>
          <p:spPr bwMode="auto">
            <a:xfrm>
              <a:off x="8000" y="1840"/>
              <a:ext cx="3633" cy="2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“滑”字用得准确、形象，反衬出昆明湖水的静，与前面的静态描写相比，一静一动，更加突出了昆明湖的静。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7010" y="1076325"/>
            <a:ext cx="7692628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zh-CN" sz="2100" b="1">
                <a:latin typeface="宋体" panose="02010600030101010101" pitchFamily="2" charset="-122"/>
              </a:rPr>
              <a:t>这座石桥有</a:t>
            </a:r>
            <a:r>
              <a:rPr lang="zh-CN" altLang="zh-CN" sz="2100" b="1">
                <a:solidFill>
                  <a:srgbClr val="E04236"/>
                </a:solidFill>
                <a:latin typeface="宋体" panose="02010600030101010101" pitchFamily="2" charset="-122"/>
              </a:rPr>
              <a:t>十七</a:t>
            </a:r>
            <a:r>
              <a:rPr lang="zh-CN" altLang="zh-CN" sz="2100" b="1">
                <a:latin typeface="宋体" panose="02010600030101010101" pitchFamily="2" charset="-122"/>
              </a:rPr>
              <a:t>个桥洞，叫十七孔桥；桥栏杆上有</a:t>
            </a:r>
            <a:r>
              <a:rPr lang="zh-CN" altLang="zh-CN" sz="2100" b="1">
                <a:solidFill>
                  <a:srgbClr val="E04236"/>
                </a:solidFill>
                <a:latin typeface="宋体" panose="02010600030101010101" pitchFamily="2" charset="-122"/>
              </a:rPr>
              <a:t>上百</a:t>
            </a:r>
            <a:r>
              <a:rPr lang="zh-CN" altLang="zh-CN" sz="2100" b="1">
                <a:latin typeface="宋体" panose="02010600030101010101" pitchFamily="2" charset="-122"/>
              </a:rPr>
              <a:t>根石柱，柱子上都雕刻着小狮子。这么多的狮子，姿态不一，没有哪两只是相同的。</a:t>
            </a:r>
            <a:endParaRPr lang="zh-CN" altLang="zh-CN" sz="2100" b="1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647825" y="3300413"/>
            <a:ext cx="5904310" cy="1208485"/>
            <a:chOff x="8000" y="1840"/>
            <a:chExt cx="3786" cy="2485"/>
          </a:xfrm>
        </p:grpSpPr>
        <p:sp>
          <p:nvSpPr>
            <p:cNvPr id="10" name="圆角矩形标注 9"/>
            <p:cNvSpPr/>
            <p:nvPr/>
          </p:nvSpPr>
          <p:spPr>
            <a:xfrm>
              <a:off x="8000" y="1840"/>
              <a:ext cx="3746" cy="2485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9700" name="文本框 10"/>
            <p:cNvSpPr txBox="1">
              <a:spLocks noChangeArrowheads="1"/>
            </p:cNvSpPr>
            <p:nvPr/>
          </p:nvSpPr>
          <p:spPr bwMode="auto">
            <a:xfrm>
              <a:off x="8120" y="2016"/>
              <a:ext cx="3666" cy="2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用具体详实的数据写出了十七孔桥桥洞多、石柱多、石狮子多的特点。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87016" y="689373"/>
            <a:ext cx="757643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读第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自然段，思考：作者主要介绍了什么景物？有什么特点？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30000"/>
          </a:blip>
          <a:srcRect l="3456" t="-199" r="-106" b="199"/>
          <a:stretch>
            <a:fillRect/>
          </a:stretch>
        </p:blipFill>
        <p:spPr>
          <a:xfrm>
            <a:off x="96202" y="187361"/>
            <a:ext cx="8980167" cy="4794886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78694" y="456010"/>
            <a:ext cx="6684169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朗读第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和第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自然段，说一说它们之间有什么关系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583532" y="3408760"/>
            <a:ext cx="6407944" cy="736997"/>
            <a:chOff x="8000" y="1840"/>
            <a:chExt cx="3930" cy="2523"/>
          </a:xfrm>
        </p:grpSpPr>
        <p:sp>
          <p:nvSpPr>
            <p:cNvPr id="10" name="圆角矩形标注 9"/>
            <p:cNvSpPr/>
            <p:nvPr/>
          </p:nvSpPr>
          <p:spPr>
            <a:xfrm>
              <a:off x="8000" y="1840"/>
              <a:ext cx="3823" cy="2523"/>
            </a:xfrm>
            <a:prstGeom prst="wedgeRoundRectCallout">
              <a:avLst>
                <a:gd name="adj1" fmla="val -20837"/>
                <a:gd name="adj2" fmla="val 4825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33796" name="文本框 10"/>
            <p:cNvSpPr txBox="1">
              <a:spLocks noChangeArrowheads="1"/>
            </p:cNvSpPr>
            <p:nvPr/>
          </p:nvSpPr>
          <p:spPr bwMode="auto">
            <a:xfrm>
              <a:off x="8050" y="2085"/>
              <a:ext cx="3880" cy="1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首尾呼应，表达了作者对颐和园的喜爱和赞美之情。</a:t>
              </a:r>
              <a:endPara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8694" y="1170385"/>
            <a:ext cx="7179469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100" b="1">
                <a:latin typeface="宋体" panose="02010600030101010101" pitchFamily="2" charset="-122"/>
              </a:rPr>
              <a:t>北京的颐和园是个</a:t>
            </a:r>
            <a:r>
              <a:rPr lang="zh-CN" altLang="zh-CN" sz="2100" b="1">
                <a:solidFill>
                  <a:srgbClr val="E04236"/>
                </a:solidFill>
                <a:latin typeface="宋体" panose="02010600030101010101" pitchFamily="2" charset="-122"/>
              </a:rPr>
              <a:t>美丽</a:t>
            </a:r>
            <a:r>
              <a:rPr lang="zh-CN" altLang="zh-CN" sz="2100" b="1">
                <a:latin typeface="宋体" panose="02010600030101010101" pitchFamily="2" charset="-122"/>
              </a:rPr>
              <a:t>的大公园。</a:t>
            </a:r>
            <a:endParaRPr lang="zh-CN" altLang="zh-CN" sz="2100" b="1"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100" b="1">
                <a:latin typeface="宋体" panose="02010600030101010101" pitchFamily="2" charset="-122"/>
              </a:rPr>
              <a:t>颐和园到处有</a:t>
            </a:r>
            <a:r>
              <a:rPr lang="zh-CN" altLang="zh-CN" sz="2100" b="1">
                <a:solidFill>
                  <a:srgbClr val="E04236"/>
                </a:solidFill>
                <a:latin typeface="宋体" panose="02010600030101010101" pitchFamily="2" charset="-122"/>
              </a:rPr>
              <a:t>美丽</a:t>
            </a:r>
            <a:r>
              <a:rPr lang="zh-CN" altLang="zh-CN" sz="2100" b="1">
                <a:latin typeface="宋体" panose="02010600030101010101" pitchFamily="2" charset="-122"/>
              </a:rPr>
              <a:t>的景色，说也说不尽，希望你有机会去细细游赏。</a:t>
            </a:r>
            <a:endParaRPr lang="zh-CN" altLang="zh-CN" sz="21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5"/>
          <p:cNvSpPr>
            <a:spLocks noChangeArrowheads="1"/>
          </p:cNvSpPr>
          <p:nvPr/>
        </p:nvSpPr>
        <p:spPr bwMode="auto">
          <a:xfrm>
            <a:off x="1181889" y="1624926"/>
            <a:ext cx="6966347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阅读例文，分析例文中的写作</a:t>
            </a:r>
            <a:r>
              <a:rPr lang="en-US" altLang="zh-CN" sz="2100" b="1" dirty="0" err="1">
                <a:latin typeface="楷体" panose="02010609060101010101" pitchFamily="49" charset="-122"/>
                <a:sym typeface="楷体" panose="02010609060101010101" pitchFamily="49" charset="-122"/>
              </a:rPr>
              <a:t>顺序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zh-CN" altLang="en-US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重点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2.分析例文，总结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写作</a:t>
            </a:r>
            <a:r>
              <a:rPr lang="en-US" altLang="zh-CN" sz="2100" b="1" dirty="0" err="1">
                <a:latin typeface="楷体" panose="02010609060101010101" pitchFamily="49" charset="-122"/>
                <a:sym typeface="楷体" panose="02010609060101010101" pitchFamily="49" charset="-122"/>
              </a:rPr>
              <a:t>顺序，学会</a:t>
            </a:r>
            <a:r>
              <a:rPr lang="zh-CN" altLang="en-US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按照游览顺序抓住景物特点来写</a:t>
            </a:r>
            <a:r>
              <a:rPr lang="en-US" altLang="zh-CN" sz="2100" b="1" dirty="0" err="1">
                <a:latin typeface="楷体" panose="02010609060101010101" pitchFamily="49" charset="-122"/>
                <a:sym typeface="楷体" panose="02010609060101010101" pitchFamily="49" charset="-122"/>
              </a:rPr>
              <a:t>的方法</a:t>
            </a: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难点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 </a:t>
            </a:r>
            <a:endParaRPr lang="en-US" altLang="zh-CN" sz="21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761185" y="631032"/>
            <a:ext cx="1943100" cy="5036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98948" y="757237"/>
            <a:ext cx="6946106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我们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在写游记时，我们要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确定游览路线，找准观察点；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抓住景物的特点进行详细描述。可以加入自己的想象及感情，并恰当地运用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动词过渡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，使用恰当的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修辞手法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，使文章更生动、形象。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071937" y="757238"/>
            <a:ext cx="1587104" cy="391716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en-US" altLang="zh-CN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写作方法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19388" y="1608535"/>
            <a:ext cx="4355306" cy="233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1.按照一定的顺序写。(游览顺序)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2.运用好过渡句，交待清游览顺序。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3.抓住景物特点分层次写具体。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4.选择有代表性的景物来写。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4151710" y="564357"/>
            <a:ext cx="2464594" cy="451247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颐和园的对联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6998" y="1495425"/>
            <a:ext cx="7950994" cy="29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一径竹荫云满地   半帘花影月笼沙 </a:t>
            </a:r>
            <a:endParaRPr lang="en-US" altLang="zh-CN" sz="2100" b="1" dirty="0">
              <a:latin typeface="宋体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  ——</a:t>
            </a:r>
            <a:r>
              <a:rPr lang="en-US" altLang="zh-CN" sz="2100" b="1" dirty="0" err="1">
                <a:latin typeface="宋体" panose="02010600030101010101" pitchFamily="2" charset="-122"/>
              </a:rPr>
              <a:t>颐和园月波楼</a:t>
            </a:r>
            <a:r>
              <a:rPr lang="zh-CN" altLang="en-US" sz="2100" b="1" dirty="0">
                <a:latin typeface="宋体" panose="02010600030101010101" pitchFamily="2" charset="-122"/>
              </a:rPr>
              <a:t>对联 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虹卧石梁，岸引长风吹不断   波回兰桨，影翻明月照还空  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——</a:t>
            </a:r>
            <a:r>
              <a:rPr lang="zh-CN" altLang="en-US" sz="2100" b="1" dirty="0">
                <a:latin typeface="宋体" panose="02010600030101010101" pitchFamily="2" charset="-122"/>
              </a:rPr>
              <a:t>颐和园十七孔桥</a:t>
            </a:r>
            <a:r>
              <a:rPr lang="zh-CN" altLang="en-US" sz="2100" b="1" dirty="0">
                <a:latin typeface="宋体" panose="02010600030101010101" pitchFamily="2" charset="-122"/>
                <a:sym typeface="宋体" panose="02010600030101010101" pitchFamily="2" charset="-122"/>
              </a:rPr>
              <a:t>对联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月波潋滟金为色  风濑琤琮石有声 </a:t>
            </a:r>
            <a:endParaRPr lang="en-US" altLang="zh-CN" sz="2100" b="1" dirty="0">
              <a:latin typeface="宋体" panose="0201060003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——</a:t>
            </a:r>
            <a:r>
              <a:rPr lang="zh-CN" altLang="en-US" sz="2100" b="1" dirty="0">
                <a:latin typeface="宋体" panose="02010600030101010101" pitchFamily="2" charset="-122"/>
              </a:rPr>
              <a:t>颐和园谐趣园知鱼桥</a:t>
            </a:r>
            <a:r>
              <a:rPr lang="zh-CN" altLang="en-US" sz="2100" b="1" dirty="0">
                <a:latin typeface="宋体" panose="02010600030101010101" pitchFamily="2" charset="-122"/>
                <a:sym typeface="宋体" panose="02010600030101010101" pitchFamily="2" charset="-122"/>
              </a:rPr>
              <a:t>对联</a:t>
            </a:r>
            <a:r>
              <a:rPr lang="zh-CN" altLang="en-US" sz="2100" b="1" dirty="0">
                <a:latin typeface="宋体" panose="02010600030101010101" pitchFamily="2" charset="-122"/>
              </a:rPr>
              <a:t> 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矩形 3"/>
          <p:cNvSpPr>
            <a:spLocks noChangeArrowheads="1"/>
          </p:cNvSpPr>
          <p:nvPr/>
        </p:nvSpPr>
        <p:spPr bwMode="auto">
          <a:xfrm>
            <a:off x="448866" y="513160"/>
            <a:ext cx="3632597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一、课外阅读。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8" name="文本框 9"/>
          <p:cNvSpPr txBox="1">
            <a:spLocks noChangeArrowheads="1"/>
          </p:cNvSpPr>
          <p:nvPr/>
        </p:nvSpPr>
        <p:spPr bwMode="auto">
          <a:xfrm>
            <a:off x="890588" y="950119"/>
            <a:ext cx="7362825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                                           </a:t>
            </a:r>
            <a:r>
              <a:rPr lang="en-US" altLang="zh-CN" b="1" dirty="0"/>
              <a:t>        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公园的一角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我们踏着石级登上半山腰，迎面是圆形的喷水池，池中有一座假山。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假山上有崎岖小路，有悬崖峭壁，有精致的楼阁和小巧玲珑的凉亭。假山上还有四个小喷水管，欢乐地喷着水花。秋风阵阵，水花随风飘洒而下，迷迷蒙蒙，像是给假山罩上一层薄薄的轻纱，景色迷人，就像仙境一般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69119" y="598885"/>
            <a:ext cx="7822406" cy="39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池中各色各样的金鱼鼓着一双双大眼睛，自由自在，有时潜入水草中，有时浮游到水面上，好像在听我们快乐的歌声。池中的水竹倒映水中，和蓝天白云的倒影构成一幅美丽的图画。围绕着喷水池种满了奇花异草，凤尾花扬起脸蛋，它的脸颊似火一样红，像是在热情地欢迎我们；鞭炮花像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日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的礼花，在祝贺我们祖国繁荣昌盛，发达兴旺。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在喷水池的四周，有许多高大的树木：榕树、木棉、银槐等。这些绿树、红花映衬着假山喷泉，真是美丽极了。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26319" y="598885"/>
            <a:ext cx="7090172" cy="39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</a:t>
            </a: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凤尾花扬起脸蛋，它的脸颊似火一样红，像是在热情地欢迎我们”一句运用了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       ）的</a:t>
            </a: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本文是按照（　　　           ）顺序写的。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3.本文详写了什么？略写了什么？这样写有什么好处？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______________________________________________________________________________________________________  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00500" y="1500188"/>
            <a:ext cx="69175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拟人</a:t>
            </a:r>
            <a:endParaRPr lang="en-US" altLang="en-US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88456" y="2147888"/>
            <a:ext cx="1815704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从中间到四周</a:t>
            </a:r>
            <a:endParaRPr lang="en-US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08473" y="3124200"/>
            <a:ext cx="694015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详写了喷水池和池中的假山，略写了喷水池的四周。好处：详略得当，突出重点，更好地表达中心思想</a:t>
            </a:r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938212"/>
            <a:ext cx="3028950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3" y="1329929"/>
            <a:ext cx="68699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4" y="2131371"/>
            <a:ext cx="3546827" cy="8991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b="1" dirty="0">
              <a:blipFill>
                <a:blip r:embed="rId4"/>
                <a:stretch>
                  <a:fillRect/>
                </a:stretch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30000"/>
          </a:blip>
          <a:srcRect l="761" r="994"/>
          <a:stretch>
            <a:fillRect/>
          </a:stretch>
        </p:blipFill>
        <p:spPr>
          <a:xfrm>
            <a:off x="92869" y="253840"/>
            <a:ext cx="8974455" cy="480012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>
            <a:lum bright="6000"/>
          </a:blip>
          <a:srcRect l="548" t="585"/>
          <a:stretch>
            <a:fillRect/>
          </a:stretch>
        </p:blipFill>
        <p:spPr>
          <a:xfrm>
            <a:off x="86201" y="251937"/>
            <a:ext cx="8971118" cy="4802981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63553" y="666750"/>
            <a:ext cx="5042297" cy="394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颐和园构思巧妙，建筑精致，集我国园林艺术之大成，有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皇家园林博物馆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之称。作者不但把参观游览的顺序介绍得很清楚，而且，描写颐和园的语句也很优美。这节课，我们就来学习《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颐和园》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的一些写作方法。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bright="6000"/>
          </a:blip>
          <a:srcRect/>
          <a:stretch>
            <a:fillRect/>
          </a:stretch>
        </p:blipFill>
        <p:spPr>
          <a:xfrm>
            <a:off x="500539" y="935354"/>
            <a:ext cx="2969895" cy="3454242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58" y="258127"/>
            <a:ext cx="8967312" cy="4802030"/>
          </a:xfrm>
          <a:prstGeom prst="roundRect">
            <a:avLst/>
          </a:prstGeom>
        </p:spPr>
      </p:pic>
      <p:sp>
        <p:nvSpPr>
          <p:cNvPr id="43010" name="文本框 2"/>
          <p:cNvSpPr txBox="1">
            <a:spLocks noChangeArrowheads="1"/>
          </p:cNvSpPr>
          <p:nvPr/>
        </p:nvSpPr>
        <p:spPr bwMode="auto">
          <a:xfrm>
            <a:off x="3529013" y="3267075"/>
            <a:ext cx="2241947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习 作 例 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颐和园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9898" y="1390650"/>
            <a:ext cx="7517606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自由读例文，边读边想：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文是一篇游记，主要记叙了什么？　　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作者是按怎样的顺序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游览的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，从例文的哪些语句可以看出来？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79044" y="667941"/>
            <a:ext cx="1889522" cy="3893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/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自读提示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26419" y="3421857"/>
            <a:ext cx="549116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课文主要记叙了作者游览颐和园的经过。</a:t>
            </a:r>
            <a:endParaRPr lang="zh-CN" altLang="en-US" sz="21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73932" y="1210866"/>
            <a:ext cx="7608094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顾和园的大门，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绕过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大殿，就来到有名的长廊。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长廊，就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了万寿山脚下。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万寿山，站在佛香阁的前面向下望，颐和园的景色大半收在眼底。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4.从万寿山</a:t>
            </a:r>
            <a:r>
              <a:rPr lang="en-US" altLang="zh-CN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，就是昆明湖。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5.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游人</a:t>
            </a:r>
            <a:r>
              <a:rPr lang="en-US" altLang="zh-CN" sz="2100" dirty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长长的石桥，就可以去小岛上玩。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4578" y="525067"/>
            <a:ext cx="552458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找出文中点明游览顺序的相关句子，读一读。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1963" y="615554"/>
            <a:ext cx="4622006" cy="55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想一想，这些语句在文中起什么作用？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554956" y="1318022"/>
            <a:ext cx="5323523" cy="2000251"/>
            <a:chOff x="3095" y="2768"/>
            <a:chExt cx="11178" cy="4200"/>
          </a:xfrm>
        </p:grpSpPr>
        <p:grpSp>
          <p:nvGrpSpPr>
            <p:cNvPr id="14339" name="组合 3"/>
            <p:cNvGrpSpPr/>
            <p:nvPr/>
          </p:nvGrpSpPr>
          <p:grpSpPr bwMode="auto">
            <a:xfrm>
              <a:off x="3095" y="2768"/>
              <a:ext cx="11178" cy="4200"/>
              <a:chOff x="4140" y="2768"/>
              <a:chExt cx="11178" cy="4200"/>
            </a:xfrm>
          </p:grpSpPr>
          <p:grpSp>
            <p:nvGrpSpPr>
              <p:cNvPr id="14340" name="组合 30"/>
              <p:cNvGrpSpPr/>
              <p:nvPr/>
            </p:nvGrpSpPr>
            <p:grpSpPr bwMode="auto">
              <a:xfrm>
                <a:off x="4274" y="6096"/>
                <a:ext cx="11044" cy="872"/>
                <a:chOff x="2318" y="2402"/>
                <a:chExt cx="11044" cy="872"/>
              </a:xfrm>
            </p:grpSpPr>
            <p:sp>
              <p:nvSpPr>
                <p:cNvPr id="14341" name="文本框 22"/>
                <p:cNvSpPr txBox="1">
                  <a:spLocks noChangeArrowheads="1"/>
                </p:cNvSpPr>
                <p:nvPr/>
              </p:nvSpPr>
              <p:spPr bwMode="auto">
                <a:xfrm>
                  <a:off x="2318" y="2402"/>
                  <a:ext cx="11044" cy="8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1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宋体" panose="02010600030101010101" pitchFamily="2" charset="-122"/>
                    </a:rPr>
                    <a:t>长廊      万寿山      昆明湖      十七孔桥     </a:t>
                  </a:r>
                  <a:endPara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endParaRPr>
                </a:p>
              </p:txBody>
            </p:sp>
            <p:cxnSp>
              <p:nvCxnSpPr>
                <p:cNvPr id="24" name="直接箭头连接符 23"/>
                <p:cNvCxnSpPr/>
                <p:nvPr/>
              </p:nvCxnSpPr>
              <p:spPr>
                <a:xfrm>
                  <a:off x="3714" y="2814"/>
                  <a:ext cx="738" cy="0"/>
                </a:xfrm>
                <a:prstGeom prst="straightConnector1">
                  <a:avLst/>
                </a:prstGeom>
                <a:ln>
                  <a:tailEnd type="arrow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箭头连接符 24"/>
                <p:cNvCxnSpPr/>
                <p:nvPr/>
              </p:nvCxnSpPr>
              <p:spPr>
                <a:xfrm>
                  <a:off x="6369" y="2814"/>
                  <a:ext cx="738" cy="0"/>
                </a:xfrm>
                <a:prstGeom prst="straightConnector1">
                  <a:avLst/>
                </a:prstGeom>
                <a:ln>
                  <a:tailEnd type="arrow" w="med" len="med"/>
                </a:ln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344" name="文本框 1"/>
              <p:cNvSpPr txBox="1">
                <a:spLocks noChangeArrowheads="1"/>
              </p:cNvSpPr>
              <p:nvPr/>
            </p:nvSpPr>
            <p:spPr bwMode="auto">
              <a:xfrm>
                <a:off x="4140" y="2768"/>
                <a:ext cx="10651" cy="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都是过渡句，在文中起承上启下的作用。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清楚地交代了作者的游览顺序：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" name="直接箭头连接符 5"/>
            <p:cNvCxnSpPr/>
            <p:nvPr/>
          </p:nvCxnSpPr>
          <p:spPr>
            <a:xfrm>
              <a:off x="10018" y="6508"/>
              <a:ext cx="737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PP_MARK_KEY" val="2bded715-e802-4061-a41f-6e899e14a6f7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2298</Words>
  <Application>WPS 演示</Application>
  <PresentationFormat>全屏显示(16:9)</PresentationFormat>
  <Paragraphs>137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Calibri</vt:lpstr>
      <vt:lpstr>黑体</vt:lpstr>
      <vt:lpstr>仿宋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234</cp:revision>
  <dcterms:created xsi:type="dcterms:W3CDTF">2017-11-13T08:28:00Z</dcterms:created>
  <dcterms:modified xsi:type="dcterms:W3CDTF">2023-01-17T03:25:25Z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555E6653B4484AC6ABA660A035A91330</vt:lpwstr>
  </property>
</Properties>
</file>