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8" r:id="rId18"/>
    <p:sldId id="719" r:id="rId19"/>
    <p:sldId id="258" r:id="rId20"/>
  </p:sldIdLst>
  <p:sldSz cx="9144000" cy="5143500" type="screen16x9"/>
  <p:notesSz cx="6858000" cy="9144000"/>
  <p:embeddedFontLst>
    <p:embeddedFont>
      <p:font typeface="Abadi" panose="020B0604020104020204" pitchFamily="34" charset="0"/>
      <p:regular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811491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badi" panose="020B0604020104020204" pitchFamily="34" charset="0"/>
                  <a:cs typeface="+mn-ea"/>
                  <a:sym typeface="+mn-lt"/>
                </a:rPr>
                <a:t>语文园地（八）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badi" panose="020B0604020104020204" pitchFamily="34" charset="0"/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badi" panose="020B0604020104020204" pitchFamily="34" charset="0"/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417" y="1323419"/>
            <a:ext cx="444737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我会在下列括号里填上正确的词语。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624660" y="1872742"/>
            <a:ext cx="75405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rPr>
              <a:t>忘记</a:t>
            </a:r>
            <a:endParaRPr lang="zh-CN" altLang="en-US" sz="2400" dirty="0">
              <a:solidFill>
                <a:srgbClr val="FF0000"/>
              </a:solidFill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3629539" y="1849361"/>
            <a:ext cx="75405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rPr>
              <a:t>忘怀</a:t>
            </a:r>
            <a:endParaRPr lang="zh-CN" altLang="en-US" sz="2400" dirty="0">
              <a:solidFill>
                <a:srgbClr val="FF0000"/>
              </a:solidFill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773" y="2934522"/>
            <a:ext cx="5563061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1.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曾经拥有的不要（         ），难以得到的更要珍惜。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9773" y="3506629"/>
            <a:ext cx="734082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童年的事让我开心，让我回味无穷，让我难以（         ）。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C 0.01446 4.44444E-6 0.02917 4.44444E-6 0.04454 4.44444E-6 C 0.0599 4.44444E-6 0.06875 -0.02223 0.09245 4.44444E-6 C 0.11615 0.02245 0.15144 0.07847 0.18685 0.1344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36" y="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-1.85185E-6 C 0.04479 0.0081 0.09453 0.01644 0.04531 0.07917 C -0.00378 0.14213 -0.15156 0.25949 -0.29922 0.37685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11" y="1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0931" y="1435083"/>
            <a:ext cx="3831818" cy="3739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想想下面的句子是怎样描写冬天的。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931" y="2020389"/>
            <a:ext cx="5029262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北风呼啸，隆冬来临，刺骨的寒风吹起雪花。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31" y="2661706"/>
            <a:ext cx="7093391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冬天，紫貂和黑熊不得不躲进各自的洞里。紫貂捕到一只野兔当美餐，黑熊只好用舌头舔着自己又肥又厚的脚掌 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0931" y="3628569"/>
            <a:ext cx="6834249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冬天是个魔术师 。他呼地一吹，湖面很快就变成了大玻璃。那些红色的、黄色的叶子，都冻在玻璃里了。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6" name="圆角矩形 58"/>
          <p:cNvSpPr/>
          <p:nvPr/>
        </p:nvSpPr>
        <p:spPr>
          <a:xfrm>
            <a:off x="6037891" y="1953294"/>
            <a:ext cx="879086" cy="4252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拟人</a:t>
            </a:r>
            <a:endParaRPr lang="zh-CN" altLang="en-US" sz="21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7" name="圆角矩形 59"/>
          <p:cNvSpPr/>
          <p:nvPr/>
        </p:nvSpPr>
        <p:spPr>
          <a:xfrm>
            <a:off x="7644899" y="2661706"/>
            <a:ext cx="879086" cy="4252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动物</a:t>
            </a:r>
            <a:endParaRPr lang="zh-CN" altLang="en-US" sz="21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8" name="圆角矩形 60"/>
          <p:cNvSpPr/>
          <p:nvPr/>
        </p:nvSpPr>
        <p:spPr>
          <a:xfrm>
            <a:off x="7555180" y="3647598"/>
            <a:ext cx="879086" cy="4252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1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景物</a:t>
            </a:r>
            <a:endParaRPr lang="zh-CN" altLang="en-US" sz="21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5778" y="1518233"/>
            <a:ext cx="360098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你能照样子写一写其他的季节吗？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778" y="2194580"/>
            <a:ext cx="7432313" cy="7894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rgbClr val="0033CC"/>
                </a:solidFill>
                <a:latin typeface="Abadi" panose="020B0604020104020204" pitchFamily="34" charset="0"/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春天</a:t>
            </a:r>
            <a:r>
              <a:rPr lang="zh-CN" altLang="en-US" sz="1800" dirty="0">
                <a:solidFill>
                  <a:srgbClr val="0033CC"/>
                </a:solidFill>
                <a:latin typeface="Abadi" panose="020B0604020104020204" pitchFamily="34" charset="0"/>
                <a:cs typeface="+mn-ea"/>
                <a:sym typeface="+mn-lt"/>
              </a:rPr>
              <a:t>来了，山上的冰雪融化了，柳树冒出了嫩芽，小草偷偷地从土里钻出来，漫山遍野的野花开了。</a:t>
            </a:r>
            <a:endParaRPr lang="zh-CN" altLang="en-US" sz="1800" dirty="0">
              <a:solidFill>
                <a:srgbClr val="0033CC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5778" y="3279018"/>
            <a:ext cx="7389650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0000FF"/>
                </a:solidFill>
                <a:latin typeface="Abadi" panose="020B0604020104020204" pitchFamily="34" charset="0"/>
                <a:cs typeface="+mn-ea"/>
                <a:sym typeface="+mn-lt"/>
              </a:rPr>
              <a:t>      小兴安岭的</a:t>
            </a:r>
            <a:r>
              <a:rPr lang="zh-CN" altLang="en-US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夏天</a:t>
            </a:r>
            <a:r>
              <a:rPr lang="zh-CN" altLang="en-US" sz="1800" dirty="0">
                <a:solidFill>
                  <a:srgbClr val="0000FF"/>
                </a:solidFill>
                <a:latin typeface="Abadi" panose="020B0604020104020204" pitchFamily="34" charset="0"/>
                <a:cs typeface="+mn-ea"/>
                <a:sym typeface="+mn-lt"/>
              </a:rPr>
              <a:t>，树木长得葱葱茏茏，密密层层的枝叶把森林封得严严实实的，挡住了人们的视线，遮住了蓝蓝的天空。早晨，雾从山谷里升起来，整个森林浸在乳白色的浓雾里。 </a:t>
            </a:r>
            <a:endParaRPr lang="zh-CN" altLang="en-US" sz="1500" dirty="0">
              <a:solidFill>
                <a:srgbClr val="0000FF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书写提示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1665" y="2120980"/>
            <a:ext cx="582067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你有喜欢的格言吗？你平时是怎样记录自己的格言的呢？（学生自由发言）</a:t>
            </a:r>
            <a:endParaRPr lang="zh-CN" altLang="en-US" sz="24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书写提示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2486" y="1253490"/>
            <a:ext cx="660180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观察这两个书签，看看和我们平时的书写有什么不同？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9590" y="1693502"/>
            <a:ext cx="1765385" cy="2648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534504">
            <a:off x="4889173" y="1849844"/>
            <a:ext cx="1211114" cy="2269015"/>
          </a:xfrm>
          <a:prstGeom prst="rect">
            <a:avLst/>
          </a:prstGeom>
          <a:effectLst>
            <a:softEdge rad="12700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书写提示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5892" y="1558988"/>
            <a:ext cx="379695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、竖写时，要自右向左书写。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5892" y="2272032"/>
            <a:ext cx="218112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、字距要均匀。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5892" y="2985076"/>
            <a:ext cx="245043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、上下字要对齐。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5892" y="3698119"/>
            <a:ext cx="514347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、注意作者名字的位置，使格式更美观。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书写提示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845" y="1121331"/>
            <a:ext cx="7286665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300000"/>
              </a:lnSpc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（</a:t>
            </a:r>
            <a:r>
              <a:rPr lang="zh-CN" altLang="en-US" sz="15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1） 先照着字帖写，一边写一边念笔画名称。</a:t>
            </a:r>
            <a:endParaRPr lang="zh-CN" altLang="en-US" sz="15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  <a:p>
            <a:pPr>
              <a:lnSpc>
                <a:spcPct val="300000"/>
              </a:lnSpc>
              <a:defRPr/>
            </a:pPr>
            <a:r>
              <a:rPr lang="zh-CN" altLang="en-US" sz="15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（2）再在田字格中写，写好之后对照比较，看看哪个笔画没有写好，再重写。</a:t>
            </a:r>
            <a:endParaRPr lang="zh-CN" altLang="en-US" sz="15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27725" y="2448233"/>
            <a:ext cx="1674759" cy="221721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Abadi" panose="020B0604020104020204" pitchFamily="34" charset="0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80155" y="1989622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badi" panose="020B0604020104020204" pitchFamily="34" charset="0"/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8495" y="1716718"/>
            <a:ext cx="684200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      童话充满着奇妙的想象，常常会有意想不到的事情发生，里面的人物也大都拥有非凡的能力，回顾我们读过的童话，想一想它们都有哪些奇妙之处？</a:t>
            </a:r>
            <a:endParaRPr lang="zh-CN" altLang="en-US" sz="2100" dirty="0">
              <a:solidFill>
                <a:srgbClr val="0D0D0D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1902" y="3321879"/>
            <a:ext cx="7479318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再如</a:t>
            </a: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海的女儿</a:t>
            </a: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里的小人鱼，为了心爱的王子，身体化作了泡沫。这既让人感到不可思议，又让人为她的善良感动。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1902" y="1318780"/>
            <a:ext cx="747931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  如</a:t>
            </a: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巨人的花园</a:t>
            </a:r>
            <a:r>
              <a:rPr lang="en-US" altLang="zh-CN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中，“巨人悄悄地走到他后面，轻轻抱起他，放到树枝上。这棵树马上开花了，小鸟们也飞来歌唱”。从这两句话，我们可以体会到故事的神奇，也可以感受到原本凶狠的巨人变成了一个和善的人。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0455" y="2473915"/>
            <a:ext cx="3780593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5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      在</a:t>
            </a:r>
            <a:r>
              <a:rPr lang="en-US" altLang="zh-CN" sz="15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《</a:t>
            </a:r>
            <a:r>
              <a:rPr lang="zh-CN" altLang="en-US" sz="15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丑小鸭</a:t>
            </a:r>
            <a:r>
              <a:rPr lang="en-US" altLang="zh-CN" sz="15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》</a:t>
            </a:r>
            <a:r>
              <a:rPr lang="zh-CN" altLang="en-US" sz="15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中，本来是丑陋无比，处处被人嫌弃的丑小鸭，竟然变成了一只美丽的白天鹅。太出人意料了。</a:t>
            </a:r>
            <a:endParaRPr lang="zh-CN" altLang="en-US" sz="1500" dirty="0">
              <a:solidFill>
                <a:srgbClr val="0D0D0D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5287296" y="2604043"/>
            <a:ext cx="2646490" cy="1267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800455" y="1223443"/>
            <a:ext cx="7543091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   </a:t>
            </a: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除了本单元学习的几篇童话，其他童话也都充满了奇思妙想，并有着丰富多样的人物形象。阅读时，要注意体会。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5460" y="1825474"/>
            <a:ext cx="381690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      在</a:t>
            </a:r>
            <a:r>
              <a:rPr lang="en-US" altLang="zh-CN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《</a:t>
            </a:r>
            <a:r>
              <a:rPr lang="zh-CN" altLang="en-US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皇帝的新装</a:t>
            </a:r>
            <a:r>
              <a:rPr lang="en-US" altLang="zh-CN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》</a:t>
            </a:r>
            <a:r>
              <a:rPr lang="zh-CN" altLang="en-US" sz="2100" dirty="0">
                <a:solidFill>
                  <a:srgbClr val="0D0D0D"/>
                </a:solidFill>
                <a:latin typeface="Abadi" panose="020B0604020104020204" pitchFamily="34" charset="0"/>
                <a:cs typeface="+mn-ea"/>
                <a:sym typeface="+mn-lt"/>
              </a:rPr>
              <a:t>中，至高无上的皇帝竟然被两个骗子愚弄，穿上了一件根本不存在的衣服，在街上得意地走，太荒唐了。</a:t>
            </a:r>
            <a:endParaRPr lang="zh-CN" altLang="en-US" sz="2100" dirty="0">
              <a:solidFill>
                <a:srgbClr val="0D0D0D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93780" y="2026695"/>
            <a:ext cx="2569280" cy="160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1927" y="1349693"/>
            <a:ext cx="39255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想一想：童话故事有哪些特点？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3880" y="2204007"/>
            <a:ext cx="581433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、童话故事想象丰富，故事情节离奇曲折，引人入胜。</a:t>
            </a:r>
            <a:endParaRPr lang="zh-CN" altLang="en-US" sz="18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3879" y="3055145"/>
            <a:ext cx="6740966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、童话故事采用夸张、拟人的修辞手法编织奇异的故事情节。</a:t>
            </a:r>
            <a:endParaRPr lang="zh-CN" altLang="en-US" sz="18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3880" y="3906282"/>
            <a:ext cx="5583500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Abadi" panose="020B0604020104020204" pitchFamily="34" charset="0"/>
                <a:cs typeface="+mn-ea"/>
                <a:sym typeface="+mn-lt"/>
              </a:rPr>
              <a:t>、童话故事表现出了我们对美好生活的向往和追求。</a:t>
            </a:r>
            <a:endParaRPr lang="zh-CN" altLang="en-US" sz="1800" dirty="0">
              <a:solidFill>
                <a:srgbClr val="FF0000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059" y="1248196"/>
            <a:ext cx="552458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读下面的句子，说说加点的词语有什么不同？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027" y="1777550"/>
            <a:ext cx="6220214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这时候，小小的天窗是你唯一的慰藉。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每当我伤心难过时，总会得到好朋友小杰的安慰。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grpSp>
        <p:nvGrpSpPr>
          <p:cNvPr id="5" name="组合 9"/>
          <p:cNvGrpSpPr/>
          <p:nvPr/>
        </p:nvGrpSpPr>
        <p:grpSpPr bwMode="auto">
          <a:xfrm>
            <a:off x="4717622" y="1732845"/>
            <a:ext cx="559594" cy="812530"/>
            <a:chOff x="1655324" y="1615912"/>
            <a:chExt cx="746392" cy="1083459"/>
          </a:xfrm>
        </p:grpSpPr>
        <p:sp>
          <p:nvSpPr>
            <p:cNvPr id="6" name="文本框 7"/>
            <p:cNvSpPr txBox="1">
              <a:spLocks noChangeArrowheads="1"/>
            </p:cNvSpPr>
            <p:nvPr/>
          </p:nvSpPr>
          <p:spPr bwMode="auto">
            <a:xfrm>
              <a:off x="1655324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8"/>
            <p:cNvSpPr txBox="1">
              <a:spLocks noChangeArrowheads="1"/>
            </p:cNvSpPr>
            <p:nvPr/>
          </p:nvSpPr>
          <p:spPr bwMode="auto">
            <a:xfrm>
              <a:off x="2041675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9"/>
          <p:cNvGrpSpPr/>
          <p:nvPr/>
        </p:nvGrpSpPr>
        <p:grpSpPr bwMode="auto">
          <a:xfrm>
            <a:off x="6058450" y="2230216"/>
            <a:ext cx="559594" cy="812530"/>
            <a:chOff x="1655324" y="1615912"/>
            <a:chExt cx="746392" cy="1083459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1655324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8"/>
            <p:cNvSpPr txBox="1">
              <a:spLocks noChangeArrowheads="1"/>
            </p:cNvSpPr>
            <p:nvPr/>
          </p:nvSpPr>
          <p:spPr bwMode="auto">
            <a:xfrm>
              <a:off x="2041675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928059" y="3041219"/>
            <a:ext cx="5993606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90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rPr>
              <a:t>这个字怎么写？我忘记了。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ea typeface="+mn-ea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rPr>
              <a:t>任岁月潺潺流淌，不能忘怀的，始终是老师深情的目光。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9"/>
          <p:cNvGrpSpPr/>
          <p:nvPr/>
        </p:nvGrpSpPr>
        <p:grpSpPr bwMode="auto">
          <a:xfrm>
            <a:off x="3124430" y="2923249"/>
            <a:ext cx="559594" cy="812530"/>
            <a:chOff x="1655324" y="1615912"/>
            <a:chExt cx="746392" cy="1083459"/>
          </a:xfrm>
        </p:grpSpPr>
        <p:sp>
          <p:nvSpPr>
            <p:cNvPr id="14" name="文本框 7"/>
            <p:cNvSpPr txBox="1">
              <a:spLocks noChangeArrowheads="1"/>
            </p:cNvSpPr>
            <p:nvPr/>
          </p:nvSpPr>
          <p:spPr bwMode="auto">
            <a:xfrm>
              <a:off x="1655324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8"/>
            <p:cNvSpPr txBox="1">
              <a:spLocks noChangeArrowheads="1"/>
            </p:cNvSpPr>
            <p:nvPr/>
          </p:nvSpPr>
          <p:spPr bwMode="auto">
            <a:xfrm>
              <a:off x="2041675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9"/>
          <p:cNvGrpSpPr/>
          <p:nvPr/>
        </p:nvGrpSpPr>
        <p:grpSpPr bwMode="auto">
          <a:xfrm>
            <a:off x="3638580" y="3332845"/>
            <a:ext cx="559594" cy="812530"/>
            <a:chOff x="1655324" y="1615912"/>
            <a:chExt cx="746392" cy="1083459"/>
          </a:xfrm>
        </p:grpSpPr>
        <p:sp>
          <p:nvSpPr>
            <p:cNvPr id="17" name="文本框 7"/>
            <p:cNvSpPr txBox="1">
              <a:spLocks noChangeArrowheads="1"/>
            </p:cNvSpPr>
            <p:nvPr/>
          </p:nvSpPr>
          <p:spPr bwMode="auto">
            <a:xfrm>
              <a:off x="1655324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8"/>
            <p:cNvSpPr txBox="1">
              <a:spLocks noChangeArrowheads="1"/>
            </p:cNvSpPr>
            <p:nvPr/>
          </p:nvSpPr>
          <p:spPr bwMode="auto">
            <a:xfrm>
              <a:off x="2041675" y="1615912"/>
              <a:ext cx="360041" cy="1083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en-US" altLang="zh-CN" sz="3600" b="1" dirty="0">
                  <a:solidFill>
                    <a:srgbClr val="FF0000"/>
                  </a:solidFill>
                  <a:latin typeface="Abadi" panose="020B0604020104020204" pitchFamily="34" charset="0"/>
                  <a:ea typeface="+mn-ea"/>
                  <a:cs typeface="+mn-ea"/>
                  <a:sym typeface="+mn-lt"/>
                </a:rPr>
                <a:t>.</a:t>
              </a:r>
              <a:endParaRPr lang="zh-CN" altLang="en-US" sz="3600" b="1" dirty="0">
                <a:solidFill>
                  <a:srgbClr val="FF0000"/>
                </a:solidFill>
                <a:latin typeface="Abadi" panose="020B0604020104020204" pitchFamily="34" charset="0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8895" y="1741391"/>
            <a:ext cx="7481822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 这两组句子中加点的词语意思相近。第一组句子中“慰藉”与“安慰”都有“安抚”的意思。但“安慰”属于 口头语，“慰藉”属于 书面语。第二组句子中“忘记”与“忘怀”也是一组近义词，都是“不记得”的意思，“忘记”属于 口头语，“忘怀”属于 书面语。</a:t>
            </a:r>
            <a:endParaRPr lang="zh-CN" altLang="en-US" sz="18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Abadi" panose="020B0604020104020204" pitchFamily="34" charset="0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Abadi" panose="020B060402010402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1267" y="1671662"/>
            <a:ext cx="740945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  口语，更多的是为了交流，是“说”和“听”的语言，而书面语则是“写”和“看”的语言。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1267" y="3101522"/>
            <a:ext cx="7409450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2100" dirty="0">
                <a:solidFill>
                  <a:prstClr val="black"/>
                </a:solidFill>
                <a:latin typeface="Abadi" panose="020B0604020104020204" pitchFamily="34" charset="0"/>
                <a:cs typeface="+mn-ea"/>
                <a:sym typeface="+mn-lt"/>
              </a:rPr>
              <a:t>     口语更加简洁明快，通俗自然，而书面语则语句雅正，结构严密。</a:t>
            </a:r>
            <a:endParaRPr lang="zh-CN" altLang="en-US" sz="2100" dirty="0">
              <a:solidFill>
                <a:prstClr val="black"/>
              </a:solidFill>
              <a:latin typeface="Abadi" panose="020B0604020104020204" pitchFamily="34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58a23a69-56ed-49f2-9727-6f42c156de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si0gtjm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WPS 演示</Application>
  <PresentationFormat>全屏显示(16:9)</PresentationFormat>
  <Paragraphs>131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思源黑体 CN Light</vt:lpstr>
      <vt:lpstr>思源黑体 CN Bold</vt:lpstr>
      <vt:lpstr>黑体</vt:lpstr>
      <vt:lpstr>Abadi</vt:lpstr>
      <vt:lpstr>微软雅黑</vt:lpstr>
      <vt:lpstr>Calibri</vt:lpstr>
      <vt:lpstr>Arial</vt:lpstr>
      <vt:lpstr>思源黑体 CN Regular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2020-06-05T01:58:00Z</dcterms:created>
  <dcterms:modified xsi:type="dcterms:W3CDTF">2023-01-17T03:51:16Z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FAB01212B8E24D16A490670196E52668</vt:lpwstr>
  </property>
</Properties>
</file>