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1260" r:id="rId6"/>
    <p:sldId id="1261" r:id="rId7"/>
    <p:sldId id="1262" r:id="rId8"/>
    <p:sldId id="1263" r:id="rId9"/>
    <p:sldId id="1264" r:id="rId10"/>
    <p:sldId id="1265" r:id="rId11"/>
    <p:sldId id="1266" r:id="rId12"/>
    <p:sldId id="1267" r:id="rId13"/>
    <p:sldId id="1268" r:id="rId14"/>
    <p:sldId id="1269" r:id="rId15"/>
    <p:sldId id="1271" r:id="rId16"/>
    <p:sldId id="1270" r:id="rId17"/>
    <p:sldId id="1272" r:id="rId18"/>
    <p:sldId id="1273" r:id="rId19"/>
    <p:sldId id="1274" r:id="rId20"/>
    <p:sldId id="1275" r:id="rId21"/>
    <p:sldId id="258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slide" Target="slide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9798" y="1736429"/>
            <a:ext cx="4714089" cy="1498828"/>
            <a:chOff x="946398" y="2148987"/>
            <a:chExt cx="6285451" cy="1998436"/>
          </a:xfrm>
        </p:grpSpPr>
        <p:sp>
          <p:nvSpPr>
            <p:cNvPr id="22" name="文本框 21"/>
            <p:cNvSpPr txBox="1"/>
            <p:nvPr/>
          </p:nvSpPr>
          <p:spPr>
            <a:xfrm>
              <a:off x="946398" y="2148987"/>
              <a:ext cx="6063194" cy="11490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语文园地（二）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46450" y="1356123"/>
            <a:ext cx="7451101" cy="900246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solidFill>
                  <a:prstClr val="black"/>
                </a:solidFill>
                <a:cs typeface="+mn-ea"/>
                <a:sym typeface="+mn-lt"/>
              </a:rPr>
              <a:t>    下面这些词语，有的是近年新出现的，有的在原有含义的基础上有了新的含义。选一两个你知道的，和同学交流。</a:t>
            </a:r>
            <a:endParaRPr lang="zh-CN" altLang="en-US" sz="18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66269" y="2869917"/>
            <a:ext cx="1306116" cy="4381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云技术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85696" y="3564528"/>
            <a:ext cx="1193957" cy="437674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多媒体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3999" y="3564528"/>
            <a:ext cx="1001554" cy="437674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克隆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0959" y="2870154"/>
            <a:ext cx="1001555" cy="437674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桌面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65379" y="3564051"/>
            <a:ext cx="1001315" cy="4381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窗口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4402" y="3564528"/>
            <a:ext cx="1001555" cy="437674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潜水</a:t>
            </a:r>
            <a:endParaRPr lang="zh-CN" altLang="en-US" sz="2400" noProof="1"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17" y="2344087"/>
            <a:ext cx="5423297" cy="206097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pPr indent="53657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tx1"/>
                </a:solidFill>
                <a:cs typeface="+mn-ea"/>
                <a:sym typeface="+mn-lt"/>
              </a:rPr>
              <a:t>近年新出现的词有：云技术、多媒体、互联网、克隆。在原有含义的基础上有了新的含义的词有：桌面、窗口、潜水。</a:t>
            </a:r>
            <a:endParaRPr lang="zh-CN" altLang="en-US" sz="21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4"/>
          <p:cNvGrpSpPr/>
          <p:nvPr/>
        </p:nvGrpSpPr>
        <p:grpSpPr bwMode="auto">
          <a:xfrm>
            <a:off x="4572001" y="1228384"/>
            <a:ext cx="1584007" cy="642938"/>
            <a:chOff x="8806" y="1948"/>
            <a:chExt cx="3327" cy="1350"/>
          </a:xfrm>
        </p:grpSpPr>
        <p:sp>
          <p:nvSpPr>
            <p:cNvPr id="5" name="流程图: 资料带 4"/>
            <p:cNvSpPr/>
            <p:nvPr/>
          </p:nvSpPr>
          <p:spPr>
            <a:xfrm>
              <a:off x="8806" y="1948"/>
              <a:ext cx="3326" cy="1350"/>
            </a:xfrm>
            <a:prstGeom prst="flowChartPunchedTap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8806" y="2164"/>
              <a:ext cx="3327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我的发现</a:t>
              </a:r>
              <a:endParaRPr lang="zh-CN" altLang="en-US" sz="24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623" y="2057400"/>
            <a:ext cx="2095469" cy="23341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688771" y="1058475"/>
            <a:ext cx="6072018" cy="330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marL="2268855" indent="-2268855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云技术：</a:t>
            </a: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指在广域网或局域网内将硬件、软件、网络等系列资源统</a:t>
            </a:r>
            <a:endParaRPr lang="zh-CN" altLang="zh-CN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一起来，实现数据的计算、储存、处理和共享的一种托管</a:t>
            </a:r>
            <a:endParaRPr lang="zh-CN" altLang="zh-CN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技术。</a:t>
            </a:r>
            <a:endParaRPr lang="zh-CN" altLang="en-US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多媒体：</a:t>
            </a: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可用计算机处理的多种信息载体的统称，包括文本、声</a:t>
            </a:r>
            <a:endParaRPr lang="zh-CN" altLang="zh-CN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音、图形、动画、图像、视频等。</a:t>
            </a:r>
            <a:endParaRPr lang="zh-CN" altLang="en-US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克隆：</a:t>
            </a: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指生物体通过体细胞进行的无性繁殖，以及由无性繁殖形</a:t>
            </a:r>
            <a:endParaRPr lang="zh-CN" altLang="en-US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01800" indent="-17018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成的基因型完全相同的后代个体组成的种群。</a:t>
            </a:r>
            <a:endParaRPr lang="zh-CN" altLang="en-US" sz="1500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7058" y="1612276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688771" y="943059"/>
            <a:ext cx="6072018" cy="353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marL="2268855" indent="-2268855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noProof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桌面：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原有含义是桌子上用来放东西的平面。新含义是进入计算机</a:t>
            </a:r>
            <a:endParaRPr lang="zh-CN" altLang="zh-CN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的视窗操作系统平台时，显示器上显示的背景。</a:t>
            </a:r>
            <a:endParaRPr lang="zh-CN" altLang="en-US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noProof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窗口：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原含义是窗户或窗户跟前。新含义是指计算机操作系统中的</a:t>
            </a:r>
            <a:endParaRPr lang="zh-CN" altLang="zh-CN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窗口应用程序，包括文档窗口和对话框。</a:t>
            </a:r>
            <a:endParaRPr lang="zh-CN" altLang="en-US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noProof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潜水：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原含义是指在水面以下活动。新含义是指天天在论坛里呆</a:t>
            </a:r>
            <a:endParaRPr lang="zh-CN" altLang="zh-CN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zh-CN" altLang="en-US" sz="1500" b="1" noProof="1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着，但是不发帖，只看帖子、而且注意论坛日常事务的人。</a:t>
            </a:r>
            <a:endParaRPr lang="zh-CN" altLang="en-US" sz="1500" b="1" noProof="1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7058" y="1612276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53679" y="1833053"/>
            <a:ext cx="819030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latin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选择合适的词语填在下面的横线上。</a:t>
            </a:r>
            <a:endParaRPr lang="zh-CN" altLang="en-US" sz="2400" b="1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752475" y="2481943"/>
            <a:ext cx="8391525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2400" b="1" noProof="1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）你快点把电脑</a:t>
            </a:r>
            <a:r>
              <a:rPr lang="zh-CN" altLang="en-US" sz="2400" b="1" u="sng" noProof="1">
                <a:solidFill>
                  <a:srgbClr val="000000"/>
                </a:solidFill>
                <a:cs typeface="+mn-ea"/>
                <a:sym typeface="+mn-lt"/>
              </a:rPr>
              <a:t>             </a:t>
            </a: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清理干净。</a:t>
            </a:r>
            <a:endParaRPr lang="zh-CN" altLang="en-US" sz="2400" b="1" noProof="1">
              <a:solidFill>
                <a:srgbClr val="000000"/>
              </a:solidFill>
              <a:cs typeface="+mn-ea"/>
              <a:sym typeface="+mn-lt"/>
            </a:endParaRPr>
          </a:p>
          <a:p>
            <a:pPr marL="812800" indent="-812800"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2400" b="1" noProof="1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）群主发话了：</a:t>
            </a:r>
            <a:r>
              <a:rPr lang="zh-CN" altLang="en-US" sz="2400" b="1" u="sng" noProof="1">
                <a:solidFill>
                  <a:srgbClr val="000000"/>
                </a:solidFill>
                <a:cs typeface="+mn-ea"/>
                <a:sym typeface="+mn-lt"/>
              </a:rPr>
              <a:t>               </a:t>
            </a:r>
            <a:r>
              <a:rPr lang="zh-CN" altLang="en-US" sz="2400" b="1" noProof="1">
                <a:solidFill>
                  <a:srgbClr val="000000"/>
                </a:solidFill>
                <a:cs typeface="+mn-ea"/>
                <a:sym typeface="+mn-lt"/>
              </a:rPr>
              <a:t>的同志们也要冒个泡才行。</a:t>
            </a:r>
            <a:endParaRPr lang="zh-CN" altLang="en-US" sz="2400" b="1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801117" y="3067721"/>
            <a:ext cx="770884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潜水</a:t>
            </a:r>
            <a:endParaRPr lang="zh-CN" altLang="en-US" sz="24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3671888" y="2555541"/>
            <a:ext cx="770884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桌面</a:t>
            </a:r>
            <a:endParaRPr lang="zh-CN" altLang="en-US" sz="24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3671887" y="1141299"/>
            <a:ext cx="1701404" cy="507659"/>
            <a:chOff x="7040" y="1824"/>
            <a:chExt cx="3572" cy="1067"/>
          </a:xfrm>
        </p:grpSpPr>
        <p:sp>
          <p:nvSpPr>
            <p:cNvPr id="9" name="椭圆 8"/>
            <p:cNvSpPr/>
            <p:nvPr/>
          </p:nvSpPr>
          <p:spPr>
            <a:xfrm>
              <a:off x="7040" y="1854"/>
              <a:ext cx="3572" cy="98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4"/>
            <p:cNvSpPr txBox="1">
              <a:spLocks noChangeArrowheads="1"/>
            </p:cNvSpPr>
            <p:nvPr/>
          </p:nvSpPr>
          <p:spPr bwMode="auto">
            <a:xfrm>
              <a:off x="7442" y="1824"/>
              <a:ext cx="3170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7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练一练</a:t>
              </a:r>
              <a:endParaRPr lang="zh-CN" altLang="en-US" sz="27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圆角矩形标注 12"/>
          <p:cNvSpPr/>
          <p:nvPr/>
        </p:nvSpPr>
        <p:spPr>
          <a:xfrm>
            <a:off x="931830" y="1521448"/>
            <a:ext cx="2788444" cy="1612106"/>
          </a:xfrm>
          <a:prstGeom prst="wedgeRoundRectCallout">
            <a:avLst>
              <a:gd name="adj1" fmla="val 57429"/>
              <a:gd name="adj2" fmla="val 7436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solidFill>
                  <a:prstClr val="black"/>
                </a:solidFill>
                <a:cs typeface="+mn-ea"/>
                <a:sym typeface="+mn-lt"/>
              </a:rPr>
              <a:t>同学们，新出现的词语你还积累了哪些？</a:t>
            </a:r>
            <a:endParaRPr lang="zh-CN" altLang="en-US" sz="18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圆角矩形标注 11"/>
          <p:cNvSpPr/>
          <p:nvPr/>
        </p:nvSpPr>
        <p:spPr>
          <a:xfrm>
            <a:off x="4761310" y="1349828"/>
            <a:ext cx="3544490" cy="1955347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noProof="1">
                <a:solidFill>
                  <a:prstClr val="black"/>
                </a:solidFill>
                <a:cs typeface="+mn-ea"/>
                <a:sym typeface="+mn-lt"/>
              </a:rPr>
              <a:t>近年新出现的词有：</a:t>
            </a:r>
            <a:r>
              <a:rPr lang="zh-CN" altLang="en-US" sz="1500" b="1" noProof="1">
                <a:solidFill>
                  <a:srgbClr val="0000FF"/>
                </a:solidFill>
                <a:cs typeface="+mn-ea"/>
                <a:sym typeface="+mn-lt"/>
              </a:rPr>
              <a:t>楼盘、炒作、粉丝、菜鸟、绿色食品等。</a:t>
            </a:r>
            <a:r>
              <a:rPr lang="zh-CN" altLang="en-US" sz="1500" b="1" noProof="1">
                <a:solidFill>
                  <a:prstClr val="black"/>
                </a:solidFill>
                <a:cs typeface="+mn-ea"/>
                <a:sym typeface="+mn-lt"/>
              </a:rPr>
              <a:t>在原有含义的基础上有了新含义的词语有：</a:t>
            </a:r>
            <a:r>
              <a:rPr lang="zh-CN" altLang="en-US" sz="1500" b="1" noProof="1">
                <a:solidFill>
                  <a:srgbClr val="0000FF"/>
                </a:solidFill>
                <a:cs typeface="+mn-ea"/>
                <a:sym typeface="+mn-lt"/>
              </a:rPr>
              <a:t>菜单、病毒、防火墙、土豪、充电、接轨、登陆等。</a:t>
            </a:r>
            <a:endParaRPr lang="zh-CN" altLang="en-US" sz="1500" b="1" noProof="1">
              <a:solidFill>
                <a:srgbClr val="0000FF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18725" y="2998532"/>
            <a:ext cx="2896952" cy="159611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88231" y="1231107"/>
            <a:ext cx="7924800" cy="4071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defTabSz="457200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b="1" noProof="1">
                <a:solidFill>
                  <a:prstClr val="black"/>
                </a:solidFill>
                <a:cs typeface="+mn-ea"/>
                <a:sym typeface="+mn-lt"/>
              </a:rPr>
              <a:t>读句子，注意加点的部分，再照样子介绍一个事物。</a:t>
            </a:r>
            <a:endParaRPr lang="zh-CN" altLang="en-US" sz="22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26"/>
          <p:cNvSpPr>
            <a:spLocks noChangeArrowheads="1"/>
          </p:cNvSpPr>
          <p:nvPr/>
        </p:nvSpPr>
        <p:spPr bwMode="auto">
          <a:xfrm>
            <a:off x="983456" y="1986643"/>
            <a:ext cx="7177088" cy="21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地球上的第一种恐龙和狗一般大小，两条后腿粗壮有力，能够支撑起整个身体。</a:t>
            </a:r>
            <a:endParaRPr lang="zh-CN" altLang="en-US" sz="18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如果把直径为</a:t>
            </a:r>
            <a:r>
              <a:rPr lang="en-US" altLang="zh-CN" sz="18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8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纳米的小球放到乒乓球上，相当于把乒乓球放在地球上，可见纳米有多么小。</a:t>
            </a:r>
            <a:endParaRPr lang="zh-CN" altLang="en-US" sz="18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有一种叫作“碳纳米管”的神奇材料，比钢铁结实百倍。</a:t>
            </a:r>
            <a:endParaRPr lang="zh-CN" altLang="en-US" sz="18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695326" y="2085466"/>
            <a:ext cx="259556" cy="269081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lIns="68580" tIns="34290" rIns="68580" bIns="34290"/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46522" y="2928428"/>
            <a:ext cx="260747" cy="269081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lIns="68580" tIns="34290" rIns="68580" bIns="34290"/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778669" y="3792822"/>
            <a:ext cx="259556" cy="267890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lIns="68580" tIns="34290" rIns="68580" bIns="34290"/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2"/>
          <p:cNvSpPr>
            <a:spLocks noChangeArrowheads="1"/>
          </p:cNvSpPr>
          <p:nvPr/>
        </p:nvSpPr>
        <p:spPr bwMode="auto">
          <a:xfrm>
            <a:off x="2697957" y="2241437"/>
            <a:ext cx="261818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·····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3"/>
          <p:cNvSpPr>
            <a:spLocks noChangeArrowheads="1"/>
          </p:cNvSpPr>
          <p:nvPr/>
        </p:nvSpPr>
        <p:spPr bwMode="auto">
          <a:xfrm>
            <a:off x="5119687" y="3060587"/>
            <a:ext cx="43576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··········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14"/>
          <p:cNvSpPr>
            <a:spLocks noChangeArrowheads="1"/>
          </p:cNvSpPr>
          <p:nvPr/>
        </p:nvSpPr>
        <p:spPr bwMode="auto">
          <a:xfrm>
            <a:off x="4785122" y="3977368"/>
            <a:ext cx="247054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······  </a:t>
            </a:r>
            <a:endParaRPr lang="zh-CN" altLang="en-US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1171" y="1069012"/>
            <a:ext cx="5594577" cy="280630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pPr indent="536575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noProof="1">
                <a:solidFill>
                  <a:prstClr val="black"/>
                </a:solidFill>
                <a:cs typeface="+mn-ea"/>
                <a:sym typeface="+mn-lt"/>
              </a:rPr>
              <a:t>读了这三个句子，我发现它们都是用作比较的说明方法介绍一个事物的。第一个句子把恐龙和狗作比较，说明恐龙的大小；第二个句子是把</a:t>
            </a:r>
            <a:r>
              <a:rPr lang="en-US" altLang="zh-CN" sz="1800" noProof="1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noProof="1">
                <a:solidFill>
                  <a:prstClr val="black"/>
                </a:solidFill>
                <a:cs typeface="+mn-ea"/>
                <a:sym typeface="+mn-lt"/>
              </a:rPr>
              <a:t>纳米的小球放到乒乓球上和把乒乓球放在地球上作比较，说明</a:t>
            </a:r>
            <a:r>
              <a:rPr lang="en-US" altLang="zh-CN" sz="1800" noProof="1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noProof="1">
                <a:solidFill>
                  <a:prstClr val="black"/>
                </a:solidFill>
                <a:cs typeface="+mn-ea"/>
                <a:sym typeface="+mn-lt"/>
              </a:rPr>
              <a:t>纳米很小；第三个句子是把碳纳米管和钢铁作比较，说明碳纳米管很结实。</a:t>
            </a:r>
            <a:endParaRPr lang="zh-CN" altLang="en-US" sz="1800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623" y="2057400"/>
            <a:ext cx="2095469" cy="23341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05087" y="1715356"/>
            <a:ext cx="5882879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marL="428625" indent="-428625" defTabSz="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sz="2100" b="1" noProof="1">
                <a:cs typeface="+mn-ea"/>
                <a:sym typeface="+mn-lt"/>
              </a:rPr>
              <a:t>同茫茫宇宙相比，地球是渺小的，它只有这么大，不会再长大。</a:t>
            </a:r>
            <a:endParaRPr sz="2100" b="1" noProof="1">
              <a:cs typeface="+mn-ea"/>
              <a:sym typeface="+mn-lt"/>
            </a:endParaRPr>
          </a:p>
          <a:p>
            <a:pPr marL="428625" indent="-428625" defTabSz="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  <a:defRPr/>
            </a:pPr>
            <a:r>
              <a:rPr lang="zh-CN" altLang="en-US" sz="2100" b="1" noProof="1">
                <a:cs typeface="+mn-ea"/>
                <a:sym typeface="+mn-lt"/>
              </a:rPr>
              <a:t>对人类来讲，地球是庞然大物，但对茫茫宇宙来说，地球像一粒沙般微不足</a:t>
            </a:r>
            <a:r>
              <a:rPr lang="zh-CN" altLang="en-US" sz="2100" b="1" noProof="1">
                <a:cs typeface="+mn-ea"/>
                <a:sym typeface="+mn-lt"/>
              </a:rPr>
              <a:t>道</a:t>
            </a:r>
            <a:r>
              <a:rPr lang="zh-CN" altLang="en-US" sz="2100" b="1" noProof="1" smtClean="0">
                <a:cs typeface="+mn-ea"/>
                <a:sym typeface="+mn-lt"/>
              </a:rPr>
              <a:t>。  </a:t>
            </a:r>
            <a:endParaRPr lang="zh-CN" altLang="en-US" sz="2100" b="1" noProof="1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3435294" y="1171916"/>
            <a:ext cx="1701403" cy="507956"/>
            <a:chOff x="7040" y="1824"/>
            <a:chExt cx="3572" cy="1065"/>
          </a:xfrm>
        </p:grpSpPr>
        <p:sp>
          <p:nvSpPr>
            <p:cNvPr id="7" name="椭圆 6"/>
            <p:cNvSpPr/>
            <p:nvPr/>
          </p:nvSpPr>
          <p:spPr>
            <a:xfrm>
              <a:off x="7040" y="1854"/>
              <a:ext cx="3572" cy="98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4"/>
            <p:cNvSpPr txBox="1">
              <a:spLocks noChangeArrowheads="1"/>
            </p:cNvSpPr>
            <p:nvPr/>
          </p:nvSpPr>
          <p:spPr bwMode="auto">
            <a:xfrm>
              <a:off x="7442" y="1824"/>
              <a:ext cx="3170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700" b="1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写一写</a:t>
              </a:r>
              <a:endParaRPr lang="zh-CN" altLang="en-US" sz="27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034" y="2730757"/>
            <a:ext cx="1451542" cy="1921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2054192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15866" y="385394"/>
            <a:ext cx="29122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2AB48A"/>
                </a:solidFill>
                <a:latin typeface="+mn-lt"/>
                <a:ea typeface="+mn-ea"/>
                <a:cs typeface="+mn-ea"/>
                <a:sym typeface="+mn-lt"/>
              </a:rPr>
              <a:t>读一读，想一想。</a:t>
            </a:r>
            <a:endParaRPr lang="zh-CN" altLang="en-US" sz="2400" b="1" dirty="0">
              <a:solidFill>
                <a:srgbClr val="2AB48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74008" y="2158565"/>
            <a:ext cx="730567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我通常会联系上下文，并结合生活经验来解决问题。</a:t>
            </a:r>
            <a:endParaRPr lang="en-US" altLang="zh-CN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查资料可以帮助我们理解不懂的问题。如，为什么“从那块琥珀，我们可以推测发生在几万年前的故事的详细情形”？我查资料知道了琥珀的形成需要几万年。</a:t>
            </a:r>
            <a:endParaRPr lang="en-US" altLang="zh-CN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我是请教别人后知道的。</a:t>
            </a:r>
            <a:endParaRPr lang="zh-CN" altLang="en-US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6088" y="1422595"/>
            <a:ext cx="6971824" cy="484748"/>
          </a:xfrm>
          <a:prstGeom prst="rect">
            <a:avLst/>
          </a:prstGeom>
          <a:noFill/>
          <a:ln>
            <a:solidFill>
              <a:srgbClr val="2AB48A"/>
            </a:solidFill>
          </a:ln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noProof="1">
                <a:ln w="22225">
                  <a:solidFill>
                    <a:srgbClr val="ED7D31"/>
                  </a:solidFill>
                  <a:prstDash val="solid"/>
                </a:ln>
                <a:cs typeface="+mn-ea"/>
                <a:sym typeface="+mn-lt"/>
              </a:rPr>
              <a:t>     </a:t>
            </a:r>
            <a:r>
              <a:rPr lang="zh-CN" altLang="en-US" sz="2400" b="1" noProof="1">
                <a:ln w="10160">
                  <a:solidFill>
                    <a:srgbClr val="4472C4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遇到不懂的问题，应该怎样解决呢？</a:t>
            </a:r>
            <a:endParaRPr lang="zh-CN" altLang="en-US" sz="2400" b="1" noProof="1">
              <a:ln w="10160">
                <a:solidFill>
                  <a:srgbClr val="4472C4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45661" y="2350262"/>
            <a:ext cx="4832237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5334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indent="400050"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读了这三个小朋友的话，我发现他们从不同的角度交流了“遇到不懂的问题，应该怎样解决的”方法。第一个小朋友是从联系上下文和生活经验来谈的；第二个小朋友以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琥珀</a:t>
            </a:r>
            <a:r>
              <a:rPr lang="en-US" altLang="zh-CN" sz="1500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为例，从查阅资料这方面来谈的；第三个小朋友从请教别人这方面来谈的。</a:t>
            </a:r>
            <a:endParaRPr lang="zh-CN" altLang="en-US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椭圆形标注 3"/>
          <p:cNvSpPr/>
          <p:nvPr/>
        </p:nvSpPr>
        <p:spPr>
          <a:xfrm>
            <a:off x="4010673" y="1358401"/>
            <a:ext cx="4467225" cy="495300"/>
          </a:xfrm>
          <a:prstGeom prst="wedgeEllipseCallout">
            <a:avLst>
              <a:gd name="adj1" fmla="val -26907"/>
              <a:gd name="adj2" fmla="val 125072"/>
            </a:avLst>
          </a:prstGeom>
          <a:noFill/>
          <a:ln>
            <a:solidFill>
              <a:srgbClr val="2AB48A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4576220" y="1433411"/>
            <a:ext cx="351234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读了小朋友的话，你明白了什么？</a:t>
            </a:r>
            <a:endParaRPr lang="zh-CN" altLang="en-US" sz="1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10986" y="1299686"/>
            <a:ext cx="2271236" cy="2544128"/>
          </a:xfrm>
          <a:prstGeom prst="round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Picture 13" descr="C:\Users\Administrator\Desktop\2019四年级下\四年级下册\点拨语文4下（R）第二单元 发排\图片文件\图2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7030" y="1656840"/>
            <a:ext cx="1256110" cy="126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C:\Users\Administrator\Desktop\2019四年级下\四年级下册\点拨语文4下（R）第二单元 发排\图片文件\图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7896" y="3257041"/>
            <a:ext cx="1063228" cy="111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1489642" y="1435893"/>
            <a:ext cx="5676900" cy="9002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rgbClr val="44546A"/>
                </a:solidFill>
                <a:latin typeface="+mn-lt"/>
                <a:ea typeface="+mn-ea"/>
                <a:cs typeface="+mn-ea"/>
                <a:sym typeface="+mn-lt"/>
              </a:rPr>
              <a:t>我们还可以从文章中多次重复的句子，或重点语句里寻找答案。</a:t>
            </a:r>
            <a:endParaRPr lang="zh-CN" altLang="en-US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89642" y="2477181"/>
            <a:ext cx="5676900" cy="900246"/>
          </a:xfrm>
          <a:prstGeom prst="rect">
            <a:avLst/>
          </a:prstGeom>
          <a:noFill/>
          <a:ln>
            <a:solidFill>
              <a:srgbClr val="2AB48A"/>
            </a:solidFill>
          </a:ln>
        </p:spPr>
        <p:txBody>
          <a:bodyPr lIns="68580" tIns="34290" rIns="68580" bIns="34290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noProof="1">
                <a:solidFill>
                  <a:srgbClr val="4472C4"/>
                </a:solidFill>
                <a:cs typeface="+mn-ea"/>
                <a:sym typeface="+mn-lt"/>
              </a:rPr>
              <a:t>有些文章里面的插图也会告诉我们很多信息，还可以从插图中寻找答案。</a:t>
            </a:r>
            <a:endParaRPr lang="zh-CN" altLang="en-US" sz="1800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115866" y="385394"/>
            <a:ext cx="29122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2AB48A"/>
                </a:solidFill>
                <a:latin typeface="+mn-lt"/>
                <a:ea typeface="+mn-ea"/>
                <a:cs typeface="+mn-ea"/>
                <a:sym typeface="+mn-lt"/>
              </a:rPr>
              <a:t>说一说，学一学。</a:t>
            </a:r>
            <a:endParaRPr lang="zh-CN" altLang="en-US" sz="2400" b="1" dirty="0">
              <a:solidFill>
                <a:srgbClr val="2AB48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7"/>
          <p:cNvGraphicFramePr>
            <a:graphicFrameLocks noGrp="1"/>
          </p:cNvGraphicFramePr>
          <p:nvPr/>
        </p:nvGraphicFramePr>
        <p:xfrm>
          <a:off x="753666" y="1712119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Group 47"/>
          <p:cNvGraphicFramePr>
            <a:graphicFrameLocks noGrp="1"/>
          </p:cNvGraphicFramePr>
          <p:nvPr/>
        </p:nvGraphicFramePr>
        <p:xfrm>
          <a:off x="2178844" y="1715691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47"/>
          <p:cNvGraphicFramePr>
            <a:graphicFrameLocks noGrp="1"/>
          </p:cNvGraphicFramePr>
          <p:nvPr/>
        </p:nvGraphicFramePr>
        <p:xfrm>
          <a:off x="6183775" y="1675210"/>
          <a:ext cx="1008460" cy="1008460"/>
        </p:xfrm>
        <a:graphic>
          <a:graphicData uri="http://schemas.openxmlformats.org/drawingml/2006/table">
            <a:tbl>
              <a:tblPr/>
              <a:tblGrid>
                <a:gridCol w="504071"/>
                <a:gridCol w="504389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4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955382" y="1702594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47"/>
          <p:cNvGraphicFramePr>
            <a:graphicFrameLocks noGrp="1"/>
          </p:cNvGraphicFramePr>
          <p:nvPr/>
        </p:nvGraphicFramePr>
        <p:xfrm>
          <a:off x="3704535" y="1695450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47"/>
          <p:cNvGraphicFramePr>
            <a:graphicFrameLocks noGrp="1"/>
          </p:cNvGraphicFramePr>
          <p:nvPr/>
        </p:nvGraphicFramePr>
        <p:xfrm>
          <a:off x="7462945" y="1676400"/>
          <a:ext cx="1008460" cy="1007269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35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71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1" name="Group 47"/>
          <p:cNvGraphicFramePr>
            <a:graphicFrameLocks noGrp="1"/>
          </p:cNvGraphicFramePr>
          <p:nvPr/>
        </p:nvGraphicFramePr>
        <p:xfrm>
          <a:off x="802481" y="3337322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Group 47"/>
          <p:cNvGraphicFramePr>
            <a:graphicFrameLocks noGrp="1"/>
          </p:cNvGraphicFramePr>
          <p:nvPr/>
        </p:nvGraphicFramePr>
        <p:xfrm>
          <a:off x="2150269" y="3350419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Group 47"/>
          <p:cNvGraphicFramePr>
            <a:graphicFrameLocks noGrp="1"/>
          </p:cNvGraphicFramePr>
          <p:nvPr/>
        </p:nvGraphicFramePr>
        <p:xfrm>
          <a:off x="3554016" y="3369469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Group 47"/>
          <p:cNvGraphicFramePr>
            <a:graphicFrameLocks noGrp="1"/>
          </p:cNvGraphicFramePr>
          <p:nvPr/>
        </p:nvGraphicFramePr>
        <p:xfrm>
          <a:off x="4938712" y="3358754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6167107" y="3350419"/>
          <a:ext cx="1008460" cy="1007269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35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71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02" marB="3430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7497350" y="3310456"/>
          <a:ext cx="1008460" cy="1008460"/>
        </p:xfrm>
        <a:graphic>
          <a:graphicData uri="http://schemas.openxmlformats.org/drawingml/2006/table">
            <a:tbl>
              <a:tblPr/>
              <a:tblGrid>
                <a:gridCol w="504230"/>
                <a:gridCol w="504230"/>
              </a:tblGrid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23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1668" marR="91668" marT="34337" marB="34337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矩形 27">
            <a:hlinkClick r:id="rId2" action="ppaction://hlinksldjump"/>
          </p:cNvPr>
          <p:cNvSpPr/>
          <p:nvPr/>
        </p:nvSpPr>
        <p:spPr>
          <a:xfrm>
            <a:off x="831647" y="1804973"/>
            <a:ext cx="8087136" cy="256224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noProof="1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cs typeface="+mn-ea"/>
                <a:sym typeface="+mn-lt"/>
              </a:rPr>
              <a:t>宾    吉    咸   兆   廷   予  </a:t>
            </a:r>
            <a:endParaRPr lang="en-US" altLang="zh-CN" sz="5400" b="1" noProof="1">
              <a:ln>
                <a:solidFill>
                  <a:prstClr val="white"/>
                </a:solidFill>
              </a:ln>
              <a:solidFill>
                <a:srgbClr val="FF0000"/>
              </a:solidFill>
              <a:cs typeface="+mn-ea"/>
              <a:sym typeface="+mn-lt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noProof="1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cs typeface="+mn-ea"/>
                <a:sym typeface="+mn-lt"/>
              </a:rPr>
              <a:t>  </a:t>
            </a:r>
            <a:endParaRPr lang="en-US" altLang="zh-CN" sz="5400" b="1" noProof="1">
              <a:ln>
                <a:solidFill>
                  <a:prstClr val="white"/>
                </a:solidFill>
              </a:ln>
              <a:solidFill>
                <a:srgbClr val="FF0000"/>
              </a:solidFill>
              <a:cs typeface="+mn-ea"/>
              <a:sym typeface="+mn-lt"/>
            </a:endParaRP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noProof="1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cs typeface="+mn-ea"/>
                <a:sym typeface="+mn-lt"/>
              </a:rPr>
              <a:t>肿    阶    趾   巩   政   浏</a:t>
            </a:r>
            <a:endParaRPr lang="zh-CN" altLang="en-US" sz="5400" b="1" noProof="1">
              <a:ln>
                <a:solidFill>
                  <a:prstClr val="white"/>
                </a:solidFill>
              </a:ln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92906" y="1259682"/>
            <a:ext cx="10982666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bīn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jí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xián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zhào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tíng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yù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zhǒng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jiē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zhǐ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gǒng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zhèng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en-US" altLang="zh-CN" sz="2400" b="1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liú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1158478" y="1679292"/>
            <a:ext cx="395644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海</a:t>
            </a:r>
            <a:r>
              <a:rPr lang="zh-CN" altLang="en-US" sz="4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滨</a:t>
            </a:r>
            <a:r>
              <a:rPr lang="en-US" altLang="zh-CN" sz="4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宾</a:t>
            </a:r>
            <a:r>
              <a:rPr lang="zh-CN" altLang="en-US" sz="4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馆</a:t>
            </a:r>
            <a:endParaRPr lang="zh-CN" altLang="en-US" sz="4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4672012" y="1665005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洁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净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吉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利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44"/>
          <p:cNvSpPr txBox="1">
            <a:spLocks noChangeArrowheads="1"/>
          </p:cNvSpPr>
          <p:nvPr/>
        </p:nvSpPr>
        <p:spPr bwMode="auto">
          <a:xfrm>
            <a:off x="1119187" y="2531780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减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少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咸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菜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4662487" y="2531780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挑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战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预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兆</a:t>
            </a:r>
            <a:endParaRPr lang="zh-CN" altLang="en-US" sz="4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1119187" y="3369980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挺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拔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宫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廷</a:t>
            </a:r>
            <a:endParaRPr lang="zh-CN" altLang="en-US" sz="4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44"/>
          <p:cNvSpPr txBox="1">
            <a:spLocks noChangeArrowheads="1"/>
          </p:cNvSpPr>
          <p:nvPr/>
        </p:nvSpPr>
        <p:spPr bwMode="auto">
          <a:xfrm>
            <a:off x="4652962" y="3408080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预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报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赠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予</a:t>
            </a:r>
            <a:endParaRPr lang="zh-CN" altLang="en-US" sz="4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5"/>
          <p:cNvGrpSpPr/>
          <p:nvPr/>
        </p:nvGrpSpPr>
        <p:grpSpPr bwMode="auto">
          <a:xfrm>
            <a:off x="3505200" y="1130414"/>
            <a:ext cx="1701404" cy="507659"/>
            <a:chOff x="7040" y="1824"/>
            <a:chExt cx="3572" cy="1067"/>
          </a:xfrm>
        </p:grpSpPr>
        <p:sp>
          <p:nvSpPr>
            <p:cNvPr id="31" name="椭圆 30"/>
            <p:cNvSpPr/>
            <p:nvPr/>
          </p:nvSpPr>
          <p:spPr>
            <a:xfrm>
              <a:off x="7040" y="1854"/>
              <a:ext cx="3572" cy="98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4"/>
            <p:cNvSpPr txBox="1">
              <a:spLocks noChangeArrowheads="1"/>
            </p:cNvSpPr>
            <p:nvPr/>
          </p:nvSpPr>
          <p:spPr bwMode="auto">
            <a:xfrm>
              <a:off x="7442" y="1824"/>
              <a:ext cx="3170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7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减一减</a:t>
              </a:r>
              <a:endParaRPr lang="zh-CN" altLang="en-US" sz="27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1289107" y="1777263"/>
            <a:ext cx="395644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中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间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肿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胀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44"/>
          <p:cNvSpPr txBox="1">
            <a:spLocks noChangeArrowheads="1"/>
          </p:cNvSpPr>
          <p:nvPr/>
        </p:nvSpPr>
        <p:spPr bwMode="auto">
          <a:xfrm>
            <a:off x="4793116" y="1777263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介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意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台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阶</a:t>
            </a:r>
            <a:endParaRPr lang="zh-CN" altLang="en-US" sz="4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44"/>
          <p:cNvSpPr txBox="1">
            <a:spLocks noChangeArrowheads="1"/>
          </p:cNvSpPr>
          <p:nvPr/>
        </p:nvSpPr>
        <p:spPr bwMode="auto">
          <a:xfrm>
            <a:off x="1249816" y="2629751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停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止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脚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趾</a:t>
            </a:r>
            <a:endParaRPr lang="zh-CN" altLang="en-US" sz="4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44"/>
          <p:cNvSpPr txBox="1">
            <a:spLocks noChangeArrowheads="1"/>
          </p:cNvSpPr>
          <p:nvPr/>
        </p:nvSpPr>
        <p:spPr bwMode="auto">
          <a:xfrm>
            <a:off x="4793116" y="2629750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平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凡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巩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固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1249816" y="3467951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正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确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政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府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44"/>
          <p:cNvSpPr txBox="1">
            <a:spLocks noChangeArrowheads="1"/>
          </p:cNvSpPr>
          <p:nvPr/>
        </p:nvSpPr>
        <p:spPr bwMode="auto">
          <a:xfrm>
            <a:off x="4783591" y="3506051"/>
            <a:ext cx="2967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姓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刘</a:t>
            </a:r>
            <a:r>
              <a:rPr lang="en-US" altLang="zh-CN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sz="41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浏</a:t>
            </a:r>
            <a:r>
              <a:rPr lang="zh-CN" altLang="en-US" sz="4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览</a:t>
            </a:r>
            <a:endParaRPr lang="zh-CN" altLang="en-US" sz="4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3635828" y="1228385"/>
            <a:ext cx="1701404" cy="507659"/>
            <a:chOff x="7040" y="1824"/>
            <a:chExt cx="3572" cy="1067"/>
          </a:xfrm>
        </p:grpSpPr>
        <p:sp>
          <p:nvSpPr>
            <p:cNvPr id="25" name="椭圆 24"/>
            <p:cNvSpPr/>
            <p:nvPr/>
          </p:nvSpPr>
          <p:spPr>
            <a:xfrm>
              <a:off x="7040" y="1824"/>
              <a:ext cx="3572" cy="98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4"/>
            <p:cNvSpPr txBox="1">
              <a:spLocks noChangeArrowheads="1"/>
            </p:cNvSpPr>
            <p:nvPr/>
          </p:nvSpPr>
          <p:spPr bwMode="auto">
            <a:xfrm>
              <a:off x="7442" y="1824"/>
              <a:ext cx="3170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7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加一加</a:t>
              </a:r>
              <a:endParaRPr lang="zh-CN" altLang="en-US" sz="27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1601392" y="2254534"/>
            <a:ext cx="8117681" cy="1177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bīn       gǒng       liú       zhèng       zhǐ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141810" y="3442176"/>
            <a:ext cx="87630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466725" defTabSz="45720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noProof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浏        宾        巩      趾       政</a:t>
            </a:r>
            <a:endParaRPr lang="zh-CN" altLang="en-US" sz="2800" b="1" noProof="1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084516" y="2731384"/>
            <a:ext cx="1066003" cy="8709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988344" y="2731383"/>
            <a:ext cx="2254910" cy="99119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86000" y="2876040"/>
            <a:ext cx="787004" cy="8262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325129" y="2731383"/>
            <a:ext cx="1339070" cy="9955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6840000" flipV="1">
            <a:off x="5554266" y="2624818"/>
            <a:ext cx="485775" cy="110728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8" name="组合 5"/>
          <p:cNvGrpSpPr/>
          <p:nvPr/>
        </p:nvGrpSpPr>
        <p:grpSpPr bwMode="auto">
          <a:xfrm>
            <a:off x="3200400" y="1217499"/>
            <a:ext cx="1701404" cy="507659"/>
            <a:chOff x="7040" y="1824"/>
            <a:chExt cx="3572" cy="1067"/>
          </a:xfrm>
        </p:grpSpPr>
        <p:sp>
          <p:nvSpPr>
            <p:cNvPr id="29" name="椭圆 28"/>
            <p:cNvSpPr/>
            <p:nvPr/>
          </p:nvSpPr>
          <p:spPr>
            <a:xfrm>
              <a:off x="7040" y="1854"/>
              <a:ext cx="3572" cy="98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4"/>
            <p:cNvSpPr txBox="1">
              <a:spLocks noChangeArrowheads="1"/>
            </p:cNvSpPr>
            <p:nvPr/>
          </p:nvSpPr>
          <p:spPr bwMode="auto">
            <a:xfrm>
              <a:off x="7442" y="1824"/>
              <a:ext cx="3170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700" b="1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练一练</a:t>
              </a:r>
              <a:endParaRPr lang="zh-CN" altLang="en-US" sz="2700" b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75790" y="1477225"/>
            <a:ext cx="2965847" cy="1414463"/>
          </a:xfrm>
          <a:prstGeom prst="wedgeRoundRectCallout">
            <a:avLst>
              <a:gd name="adj1" fmla="val 50337"/>
              <a:gd name="adj2" fmla="val 6388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prstClr val="black"/>
                </a:solidFill>
                <a:cs typeface="+mn-ea"/>
                <a:sym typeface="+mn-lt"/>
              </a:rPr>
              <a:t>同学们，这样的汉字你还知道哪些？</a:t>
            </a:r>
            <a:endParaRPr lang="zh-CN" altLang="en-US" sz="24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圆角矩形标注 11"/>
          <p:cNvSpPr/>
          <p:nvPr/>
        </p:nvSpPr>
        <p:spPr>
          <a:xfrm>
            <a:off x="5856175" y="1674870"/>
            <a:ext cx="2326481" cy="1420415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noProof="1">
                <a:solidFill>
                  <a:prstClr val="black"/>
                </a:solidFill>
                <a:cs typeface="+mn-ea"/>
                <a:sym typeface="+mn-lt"/>
              </a:rPr>
              <a:t>正</a:t>
            </a:r>
            <a:r>
              <a:rPr lang="zh-CN" altLang="en-US" sz="2700" b="1" noProof="1">
                <a:solidFill>
                  <a:srgbClr val="FF0000"/>
                </a:solidFill>
                <a:cs typeface="+mn-ea"/>
                <a:sym typeface="+mn-lt"/>
              </a:rPr>
              <a:t>确</a:t>
            </a:r>
            <a:r>
              <a:rPr lang="en-US" altLang="zh-CN" sz="2700" b="1" noProof="1">
                <a:solidFill>
                  <a:prstClr val="black"/>
                </a:solidFill>
                <a:cs typeface="+mn-ea"/>
                <a:sym typeface="+mn-lt"/>
              </a:rPr>
              <a:t>—</a:t>
            </a:r>
            <a:r>
              <a:rPr lang="zh-CN" altLang="en-US" sz="2700" b="1" noProof="1">
                <a:solidFill>
                  <a:srgbClr val="FF0000"/>
                </a:solidFill>
                <a:cs typeface="+mn-ea"/>
                <a:sym typeface="+mn-lt"/>
              </a:rPr>
              <a:t>角</a:t>
            </a:r>
            <a:r>
              <a:rPr lang="zh-CN" altLang="en-US" sz="2700" b="1" noProof="1">
                <a:solidFill>
                  <a:prstClr val="black"/>
                </a:solidFill>
                <a:cs typeface="+mn-ea"/>
                <a:sym typeface="+mn-lt"/>
              </a:rPr>
              <a:t>度  </a:t>
            </a:r>
            <a:endParaRPr lang="zh-CN" altLang="en-US" sz="2700" b="1" noProof="1">
              <a:solidFill>
                <a:prstClr val="black"/>
              </a:solidFill>
              <a:cs typeface="+mn-ea"/>
              <a:sym typeface="+mn-lt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noProof="1">
                <a:solidFill>
                  <a:srgbClr val="FF0000"/>
                </a:solidFill>
                <a:cs typeface="+mn-ea"/>
                <a:sym typeface="+mn-lt"/>
              </a:rPr>
              <a:t>俄</a:t>
            </a:r>
            <a:r>
              <a:rPr lang="zh-CN" altLang="en-US" sz="2700" b="1" noProof="1">
                <a:solidFill>
                  <a:prstClr val="black"/>
                </a:solidFill>
                <a:cs typeface="+mn-ea"/>
                <a:sym typeface="+mn-lt"/>
              </a:rPr>
              <a:t>国</a:t>
            </a:r>
            <a:r>
              <a:rPr lang="en-US" altLang="zh-CN" sz="2700" b="1" noProof="1">
                <a:solidFill>
                  <a:prstClr val="black"/>
                </a:solidFill>
                <a:cs typeface="+mn-ea"/>
                <a:sym typeface="+mn-lt"/>
              </a:rPr>
              <a:t>—</a:t>
            </a:r>
            <a:r>
              <a:rPr lang="zh-CN" altLang="en-US" sz="2700" b="1" noProof="1">
                <a:solidFill>
                  <a:srgbClr val="FF0000"/>
                </a:solidFill>
                <a:cs typeface="+mn-ea"/>
                <a:sym typeface="+mn-lt"/>
              </a:rPr>
              <a:t>我</a:t>
            </a:r>
            <a:r>
              <a:rPr lang="zh-CN" altLang="en-US" sz="2700" b="1" noProof="1">
                <a:solidFill>
                  <a:prstClr val="black"/>
                </a:solidFill>
                <a:cs typeface="+mn-ea"/>
                <a:sym typeface="+mn-lt"/>
              </a:rPr>
              <a:t>们</a:t>
            </a:r>
            <a:endParaRPr lang="zh-CN" altLang="en-US" sz="27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115866" y="385394"/>
            <a:ext cx="29122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2AB48A"/>
                </a:solidFill>
                <a:latin typeface="+mn-lt"/>
                <a:ea typeface="+mn-ea"/>
                <a:cs typeface="+mn-ea"/>
                <a:sym typeface="+mn-lt"/>
              </a:rPr>
              <a:t>说一说</a:t>
            </a:r>
            <a:endParaRPr lang="zh-CN" altLang="en-US" sz="2400" b="1" dirty="0">
              <a:solidFill>
                <a:srgbClr val="2AB48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8068" y="2998532"/>
            <a:ext cx="2896952" cy="159611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6" grpId="0"/>
    </p:bldLst>
  </p:timing>
</p:sld>
</file>

<file path=ppt/tags/tag1.xml><?xml version="1.0" encoding="utf-8"?>
<p:tagLst xmlns:p="http://schemas.openxmlformats.org/presentationml/2006/main">
  <p:tag name="KSO_WM_UNIT_TABLE_BEAUTIFY" val="smartTable{4019f55c-40de-4dc8-b683-311a0e08db0b}"/>
</p:tagLst>
</file>

<file path=ppt/tags/tag2.xml><?xml version="1.0" encoding="utf-8"?>
<p:tagLst xmlns:p="http://schemas.openxmlformats.org/presentationml/2006/main">
  <p:tag name="KSO_WPP_MARK_KEY" val="b95fda1c-3c35-421e-93e6-b1e6cae1947d"/>
  <p:tag name="COMMONDATA" val="eyJoZGlkIjoiNTEwZDYwYjA4ODUyYzA2MmI0M2EzZjhhMWY0NWI4YWEifQ=="/>
</p:tagLst>
</file>

<file path=ppt/theme/theme1.xml><?xml version="1.0" encoding="utf-8"?>
<a:theme xmlns:a="http://schemas.openxmlformats.org/drawingml/2006/main" name="办公资源网：www.bangongziyu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wwcbnli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1832</Words>
  <Application>WPS 演示</Application>
  <PresentationFormat>全屏显示(16:9)</PresentationFormat>
  <Paragraphs>182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等线</vt:lpstr>
      <vt:lpstr>Calibri</vt:lpstr>
      <vt:lpstr>思源黑体 CN Regular</vt:lpstr>
      <vt:lpstr>Arial Unicode MS</vt:lpstr>
      <vt:lpstr>Wingdings</vt:lpstr>
      <vt:lpstr>Arial</vt:lpstr>
      <vt:lpstr>办公资源网：www.bangongziyuan.com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2023-01-17T03:01:31Z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D44E878435B1465A881C1A84F780355A</vt:lpwstr>
  </property>
</Properties>
</file>