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256" r:id="rId3"/>
    <p:sldId id="705" r:id="rId5"/>
    <p:sldId id="706" r:id="rId6"/>
    <p:sldId id="707" r:id="rId7"/>
    <p:sldId id="708" r:id="rId8"/>
    <p:sldId id="709" r:id="rId9"/>
    <p:sldId id="710" r:id="rId10"/>
    <p:sldId id="711" r:id="rId11"/>
    <p:sldId id="712" r:id="rId12"/>
    <p:sldId id="713" r:id="rId13"/>
    <p:sldId id="714" r:id="rId14"/>
    <p:sldId id="715" r:id="rId15"/>
    <p:sldId id="716" r:id="rId16"/>
    <p:sldId id="717" r:id="rId17"/>
    <p:sldId id="718" r:id="rId18"/>
    <p:sldId id="719" r:id="rId19"/>
    <p:sldId id="720" r:id="rId20"/>
  </p:sldIdLst>
  <p:sldSz cx="9144000" cy="5143500" type="screen16x9"/>
  <p:notesSz cx="6858000" cy="9144000"/>
  <p:custDataLst>
    <p:tags r:id="rId24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B4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35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-102" y="-65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fld id="{384D4971-EEA0-43C2-9182-D43410F72C2D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fld id="{25B71A38-9659-451C-8E9C-CF9B88C5C04E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B71A38-9659-451C-8E9C-CF9B88C5C04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 flipH="1">
            <a:off x="-1" y="1"/>
            <a:ext cx="3460615" cy="74543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Bold" panose="020B0800000000000000" pitchFamily="34" charset="-122"/>
              <a:sym typeface="+mn-lt"/>
            </a:endParaRPr>
          </a:p>
        </p:txBody>
      </p:sp>
      <p:sp>
        <p:nvSpPr>
          <p:cNvPr id="10" name="矩形 9"/>
          <p:cNvSpPr/>
          <p:nvPr userDrawn="1"/>
        </p:nvSpPr>
        <p:spPr>
          <a:xfrm flipH="1">
            <a:off x="7528891" y="4968402"/>
            <a:ext cx="1615109" cy="175098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Bold" panose="020B0800000000000000" pitchFamily="34" charset="-122"/>
              <a:sym typeface="+mn-lt"/>
            </a:endParaRPr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0" hasCustomPrompt="1"/>
          </p:nvPr>
        </p:nvSpPr>
        <p:spPr>
          <a:xfrm>
            <a:off x="254364" y="198467"/>
            <a:ext cx="2071688" cy="373856"/>
          </a:xfrm>
          <a:prstGeom prst="rect">
            <a:avLst/>
          </a:prstGeom>
        </p:spPr>
        <p:txBody>
          <a:bodyPr lIns="68580" tIns="34290" rIns="68580" bIns="34290"/>
          <a:lstStyle>
            <a:lvl1pPr marL="0" indent="0">
              <a:buNone/>
              <a:defRPr sz="1800">
                <a:solidFill>
                  <a:srgbClr val="2AB48A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lvl="0"/>
            <a:r>
              <a:rPr lang="en-US" altLang="zh-CN" dirty="0"/>
              <a:t>01   </a:t>
            </a:r>
            <a:r>
              <a:rPr lang="zh-CN" altLang="en-US" dirty="0"/>
              <a:t>输入标题</a:t>
            </a:r>
            <a:endParaRPr lang="zh-CN" altLang="en-US" dirty="0"/>
          </a:p>
        </p:txBody>
      </p:sp>
      <p:sp>
        <p:nvSpPr>
          <p:cNvPr id="13" name="矩形: 圆角 12"/>
          <p:cNvSpPr/>
          <p:nvPr userDrawn="1"/>
        </p:nvSpPr>
        <p:spPr>
          <a:xfrm>
            <a:off x="485775" y="952500"/>
            <a:ext cx="8172450" cy="3705225"/>
          </a:xfrm>
          <a:prstGeom prst="roundRect">
            <a:avLst>
              <a:gd name="adj" fmla="val 6851"/>
            </a:avLst>
          </a:prstGeom>
          <a:noFill/>
          <a:ln>
            <a:solidFill>
              <a:srgbClr val="2AB4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slow">
    <p:fade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flipH="1">
            <a:off x="0" y="1537133"/>
            <a:ext cx="9144000" cy="2069235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任意多边形: 形状 5"/>
          <p:cNvSpPr/>
          <p:nvPr/>
        </p:nvSpPr>
        <p:spPr>
          <a:xfrm flipV="1">
            <a:off x="451196" y="1218391"/>
            <a:ext cx="4976320" cy="2757791"/>
          </a:xfrm>
          <a:custGeom>
            <a:avLst/>
            <a:gdLst>
              <a:gd name="connsiteX0" fmla="*/ 128585 w 6635093"/>
              <a:gd name="connsiteY0" fmla="*/ 5026479 h 5026479"/>
              <a:gd name="connsiteX1" fmla="*/ 0 w 6635093"/>
              <a:gd name="connsiteY1" fmla="*/ 5026479 h 5026479"/>
              <a:gd name="connsiteX2" fmla="*/ 0 w 6635093"/>
              <a:gd name="connsiteY2" fmla="*/ 0 h 5026479"/>
              <a:gd name="connsiteX3" fmla="*/ 128585 w 6635093"/>
              <a:gd name="connsiteY3" fmla="*/ 0 h 5026479"/>
              <a:gd name="connsiteX4" fmla="*/ 128585 w 6635093"/>
              <a:gd name="connsiteY4" fmla="*/ 4891494 h 5026479"/>
              <a:gd name="connsiteX5" fmla="*/ 6506501 w 6635093"/>
              <a:gd name="connsiteY5" fmla="*/ 4891494 h 5026479"/>
              <a:gd name="connsiteX6" fmla="*/ 6506501 w 6635093"/>
              <a:gd name="connsiteY6" fmla="*/ 4527223 h 5026479"/>
              <a:gd name="connsiteX7" fmla="*/ 6635089 w 6635093"/>
              <a:gd name="connsiteY7" fmla="*/ 4527223 h 5026479"/>
              <a:gd name="connsiteX8" fmla="*/ 6635089 w 6635093"/>
              <a:gd name="connsiteY8" fmla="*/ 4891494 h 5026479"/>
              <a:gd name="connsiteX9" fmla="*/ 6635093 w 6635093"/>
              <a:gd name="connsiteY9" fmla="*/ 4891494 h 5026479"/>
              <a:gd name="connsiteX10" fmla="*/ 6635093 w 6635093"/>
              <a:gd name="connsiteY10" fmla="*/ 5026477 h 5026479"/>
              <a:gd name="connsiteX11" fmla="*/ 128585 w 6635093"/>
              <a:gd name="connsiteY11" fmla="*/ 5026477 h 5026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635093" h="5026479">
                <a:moveTo>
                  <a:pt x="128585" y="5026479"/>
                </a:moveTo>
                <a:lnTo>
                  <a:pt x="0" y="5026479"/>
                </a:lnTo>
                <a:lnTo>
                  <a:pt x="0" y="0"/>
                </a:lnTo>
                <a:lnTo>
                  <a:pt x="128585" y="0"/>
                </a:lnTo>
                <a:lnTo>
                  <a:pt x="128585" y="4891494"/>
                </a:lnTo>
                <a:lnTo>
                  <a:pt x="6506501" y="4891494"/>
                </a:lnTo>
                <a:lnTo>
                  <a:pt x="6506501" y="4527223"/>
                </a:lnTo>
                <a:lnTo>
                  <a:pt x="6635089" y="4527223"/>
                </a:lnTo>
                <a:lnTo>
                  <a:pt x="6635089" y="4891494"/>
                </a:lnTo>
                <a:lnTo>
                  <a:pt x="6635093" y="4891494"/>
                </a:lnTo>
                <a:lnTo>
                  <a:pt x="6635093" y="5026477"/>
                </a:lnTo>
                <a:lnTo>
                  <a:pt x="128585" y="502647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3" name="任意多边形: 形状 12"/>
          <p:cNvSpPr/>
          <p:nvPr/>
        </p:nvSpPr>
        <p:spPr>
          <a:xfrm rot="5400000" flipH="1">
            <a:off x="5244205" y="476510"/>
            <a:ext cx="2653810" cy="4243388"/>
          </a:xfrm>
          <a:custGeom>
            <a:avLst/>
            <a:gdLst>
              <a:gd name="connsiteX0" fmla="*/ 4244211 w 4244211"/>
              <a:gd name="connsiteY0" fmla="*/ 1 h 5657851"/>
              <a:gd name="connsiteX1" fmla="*/ 4244211 w 4244211"/>
              <a:gd name="connsiteY1" fmla="*/ 128587 h 5657851"/>
              <a:gd name="connsiteX2" fmla="*/ 126206 w 4244211"/>
              <a:gd name="connsiteY2" fmla="*/ 128587 h 5657851"/>
              <a:gd name="connsiteX3" fmla="*/ 126206 w 4244211"/>
              <a:gd name="connsiteY3" fmla="*/ 5657851 h 5657851"/>
              <a:gd name="connsiteX4" fmla="*/ 0 w 4244211"/>
              <a:gd name="connsiteY4" fmla="*/ 5657851 h 5657851"/>
              <a:gd name="connsiteX5" fmla="*/ 0 w 4244211"/>
              <a:gd name="connsiteY5" fmla="*/ 0 h 5657851"/>
              <a:gd name="connsiteX6" fmla="*/ 126206 w 4244211"/>
              <a:gd name="connsiteY6" fmla="*/ 0 h 5657851"/>
              <a:gd name="connsiteX7" fmla="*/ 126206 w 4244211"/>
              <a:gd name="connsiteY7" fmla="*/ 1 h 5657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44211" h="5657851">
                <a:moveTo>
                  <a:pt x="4244211" y="1"/>
                </a:moveTo>
                <a:lnTo>
                  <a:pt x="4244211" y="128587"/>
                </a:lnTo>
                <a:lnTo>
                  <a:pt x="126206" y="128587"/>
                </a:lnTo>
                <a:lnTo>
                  <a:pt x="126206" y="5657851"/>
                </a:lnTo>
                <a:lnTo>
                  <a:pt x="0" y="5657851"/>
                </a:lnTo>
                <a:lnTo>
                  <a:pt x="0" y="0"/>
                </a:lnTo>
                <a:lnTo>
                  <a:pt x="126206" y="0"/>
                </a:lnTo>
                <a:lnTo>
                  <a:pt x="126206" y="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38100">
            <a:noFill/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 flipH="1">
            <a:off x="8503526" y="986291"/>
            <a:ext cx="292605" cy="362054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 flipH="1">
            <a:off x="0" y="0"/>
            <a:ext cx="3460615" cy="175098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 flipH="1">
            <a:off x="-1" y="228600"/>
            <a:ext cx="2631332" cy="17509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 flipH="1">
            <a:off x="5427516" y="4968402"/>
            <a:ext cx="3716485" cy="175098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671222" y="1856022"/>
            <a:ext cx="4752665" cy="1397047"/>
            <a:chOff x="894963" y="2284695"/>
            <a:chExt cx="6336886" cy="1862728"/>
          </a:xfrm>
        </p:grpSpPr>
        <p:sp>
          <p:nvSpPr>
            <p:cNvPr id="22" name="文本框 21"/>
            <p:cNvSpPr txBox="1"/>
            <p:nvPr/>
          </p:nvSpPr>
          <p:spPr>
            <a:xfrm>
              <a:off x="894963" y="2284695"/>
              <a:ext cx="6063194" cy="11490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5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语文园地（六）</a:t>
              </a:r>
              <a:endParaRPr lang="zh-CN" altLang="en-US" sz="5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946398" y="3470315"/>
              <a:ext cx="5808814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部编版语文课</a:t>
              </a:r>
              <a:r>
                <a:rPr lang="zh-CN" altLang="en-US" sz="1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件 四年级下册</a:t>
              </a:r>
              <a:endParaRPr lang="en-US" altLang="zh-CN" sz="1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1033541" y="3460789"/>
              <a:ext cx="619830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文本框 3" hidden="1"/>
          <p:cNvSpPr txBox="1"/>
          <p:nvPr/>
        </p:nvSpPr>
        <p:spPr>
          <a:xfrm>
            <a:off x="0" y="112298"/>
            <a:ext cx="157162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dirty="0">
                <a:noFill/>
                <a:cs typeface="+mn-ea"/>
                <a:sym typeface="+mn-lt"/>
              </a:rPr>
              <a:t>BY YUSHEN</a:t>
            </a:r>
            <a:endParaRPr lang="zh-CN" altLang="en-US" dirty="0">
              <a:noFill/>
              <a:cs typeface="+mn-ea"/>
              <a:sym typeface="+mn-lt"/>
            </a:endParaRPr>
          </a:p>
        </p:txBody>
      </p:sp>
      <p:pic>
        <p:nvPicPr>
          <p:cNvPr id="3" name="图片 2" descr="图片包含 草, 户外, 建筑, 房子&#10;&#10;描述已自动生成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432819" y="386804"/>
            <a:ext cx="2917136" cy="4369892"/>
          </a:xfrm>
          <a:prstGeom prst="rect">
            <a:avLst/>
          </a:prstGeom>
          <a:ln w="22225">
            <a:solidFill>
              <a:schemeClr val="bg1"/>
            </a:solidFill>
          </a:ln>
          <a:effectLst>
            <a:outerShdw blurRad="114300" sx="101000" sy="101000" algn="ctr" rotWithShape="0">
              <a:prstClr val="black">
                <a:alpha val="10000"/>
              </a:prst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z="2100" dirty="0">
                <a:latin typeface="+mn-lt"/>
                <a:ea typeface="+mn-ea"/>
                <a:cs typeface="+mn-ea"/>
                <a:sym typeface="+mn-lt"/>
              </a:rPr>
              <a:t>词句段运用</a:t>
            </a:r>
            <a:endParaRPr lang="zh-CN" altLang="en-US" sz="21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93310" y="2111416"/>
            <a:ext cx="1203484" cy="614805"/>
            <a:chOff x="1057746" y="2326943"/>
            <a:chExt cx="1604645" cy="81974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057746" y="2326943"/>
              <a:ext cx="1604645" cy="819740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1354961" y="2492646"/>
              <a:ext cx="1069097" cy="553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zh-CN" altLang="en-US" sz="2100" b="1" dirty="0">
                  <a:solidFill>
                    <a:srgbClr val="FFFF00"/>
                  </a:solidFill>
                  <a:cs typeface="+mn-ea"/>
                  <a:sym typeface="+mn-lt"/>
                </a:rPr>
                <a:t>原 则</a:t>
              </a:r>
              <a:endParaRPr lang="zh-CN" altLang="en-US" sz="2100" b="1" dirty="0">
                <a:solidFill>
                  <a:srgbClr val="FFFF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714505" y="1386380"/>
            <a:ext cx="2021446" cy="756059"/>
            <a:chOff x="4093684" y="2173824"/>
            <a:chExt cx="2695261" cy="1008079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4093684" y="2173824"/>
              <a:ext cx="2695261" cy="1008079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4363579" y="2409889"/>
              <a:ext cx="2400657" cy="5539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100" dirty="0">
                  <a:solidFill>
                    <a:srgbClr val="FF0000"/>
                  </a:solidFill>
                  <a:cs typeface="+mn-ea"/>
                  <a:sym typeface="+mn-lt"/>
                </a:rPr>
                <a:t>读</a:t>
              </a:r>
              <a:r>
                <a:rPr lang="zh-CN" altLang="en-US" sz="2100" dirty="0">
                  <a:solidFill>
                    <a:prstClr val="black"/>
                  </a:solidFill>
                  <a:cs typeface="+mn-ea"/>
                  <a:sym typeface="+mn-lt"/>
                </a:rPr>
                <a:t>（读原句）</a:t>
              </a:r>
              <a:endParaRPr lang="zh-CN" altLang="en-US" sz="21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453661" y="1376429"/>
            <a:ext cx="2067612" cy="756059"/>
            <a:chOff x="4093684" y="2173824"/>
            <a:chExt cx="2756816" cy="1008079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4093684" y="2173824"/>
              <a:ext cx="2695261" cy="1008079"/>
            </a:xfrm>
            <a:prstGeom prst="rect">
              <a:avLst/>
            </a:prstGeom>
          </p:spPr>
        </p:pic>
        <p:sp>
          <p:nvSpPr>
            <p:cNvPr id="14" name="矩形 13"/>
            <p:cNvSpPr/>
            <p:nvPr/>
          </p:nvSpPr>
          <p:spPr>
            <a:xfrm>
              <a:off x="4449843" y="2409889"/>
              <a:ext cx="2400657" cy="5539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100" dirty="0">
                  <a:solidFill>
                    <a:srgbClr val="FF0000"/>
                  </a:solidFill>
                  <a:cs typeface="+mn-ea"/>
                  <a:sym typeface="+mn-lt"/>
                </a:rPr>
                <a:t>找</a:t>
              </a:r>
              <a:r>
                <a:rPr lang="zh-CN" altLang="en-US" sz="2100" dirty="0">
                  <a:solidFill>
                    <a:prstClr val="black"/>
                  </a:solidFill>
                  <a:cs typeface="+mn-ea"/>
                  <a:sym typeface="+mn-lt"/>
                </a:rPr>
                <a:t>（找病因）</a:t>
              </a:r>
              <a:endParaRPr lang="zh-CN" altLang="en-US" sz="21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291526" y="3026845"/>
            <a:ext cx="2054673" cy="756059"/>
            <a:chOff x="4093684" y="2173824"/>
            <a:chExt cx="2739564" cy="1008079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4093684" y="2173824"/>
              <a:ext cx="2695261" cy="1008079"/>
            </a:xfrm>
            <a:prstGeom prst="rect">
              <a:avLst/>
            </a:prstGeom>
          </p:spPr>
        </p:pic>
        <p:sp>
          <p:nvSpPr>
            <p:cNvPr id="17" name="矩形 16"/>
            <p:cNvSpPr/>
            <p:nvPr/>
          </p:nvSpPr>
          <p:spPr>
            <a:xfrm>
              <a:off x="4432591" y="2409889"/>
              <a:ext cx="2400657" cy="5539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100" dirty="0">
                  <a:solidFill>
                    <a:srgbClr val="FF0000"/>
                  </a:solidFill>
                  <a:cs typeface="+mn-ea"/>
                  <a:sym typeface="+mn-lt"/>
                </a:rPr>
                <a:t>改</a:t>
              </a:r>
              <a:r>
                <a:rPr lang="zh-CN" altLang="en-US" sz="2100" dirty="0">
                  <a:solidFill>
                    <a:prstClr val="black"/>
                  </a:solidFill>
                  <a:cs typeface="+mn-ea"/>
                  <a:sym typeface="+mn-lt"/>
                </a:rPr>
                <a:t>（对症改）</a:t>
              </a:r>
              <a:endParaRPr lang="zh-CN" altLang="en-US" sz="21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631021" y="3292198"/>
            <a:ext cx="2021446" cy="756059"/>
            <a:chOff x="4093684" y="2173824"/>
            <a:chExt cx="2695261" cy="1008079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4093684" y="2173824"/>
              <a:ext cx="2695261" cy="1008079"/>
            </a:xfrm>
            <a:prstGeom prst="rect">
              <a:avLst/>
            </a:prstGeom>
          </p:spPr>
        </p:pic>
        <p:sp>
          <p:nvSpPr>
            <p:cNvPr id="20" name="矩形 19"/>
            <p:cNvSpPr/>
            <p:nvPr/>
          </p:nvSpPr>
          <p:spPr>
            <a:xfrm>
              <a:off x="4363579" y="2409889"/>
              <a:ext cx="2400657" cy="5539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100" dirty="0">
                  <a:solidFill>
                    <a:srgbClr val="FF0000"/>
                  </a:solidFill>
                  <a:cs typeface="+mn-ea"/>
                  <a:sym typeface="+mn-lt"/>
                </a:rPr>
                <a:t>查</a:t>
              </a:r>
              <a:r>
                <a:rPr lang="zh-CN" altLang="en-US" sz="2100" dirty="0">
                  <a:solidFill>
                    <a:prstClr val="black"/>
                  </a:solidFill>
                  <a:cs typeface="+mn-ea"/>
                  <a:sym typeface="+mn-lt"/>
                </a:rPr>
                <a:t>（改后查）</a:t>
              </a:r>
              <a:endParaRPr lang="zh-CN" altLang="en-US" sz="21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z="2100" dirty="0">
                <a:latin typeface="+mn-lt"/>
                <a:ea typeface="+mn-ea"/>
                <a:cs typeface="+mn-ea"/>
                <a:sym typeface="+mn-lt"/>
              </a:rPr>
              <a:t>词句段运用</a:t>
            </a:r>
            <a:endParaRPr lang="zh-CN" altLang="en-US" sz="21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790144" y="1281740"/>
            <a:ext cx="5240858" cy="39241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你会用修改符号修改下面一段话吗？          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58586" y="1811683"/>
            <a:ext cx="6899319" cy="200824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本学期已经即将结束了。在这学期里</a:t>
            </a: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,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我们班同学经长阅读</a:t>
            </a: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《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小学生语文学习</a:t>
            </a: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》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、</a:t>
            </a: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《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中国少年报</a:t>
            </a: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》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和</a:t>
            </a: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《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少年文艺</a:t>
            </a: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》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等报刊。大量的课外阅读</a:t>
            </a: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,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使我们增长了认识。我们班还被评为“读书活动先进集体”</a:t>
            </a: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,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这多么值得我们自满啊</a:t>
            </a: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!</a:t>
            </a:r>
            <a:endParaRPr lang="en-US" altLang="zh-CN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90144" y="1702284"/>
            <a:ext cx="666854" cy="574418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 bwMode="auto">
          <a:xfrm>
            <a:off x="6959461" y="1417645"/>
            <a:ext cx="764451" cy="829807"/>
            <a:chOff x="2284715" y="1734642"/>
            <a:chExt cx="1017869" cy="1107618"/>
          </a:xfrm>
        </p:grpSpPr>
        <p:sp>
          <p:nvSpPr>
            <p:cNvPr id="25" name="椭圆 24"/>
            <p:cNvSpPr/>
            <p:nvPr/>
          </p:nvSpPr>
          <p:spPr>
            <a:xfrm>
              <a:off x="2284715" y="2481504"/>
              <a:ext cx="370965" cy="360756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 flipH="1">
              <a:off x="2470197" y="2121166"/>
              <a:ext cx="510950" cy="360338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椭圆 26"/>
            <p:cNvSpPr/>
            <p:nvPr/>
          </p:nvSpPr>
          <p:spPr>
            <a:xfrm>
              <a:off x="2887230" y="1778807"/>
              <a:ext cx="415354" cy="360757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  <p:sp>
          <p:nvSpPr>
            <p:cNvPr id="28" name="文本框 9"/>
            <p:cNvSpPr txBox="1">
              <a:spLocks noChangeArrowheads="1"/>
            </p:cNvSpPr>
            <p:nvPr/>
          </p:nvSpPr>
          <p:spPr bwMode="auto">
            <a:xfrm>
              <a:off x="2848577" y="1734642"/>
              <a:ext cx="441325" cy="5546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2100" dirty="0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rPr>
                <a:t>常</a:t>
              </a:r>
              <a:endParaRPr lang="zh-CN" altLang="en-US" sz="21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343024" y="2200789"/>
            <a:ext cx="452471" cy="574418"/>
          </a:xfrm>
          <a:prstGeom prst="rect">
            <a:avLst/>
          </a:prstGeom>
        </p:spPr>
      </p:pic>
      <p:grpSp>
        <p:nvGrpSpPr>
          <p:cNvPr id="30" name="组合 29"/>
          <p:cNvGrpSpPr/>
          <p:nvPr/>
        </p:nvGrpSpPr>
        <p:grpSpPr bwMode="auto">
          <a:xfrm>
            <a:off x="5898521" y="3400388"/>
            <a:ext cx="1060847" cy="1397494"/>
            <a:chOff x="4910015" y="3601403"/>
            <a:chExt cx="1414585" cy="1403340"/>
          </a:xfrm>
        </p:grpSpPr>
        <p:sp>
          <p:nvSpPr>
            <p:cNvPr id="31" name="椭圆 30"/>
            <p:cNvSpPr/>
            <p:nvPr/>
          </p:nvSpPr>
          <p:spPr>
            <a:xfrm>
              <a:off x="4910015" y="3601403"/>
              <a:ext cx="654107" cy="360743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5298986" y="4299052"/>
              <a:ext cx="1025614" cy="360744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5325976" y="3935131"/>
              <a:ext cx="317528" cy="363922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文本框 21"/>
            <p:cNvSpPr txBox="1">
              <a:spLocks noChangeArrowheads="1"/>
            </p:cNvSpPr>
            <p:nvPr/>
          </p:nvSpPr>
          <p:spPr bwMode="auto">
            <a:xfrm>
              <a:off x="5370195" y="4262989"/>
              <a:ext cx="954405" cy="7417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2100" dirty="0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rPr>
                <a:t>骄傲</a:t>
              </a:r>
              <a:endParaRPr lang="zh-CN" altLang="en-US" sz="21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z="2100" dirty="0">
                <a:latin typeface="+mn-lt"/>
                <a:ea typeface="+mn-ea"/>
                <a:cs typeface="+mn-ea"/>
                <a:sym typeface="+mn-lt"/>
              </a:rPr>
              <a:t>词句段运用</a:t>
            </a:r>
            <a:endParaRPr lang="zh-CN" altLang="en-US" sz="21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08765" y="1394119"/>
            <a:ext cx="6063198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srgbClr val="FF0000"/>
                </a:solidFill>
                <a:cs typeface="+mn-ea"/>
                <a:sym typeface="+mn-lt"/>
              </a:rPr>
              <a:t>读下面两组句子，体会加点部分表达的不同感情。</a:t>
            </a:r>
            <a:endParaRPr lang="zh-CN" altLang="en-US" sz="21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908573" y="1527130"/>
            <a:ext cx="161365" cy="16224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8573" y="1913302"/>
            <a:ext cx="6468196" cy="10387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妈妈还是死命追着不放，到底追上了，可是雨来浑身光溜溜的像条小泥鳅，怎么也抓不住。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043673" y="2659263"/>
            <a:ext cx="1727597" cy="489365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100" b="1" dirty="0">
                <a:solidFill>
                  <a:prstClr val="black"/>
                </a:solidFill>
                <a:cs typeface="+mn-ea"/>
                <a:sym typeface="+mn-lt"/>
              </a:rPr>
              <a:t>∙  ∙  ∙  ∙  ∙</a:t>
            </a:r>
            <a:endParaRPr lang="zh-CN" altLang="en-US" sz="21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08573" y="3183369"/>
            <a:ext cx="6263390" cy="10387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雨来像小鸭子一样抖着头上的水，用手抹一下眼睛和鼻子，嘴里吹着气，望着妈妈笑。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525961" y="3445328"/>
            <a:ext cx="2104312" cy="909480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100" b="1" dirty="0">
                <a:solidFill>
                  <a:prstClr val="black"/>
                </a:solidFill>
                <a:cs typeface="+mn-ea"/>
                <a:sym typeface="+mn-lt"/>
              </a:rPr>
              <a:t>∙  ∙  ∙  ∙  ∙ ∙</a:t>
            </a:r>
            <a:endParaRPr lang="zh-CN" altLang="en-US" sz="2100" b="1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130000"/>
              </a:lnSpc>
              <a:defRPr/>
            </a:pPr>
            <a:endParaRPr lang="zh-CN" altLang="en-US" sz="21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789226" y="2157873"/>
            <a:ext cx="2000250" cy="268605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z="2100" dirty="0">
                <a:latin typeface="+mn-lt"/>
                <a:ea typeface="+mn-ea"/>
                <a:cs typeface="+mn-ea"/>
                <a:sym typeface="+mn-lt"/>
              </a:rPr>
              <a:t>词句段运用</a:t>
            </a:r>
            <a:endParaRPr lang="zh-CN" altLang="en-US" sz="21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72028" y="1385293"/>
            <a:ext cx="7679025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想一想：句子中加点的部分运用了什么修辞手法？有什么好处？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98966" y="2750988"/>
            <a:ext cx="1203484" cy="614805"/>
            <a:chOff x="1057746" y="2326943"/>
            <a:chExt cx="1604645" cy="81974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057746" y="2326943"/>
              <a:ext cx="1604645" cy="819740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283245" y="2492646"/>
              <a:ext cx="1169550" cy="553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zh-CN" altLang="en-US" sz="2100" b="1" dirty="0">
                  <a:solidFill>
                    <a:srgbClr val="FFFF00"/>
                  </a:solidFill>
                  <a:cs typeface="+mn-ea"/>
                  <a:sym typeface="+mn-lt"/>
                </a:rPr>
                <a:t>比  喻</a:t>
              </a:r>
              <a:endParaRPr lang="zh-CN" altLang="en-US" sz="2100" b="1" dirty="0">
                <a:solidFill>
                  <a:srgbClr val="FFFF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2499944" y="2094714"/>
            <a:ext cx="5814065" cy="9002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第一句话把雨来比作“</a:t>
            </a:r>
            <a:r>
              <a:rPr lang="zh-CN" altLang="en-US" sz="1800" dirty="0">
                <a:solidFill>
                  <a:srgbClr val="FF0000"/>
                </a:solidFill>
                <a:cs typeface="+mn-ea"/>
                <a:sym typeface="+mn-lt"/>
              </a:rPr>
              <a:t>小泥鳅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”，表达了雨来的机灵可爱和作者对雨来的</a:t>
            </a:r>
            <a:r>
              <a:rPr lang="zh-CN" altLang="en-US" sz="1800" dirty="0">
                <a:solidFill>
                  <a:srgbClr val="7030A0"/>
                </a:solidFill>
                <a:cs typeface="+mn-ea"/>
                <a:sym typeface="+mn-lt"/>
              </a:rPr>
              <a:t>喜爱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之情。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10496" y="3267679"/>
            <a:ext cx="6040557" cy="9002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第二句话把雨来比作“</a:t>
            </a:r>
            <a:r>
              <a:rPr lang="zh-CN" altLang="en-US" sz="1800" dirty="0">
                <a:solidFill>
                  <a:srgbClr val="FF0000"/>
                </a:solidFill>
                <a:cs typeface="+mn-ea"/>
                <a:sym typeface="+mn-lt"/>
              </a:rPr>
              <a:t>小鸭子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”，表达了雨来的调皮可爱和作者对雨来的</a:t>
            </a:r>
            <a:r>
              <a:rPr lang="zh-CN" altLang="en-US" sz="1800" dirty="0">
                <a:solidFill>
                  <a:srgbClr val="7030A0"/>
                </a:solidFill>
                <a:cs typeface="+mn-ea"/>
                <a:sym typeface="+mn-lt"/>
              </a:rPr>
              <a:t>喜爱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之情。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z="2100" dirty="0">
                <a:latin typeface="+mn-lt"/>
                <a:ea typeface="+mn-ea"/>
                <a:cs typeface="+mn-ea"/>
                <a:sym typeface="+mn-lt"/>
              </a:rPr>
              <a:t>词句段运用</a:t>
            </a:r>
            <a:endParaRPr lang="zh-CN" altLang="en-US" sz="21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12351" y="1754285"/>
            <a:ext cx="687111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那双手就像鹰的爪子，扭着雨来的两只耳朵，向两边拉。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115225" y="1927188"/>
            <a:ext cx="1824386" cy="57155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1193426" y="2736124"/>
            <a:ext cx="6592926" cy="10387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她似乎感到德军那几双恶狼般的眼睛都盯在越来越短的蜡烛上。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939611" y="3020753"/>
            <a:ext cx="1824386" cy="57155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z="2100" dirty="0">
                <a:latin typeface="+mn-lt"/>
                <a:ea typeface="+mn-ea"/>
                <a:cs typeface="+mn-ea"/>
                <a:sym typeface="+mn-lt"/>
              </a:rPr>
              <a:t>词句段运用</a:t>
            </a:r>
            <a:endParaRPr lang="zh-CN" altLang="en-US" sz="21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29603" y="2295218"/>
            <a:ext cx="1203484" cy="614805"/>
            <a:chOff x="1057746" y="2326943"/>
            <a:chExt cx="1604645" cy="819740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057746" y="2326943"/>
              <a:ext cx="1604645" cy="819740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1283245" y="2492646"/>
              <a:ext cx="1169550" cy="553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zh-CN" altLang="en-US" sz="2100" b="1" dirty="0">
                  <a:solidFill>
                    <a:srgbClr val="FFFF00"/>
                  </a:solidFill>
                  <a:cs typeface="+mn-ea"/>
                  <a:sym typeface="+mn-lt"/>
                </a:rPr>
                <a:t>比  喻</a:t>
              </a:r>
              <a:endParaRPr lang="zh-CN" altLang="en-US" sz="2100" b="1" dirty="0">
                <a:solidFill>
                  <a:srgbClr val="FFFF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2234070" y="1992978"/>
            <a:ext cx="5993540" cy="152349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这两个句子加点部分“像鹰的爪子”“恶狼般的眼睛”，形象刻画了敌人的</a:t>
            </a:r>
            <a:r>
              <a:rPr lang="zh-CN" altLang="en-US" sz="2100" dirty="0">
                <a:solidFill>
                  <a:srgbClr val="FF0000"/>
                </a:solidFill>
                <a:cs typeface="+mn-ea"/>
                <a:sym typeface="+mn-lt"/>
              </a:rPr>
              <a:t>凶残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，表达了对敌人的</a:t>
            </a:r>
            <a:r>
              <a:rPr lang="zh-CN" altLang="en-US" sz="2100" dirty="0">
                <a:solidFill>
                  <a:srgbClr val="FF0000"/>
                </a:solidFill>
                <a:cs typeface="+mn-ea"/>
                <a:sym typeface="+mn-lt"/>
              </a:rPr>
              <a:t>憎恶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之情。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z="2100" dirty="0">
                <a:latin typeface="+mn-lt"/>
                <a:ea typeface="+mn-ea"/>
                <a:cs typeface="+mn-ea"/>
                <a:sym typeface="+mn-lt"/>
              </a:rPr>
              <a:t>词句段运用</a:t>
            </a:r>
            <a:endParaRPr lang="zh-CN" altLang="en-US" sz="21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83548" y="1504819"/>
            <a:ext cx="4447371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仿照上面的例句，改写下面的句子。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183548" y="2221779"/>
            <a:ext cx="2562240" cy="39241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她跳着轻快的舞蹈。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183548" y="3031886"/>
            <a:ext cx="3639458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她像蝴蝶般跳着轻快的舞蹈。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83548" y="3772337"/>
            <a:ext cx="4985981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她扭动着身子像蛇一样跳着轻快的舞蹈。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794006" y="2157873"/>
            <a:ext cx="2000250" cy="268605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z="2100" dirty="0">
                <a:latin typeface="+mn-lt"/>
                <a:ea typeface="+mn-ea"/>
                <a:cs typeface="+mn-ea"/>
                <a:sym typeface="+mn-lt"/>
              </a:rPr>
              <a:t>词句段运用</a:t>
            </a:r>
            <a:endParaRPr lang="zh-CN" altLang="en-US" sz="21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82950" y="1801150"/>
            <a:ext cx="4447371" cy="39241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那个小偷远远地盯着柜台里的珠宝。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82950" y="2571750"/>
            <a:ext cx="687111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那个小偷用他那老鼠般的眼睛远远地盯着柜台里的珠宝。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82950" y="3455442"/>
            <a:ext cx="5330626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那个小偷如饥渴的狐狸盯着柜台里的珠宝</a:t>
            </a:r>
            <a:r>
              <a:rPr lang="zh-CN" altLang="en-US" sz="2100" dirty="0" smtClean="0">
                <a:solidFill>
                  <a:prstClr val="black"/>
                </a:solidFill>
                <a:cs typeface="+mn-ea"/>
                <a:sym typeface="+mn-lt"/>
              </a:rPr>
              <a:t>。 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z="2100" dirty="0">
                <a:latin typeface="+mn-lt"/>
                <a:ea typeface="+mn-ea"/>
                <a:cs typeface="+mn-ea"/>
                <a:sym typeface="+mn-lt"/>
              </a:rPr>
              <a:t>交流平台</a:t>
            </a:r>
            <a:endParaRPr lang="zh-CN" altLang="en-US" sz="21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37043" y="1379365"/>
            <a:ext cx="7140416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回顾本单元学过的课文，比较三篇课文在结构上的异同点。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69759" y="2060216"/>
            <a:ext cx="2023631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en-US" altLang="zh-CN" sz="2100" dirty="0">
                <a:solidFill>
                  <a:srgbClr val="00B050"/>
                </a:solidFill>
                <a:cs typeface="+mn-ea"/>
                <a:sym typeface="+mn-lt"/>
              </a:rPr>
              <a:t>《</a:t>
            </a:r>
            <a:r>
              <a:rPr lang="zh-CN" altLang="en-US" sz="2100" dirty="0">
                <a:solidFill>
                  <a:srgbClr val="00B050"/>
                </a:solidFill>
                <a:cs typeface="+mn-ea"/>
                <a:sym typeface="+mn-lt"/>
              </a:rPr>
              <a:t>小英雄雨来</a:t>
            </a:r>
            <a:r>
              <a:rPr lang="en-US" altLang="zh-CN" sz="2100" dirty="0">
                <a:solidFill>
                  <a:srgbClr val="00B050"/>
                </a:solidFill>
                <a:cs typeface="+mn-ea"/>
                <a:sym typeface="+mn-lt"/>
              </a:rPr>
              <a:t>》</a:t>
            </a:r>
            <a:endParaRPr lang="zh-CN" altLang="en-US" sz="2100" dirty="0">
              <a:solidFill>
                <a:srgbClr val="00B050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36904" y="2813615"/>
            <a:ext cx="2562240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100" dirty="0">
                <a:solidFill>
                  <a:srgbClr val="00B050"/>
                </a:solidFill>
                <a:cs typeface="+mn-ea"/>
                <a:sym typeface="+mn-lt"/>
              </a:rPr>
              <a:t>《</a:t>
            </a:r>
            <a:r>
              <a:rPr lang="zh-CN" altLang="en-US" sz="2100" dirty="0">
                <a:solidFill>
                  <a:srgbClr val="00B050"/>
                </a:solidFill>
                <a:cs typeface="+mn-ea"/>
                <a:sym typeface="+mn-lt"/>
              </a:rPr>
              <a:t>我们家的男子汉</a:t>
            </a:r>
            <a:r>
              <a:rPr lang="en-US" altLang="zh-CN" sz="2100" dirty="0">
                <a:solidFill>
                  <a:srgbClr val="00B050"/>
                </a:solidFill>
                <a:cs typeface="+mn-ea"/>
                <a:sym typeface="+mn-lt"/>
              </a:rPr>
              <a:t>》</a:t>
            </a:r>
            <a:endParaRPr lang="en-US" altLang="zh-CN" sz="2100" dirty="0">
              <a:solidFill>
                <a:srgbClr val="00B050"/>
              </a:solidFill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39274" y="3567015"/>
            <a:ext cx="148502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100" dirty="0">
                <a:solidFill>
                  <a:srgbClr val="00B050"/>
                </a:solidFill>
                <a:cs typeface="+mn-ea"/>
                <a:sym typeface="+mn-lt"/>
              </a:rPr>
              <a:t>《</a:t>
            </a:r>
            <a:r>
              <a:rPr lang="zh-CN" altLang="en-US" sz="2100" dirty="0">
                <a:solidFill>
                  <a:srgbClr val="00B050"/>
                </a:solidFill>
                <a:cs typeface="+mn-ea"/>
                <a:sym typeface="+mn-lt"/>
              </a:rPr>
              <a:t>芦花鞋</a:t>
            </a:r>
            <a:r>
              <a:rPr lang="en-US" altLang="zh-CN" sz="2100" dirty="0">
                <a:solidFill>
                  <a:srgbClr val="00B050"/>
                </a:solidFill>
                <a:cs typeface="+mn-ea"/>
                <a:sym typeface="+mn-lt"/>
              </a:rPr>
              <a:t>》</a:t>
            </a:r>
            <a:endParaRPr lang="en-US" altLang="zh-CN" sz="2100" dirty="0">
              <a:solidFill>
                <a:srgbClr val="00B050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16147" y="2135122"/>
            <a:ext cx="1215718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相同点：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42940" y="2884089"/>
            <a:ext cx="946413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srgbClr val="FF0000"/>
                </a:solidFill>
                <a:cs typeface="+mn-ea"/>
                <a:sym typeface="+mn-lt"/>
              </a:rPr>
              <a:t>篇幅长</a:t>
            </a:r>
            <a:endParaRPr lang="zh-CN" altLang="en-US" sz="21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59942" y="2906690"/>
            <a:ext cx="946413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srgbClr val="FF0000"/>
                </a:solidFill>
                <a:cs typeface="+mn-ea"/>
                <a:sym typeface="+mn-lt"/>
              </a:rPr>
              <a:t>分部分</a:t>
            </a:r>
            <a:endParaRPr lang="zh-CN" altLang="en-US" sz="2100" dirty="0">
              <a:solidFill>
                <a:srgbClr val="FF000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z="2100" dirty="0">
                <a:latin typeface="+mn-lt"/>
                <a:ea typeface="+mn-ea"/>
                <a:cs typeface="+mn-ea"/>
                <a:sym typeface="+mn-lt"/>
              </a:rPr>
              <a:t>交流平台</a:t>
            </a:r>
            <a:endParaRPr lang="zh-CN" altLang="en-US" sz="21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326052" y="1104347"/>
            <a:ext cx="4716676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这三篇课文分部分的方式是否相同呢？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881038" y="2573808"/>
            <a:ext cx="986828" cy="597619"/>
            <a:chOff x="650379" y="3695806"/>
            <a:chExt cx="1315771" cy="796825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50379" y="3695806"/>
              <a:ext cx="1315771" cy="796825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765252" y="3873133"/>
              <a:ext cx="1069098" cy="553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zh-CN" altLang="en-US" sz="2100" b="1" dirty="0">
                  <a:solidFill>
                    <a:srgbClr val="FFFF00"/>
                  </a:solidFill>
                  <a:cs typeface="+mn-ea"/>
                  <a:sym typeface="+mn-lt"/>
                </a:rPr>
                <a:t>不 同</a:t>
              </a:r>
              <a:endParaRPr lang="zh-CN" altLang="en-US" sz="2100" b="1" dirty="0">
                <a:solidFill>
                  <a:srgbClr val="FFFF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122021" y="1588259"/>
            <a:ext cx="5795705" cy="969348"/>
            <a:chOff x="3124463" y="2734985"/>
            <a:chExt cx="7727607" cy="1292464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24463" y="2734985"/>
              <a:ext cx="7727607" cy="1292464"/>
            </a:xfrm>
            <a:prstGeom prst="rect">
              <a:avLst/>
            </a:prstGeom>
          </p:spPr>
        </p:pic>
        <p:sp>
          <p:nvSpPr>
            <p:cNvPr id="17" name="矩形 16"/>
            <p:cNvSpPr/>
            <p:nvPr/>
          </p:nvSpPr>
          <p:spPr>
            <a:xfrm>
              <a:off x="3554784" y="3083716"/>
              <a:ext cx="7068602" cy="6832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en-US" altLang="zh-CN" sz="2100" dirty="0">
                  <a:solidFill>
                    <a:prstClr val="black"/>
                  </a:solidFill>
                  <a:cs typeface="+mn-ea"/>
                  <a:sym typeface="+mn-lt"/>
                </a:rPr>
                <a:t>《</a:t>
              </a:r>
              <a:r>
                <a:rPr lang="zh-CN" altLang="en-US" sz="2100" dirty="0">
                  <a:solidFill>
                    <a:prstClr val="black"/>
                  </a:solidFill>
                  <a:cs typeface="+mn-ea"/>
                  <a:sym typeface="+mn-lt"/>
                </a:rPr>
                <a:t>小英雄雨来</a:t>
              </a:r>
              <a:r>
                <a:rPr lang="en-US" altLang="zh-CN" sz="2100" dirty="0">
                  <a:solidFill>
                    <a:prstClr val="black"/>
                  </a:solidFill>
                  <a:cs typeface="+mn-ea"/>
                  <a:sym typeface="+mn-lt"/>
                </a:rPr>
                <a:t>》</a:t>
              </a:r>
              <a:r>
                <a:rPr lang="zh-CN" altLang="en-US" sz="2100" dirty="0">
                  <a:solidFill>
                    <a:prstClr val="black"/>
                  </a:solidFill>
                  <a:cs typeface="+mn-ea"/>
                  <a:sym typeface="+mn-lt"/>
                </a:rPr>
                <a:t>用</a:t>
              </a:r>
              <a:r>
                <a:rPr lang="zh-CN" altLang="en-US" sz="2100" dirty="0">
                  <a:solidFill>
                    <a:srgbClr val="FF0000"/>
                  </a:solidFill>
                  <a:cs typeface="+mn-ea"/>
                  <a:sym typeface="+mn-lt"/>
                </a:rPr>
                <a:t>序号</a:t>
              </a:r>
              <a:r>
                <a:rPr lang="zh-CN" altLang="en-US" sz="2100" dirty="0">
                  <a:solidFill>
                    <a:prstClr val="black"/>
                  </a:solidFill>
                  <a:cs typeface="+mn-ea"/>
                  <a:sym typeface="+mn-lt"/>
                </a:rPr>
                <a:t>来标示每个部分的；</a:t>
              </a:r>
              <a:endParaRPr lang="zh-CN" altLang="en-US" sz="21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122020" y="2589014"/>
            <a:ext cx="5795705" cy="969348"/>
            <a:chOff x="3124463" y="2734985"/>
            <a:chExt cx="7727607" cy="1292464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24463" y="2734985"/>
              <a:ext cx="7727607" cy="1292464"/>
            </a:xfrm>
            <a:prstGeom prst="rect">
              <a:avLst/>
            </a:prstGeom>
          </p:spPr>
        </p:pic>
        <p:sp>
          <p:nvSpPr>
            <p:cNvPr id="20" name="矩形 19"/>
            <p:cNvSpPr/>
            <p:nvPr/>
          </p:nvSpPr>
          <p:spPr>
            <a:xfrm>
              <a:off x="3554784" y="3083716"/>
              <a:ext cx="5273239" cy="6832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en-US" altLang="zh-CN" sz="2100" dirty="0">
                  <a:solidFill>
                    <a:prstClr val="black"/>
                  </a:solidFill>
                  <a:cs typeface="+mn-ea"/>
                  <a:sym typeface="+mn-lt"/>
                </a:rPr>
                <a:t>《</a:t>
              </a:r>
              <a:r>
                <a:rPr lang="zh-CN" altLang="en-US" sz="2100" dirty="0">
                  <a:solidFill>
                    <a:prstClr val="black"/>
                  </a:solidFill>
                  <a:cs typeface="+mn-ea"/>
                  <a:sym typeface="+mn-lt"/>
                </a:rPr>
                <a:t>我们家的男子汉</a:t>
              </a:r>
              <a:r>
                <a:rPr lang="en-US" altLang="zh-CN" sz="2100" dirty="0">
                  <a:solidFill>
                    <a:prstClr val="black"/>
                  </a:solidFill>
                  <a:cs typeface="+mn-ea"/>
                  <a:sym typeface="+mn-lt"/>
                </a:rPr>
                <a:t>》</a:t>
              </a:r>
              <a:r>
                <a:rPr lang="zh-CN" altLang="en-US" sz="2100" dirty="0">
                  <a:solidFill>
                    <a:prstClr val="black"/>
                  </a:solidFill>
                  <a:cs typeface="+mn-ea"/>
                  <a:sym typeface="+mn-lt"/>
                </a:rPr>
                <a:t>用</a:t>
              </a:r>
              <a:r>
                <a:rPr lang="zh-CN" altLang="en-US" sz="2100" dirty="0">
                  <a:solidFill>
                    <a:srgbClr val="FF0000"/>
                  </a:solidFill>
                  <a:cs typeface="+mn-ea"/>
                  <a:sym typeface="+mn-lt"/>
                </a:rPr>
                <a:t>小标题</a:t>
              </a:r>
              <a:r>
                <a:rPr lang="zh-CN" altLang="en-US" sz="2100" dirty="0">
                  <a:solidFill>
                    <a:prstClr val="black"/>
                  </a:solidFill>
                  <a:cs typeface="+mn-ea"/>
                  <a:sym typeface="+mn-lt"/>
                </a:rPr>
                <a:t>；</a:t>
              </a:r>
              <a:endParaRPr lang="zh-CN" altLang="en-US" sz="21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144675" y="3647176"/>
            <a:ext cx="5795705" cy="969348"/>
            <a:chOff x="3124463" y="2734985"/>
            <a:chExt cx="7727607" cy="1292464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24463" y="2734985"/>
              <a:ext cx="7727607" cy="1292464"/>
            </a:xfrm>
            <a:prstGeom prst="rect">
              <a:avLst/>
            </a:prstGeom>
          </p:spPr>
        </p:pic>
        <p:sp>
          <p:nvSpPr>
            <p:cNvPr id="23" name="矩形 22"/>
            <p:cNvSpPr/>
            <p:nvPr/>
          </p:nvSpPr>
          <p:spPr>
            <a:xfrm>
              <a:off x="3554784" y="3083716"/>
              <a:ext cx="4555094" cy="6832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en-US" altLang="zh-CN" sz="2100" dirty="0">
                  <a:solidFill>
                    <a:prstClr val="black"/>
                  </a:solidFill>
                  <a:cs typeface="+mn-ea"/>
                  <a:sym typeface="+mn-lt"/>
                </a:rPr>
                <a:t>《</a:t>
              </a:r>
              <a:r>
                <a:rPr lang="zh-CN" altLang="en-US" sz="2100" dirty="0">
                  <a:solidFill>
                    <a:prstClr val="black"/>
                  </a:solidFill>
                  <a:cs typeface="+mn-ea"/>
                  <a:sym typeface="+mn-lt"/>
                </a:rPr>
                <a:t>芦花鞋</a:t>
              </a:r>
              <a:r>
                <a:rPr lang="en-US" altLang="zh-CN" sz="2100" dirty="0">
                  <a:solidFill>
                    <a:prstClr val="black"/>
                  </a:solidFill>
                  <a:cs typeface="+mn-ea"/>
                  <a:sym typeface="+mn-lt"/>
                </a:rPr>
                <a:t>》</a:t>
              </a:r>
              <a:r>
                <a:rPr lang="zh-CN" altLang="en-US" sz="2100" dirty="0">
                  <a:solidFill>
                    <a:prstClr val="black"/>
                  </a:solidFill>
                  <a:cs typeface="+mn-ea"/>
                  <a:sym typeface="+mn-lt"/>
                </a:rPr>
                <a:t>用</a:t>
              </a:r>
              <a:r>
                <a:rPr lang="zh-CN" altLang="en-US" sz="2100" dirty="0">
                  <a:solidFill>
                    <a:srgbClr val="FF0000"/>
                  </a:solidFill>
                  <a:cs typeface="+mn-ea"/>
                  <a:sym typeface="+mn-lt"/>
                </a:rPr>
                <a:t>空行</a:t>
              </a:r>
              <a:r>
                <a:rPr lang="zh-CN" altLang="en-US" sz="2100" dirty="0">
                  <a:solidFill>
                    <a:prstClr val="black"/>
                  </a:solidFill>
                  <a:cs typeface="+mn-ea"/>
                  <a:sym typeface="+mn-lt"/>
                </a:rPr>
                <a:t>的方式。</a:t>
              </a:r>
              <a:endParaRPr lang="zh-CN" altLang="en-US" sz="21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z="2100" dirty="0">
                <a:latin typeface="+mn-lt"/>
                <a:ea typeface="+mn-ea"/>
                <a:cs typeface="+mn-ea"/>
                <a:sym typeface="+mn-lt"/>
              </a:rPr>
              <a:t>交流平台</a:t>
            </a:r>
            <a:endParaRPr lang="zh-CN" altLang="en-US" sz="21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762816" y="1283884"/>
            <a:ext cx="5563588" cy="3096734"/>
            <a:chOff x="380116" y="1780671"/>
            <a:chExt cx="7418117" cy="4128979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0116" y="1780671"/>
              <a:ext cx="7418117" cy="4128979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1756899" y="2248563"/>
              <a:ext cx="5435891" cy="33239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2100" dirty="0">
                  <a:solidFill>
                    <a:prstClr val="black"/>
                  </a:solidFill>
                  <a:cs typeface="+mn-ea"/>
                  <a:sym typeface="+mn-lt"/>
                </a:rPr>
                <a:t>这样，我们只要把每个部分的主要意思连起来，就能把握课文的主要内容了。今后，遇到类似的文章，我也要运用这样的方法把握主要内容。</a:t>
              </a:r>
              <a:endParaRPr lang="zh-CN" altLang="en-US" sz="21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85570" y="1634803"/>
            <a:ext cx="2271713" cy="3007519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z="2100" dirty="0">
                <a:latin typeface="+mn-lt"/>
                <a:ea typeface="+mn-ea"/>
                <a:cs typeface="+mn-ea"/>
                <a:sym typeface="+mn-lt"/>
              </a:rPr>
              <a:t>交流平台</a:t>
            </a:r>
            <a:endParaRPr lang="zh-CN" altLang="en-US" sz="21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35477" y="1507052"/>
            <a:ext cx="4715212" cy="900246"/>
          </a:xfrm>
          <a:prstGeom prst="rect">
            <a:avLst/>
          </a:prstGeom>
          <a:ln w="28575">
            <a:solidFill>
              <a:srgbClr val="6600FF"/>
            </a:solidFill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我在阅读过程中，有时还会停下来，思考一下前面的内容，想想讲了什么。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90624" y="2891202"/>
            <a:ext cx="4488892" cy="900246"/>
          </a:xfrm>
          <a:prstGeom prst="rect">
            <a:avLst/>
          </a:prstGeom>
          <a:ln w="28575">
            <a:solidFill>
              <a:srgbClr val="3366FF"/>
            </a:solidFill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有时我忘记了前面的一些内容，就再返回去看一看。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5570" y="1634803"/>
            <a:ext cx="2271713" cy="3007519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z="2100" dirty="0">
                <a:latin typeface="+mn-lt"/>
                <a:ea typeface="+mn-ea"/>
                <a:cs typeface="+mn-ea"/>
                <a:sym typeface="+mn-lt"/>
              </a:rPr>
              <a:t>交流平台</a:t>
            </a:r>
            <a:endParaRPr lang="zh-CN" altLang="en-US" sz="21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53725" y="1335563"/>
            <a:ext cx="6332503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阅读长文章时，你还有哪些方法更好的理解文章呢？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1090643" y="1921420"/>
            <a:ext cx="6095584" cy="1800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342900" indent="-342900">
              <a:lnSpc>
                <a:spcPct val="25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15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略读</a:t>
            </a:r>
            <a:r>
              <a:rPr lang="zh-CN" altLang="en-US" sz="15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，只需要掌握文章的大意和纲目，不要一字一句地琢磨。</a:t>
            </a:r>
            <a:endParaRPr lang="zh-CN" altLang="en-US" sz="15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342900" indent="-342900">
              <a:lnSpc>
                <a:spcPct val="25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15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快速</a:t>
            </a:r>
            <a:r>
              <a:rPr lang="zh-CN" altLang="en-US" sz="15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默读</a:t>
            </a:r>
            <a:r>
              <a:rPr lang="zh-CN" altLang="en-US" sz="15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，一目十行。</a:t>
            </a:r>
            <a:endParaRPr lang="zh-CN" altLang="en-US" sz="15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342900" indent="-342900">
              <a:lnSpc>
                <a:spcPct val="25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15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跳读</a:t>
            </a:r>
            <a:r>
              <a:rPr lang="zh-CN" altLang="en-US" sz="15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，只要抓住文章的主要部分，选读某些自己想要看的章节。</a:t>
            </a:r>
            <a:endParaRPr lang="zh-CN" altLang="en-US" sz="15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z="2100" dirty="0">
                <a:latin typeface="+mn-lt"/>
                <a:ea typeface="+mn-ea"/>
                <a:cs typeface="+mn-ea"/>
                <a:sym typeface="+mn-lt"/>
              </a:rPr>
              <a:t>交流平台</a:t>
            </a:r>
            <a:endParaRPr lang="zh-CN" altLang="en-US" sz="21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942303" y="1595670"/>
            <a:ext cx="5109514" cy="9002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srgbClr val="FF0000"/>
                </a:solidFill>
                <a:cs typeface="+mn-ea"/>
                <a:sym typeface="+mn-lt"/>
              </a:rPr>
              <a:t>默读法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。就是大脑在朗读，但不出声，朗读的情景都是装在脑子里的。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41690" y="2867813"/>
            <a:ext cx="5515359" cy="131574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srgbClr val="FF0000"/>
                </a:solidFill>
                <a:cs typeface="+mn-ea"/>
                <a:sym typeface="+mn-lt"/>
              </a:rPr>
              <a:t>勾画、摘录法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。阅读时一边读，一边想，一边勾画，画出重点词语和句子以及自己喜爱的词句；画出自己不懂的地方，并注上符号。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5570" y="1634803"/>
            <a:ext cx="2271713" cy="3007519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z="2100" dirty="0">
                <a:latin typeface="+mn-lt"/>
                <a:ea typeface="+mn-ea"/>
                <a:cs typeface="+mn-ea"/>
                <a:sym typeface="+mn-lt"/>
              </a:rPr>
              <a:t>交流平台</a:t>
            </a:r>
            <a:endParaRPr lang="zh-CN" altLang="en-US" sz="21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158231" y="1404923"/>
            <a:ext cx="5882878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342900" indent="-342900">
              <a:buFont typeface="Wingdings" panose="05000000000000000000" pitchFamily="2" charset="2"/>
              <a:buChar char="l"/>
              <a:defRPr/>
            </a:pPr>
            <a:r>
              <a:rPr lang="zh-CN" altLang="en-US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用学过的修改符号，修改下面这段话。</a:t>
            </a:r>
            <a:endParaRPr lang="zh-CN" altLang="en-US" sz="21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01040" y="1802943"/>
            <a:ext cx="6933842" cy="249299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       我特别喜欢游泳，每天都坚持练习。工夫不负有心人，今年“六一”儿童节前，学校组织了一次游泳竞赛，同学们都忍不住情不自禁地为我鼓掌，我果然获得了一等奖。老师告诉我们，好成绩的取得，跟是否勤学苦练有很大的关系。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767867" y="1470804"/>
            <a:ext cx="659108" cy="782933"/>
            <a:chOff x="4665451" y="3611447"/>
            <a:chExt cx="1286664" cy="1043910"/>
          </a:xfrm>
          <a:noFill/>
        </p:grpSpPr>
        <p:sp>
          <p:nvSpPr>
            <p:cNvPr id="6" name="椭圆 5"/>
            <p:cNvSpPr/>
            <p:nvPr/>
          </p:nvSpPr>
          <p:spPr>
            <a:xfrm>
              <a:off x="5297240" y="3611447"/>
              <a:ext cx="632562" cy="509374"/>
            </a:xfrm>
            <a:prstGeom prst="ellipse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 flipH="1">
              <a:off x="5059015" y="4021662"/>
              <a:ext cx="283366" cy="236634"/>
            </a:xfrm>
            <a:prstGeom prst="line">
              <a:avLst/>
            </a:prstGeom>
            <a:grpFill/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椭圆 8"/>
            <p:cNvSpPr/>
            <p:nvPr/>
          </p:nvSpPr>
          <p:spPr>
            <a:xfrm>
              <a:off x="4665451" y="4259313"/>
              <a:ext cx="654618" cy="396044"/>
            </a:xfrm>
            <a:prstGeom prst="ellipse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0" name="TextBox 36"/>
            <p:cNvSpPr txBox="1"/>
            <p:nvPr/>
          </p:nvSpPr>
          <p:spPr>
            <a:xfrm>
              <a:off x="5237208" y="3635819"/>
              <a:ext cx="714907" cy="553997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2100" dirty="0">
                  <a:solidFill>
                    <a:prstClr val="black"/>
                  </a:solidFill>
                  <a:cs typeface="+mn-ea"/>
                  <a:sym typeface="+mn-lt"/>
                </a:rPr>
                <a:t>功</a:t>
              </a:r>
              <a:endParaRPr lang="zh-CN" altLang="en-US" sz="21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 bwMode="auto">
          <a:xfrm>
            <a:off x="1472311" y="2621041"/>
            <a:ext cx="973931" cy="603447"/>
            <a:chOff x="1346880" y="1995687"/>
            <a:chExt cx="1298415" cy="666073"/>
          </a:xfrm>
        </p:grpSpPr>
        <p:sp>
          <p:nvSpPr>
            <p:cNvPr id="12" name="椭圆 11"/>
            <p:cNvSpPr/>
            <p:nvPr/>
          </p:nvSpPr>
          <p:spPr>
            <a:xfrm>
              <a:off x="1346880" y="2265288"/>
              <a:ext cx="1152383" cy="396472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3" name="任意多边形 71"/>
            <p:cNvSpPr/>
            <p:nvPr/>
          </p:nvSpPr>
          <p:spPr>
            <a:xfrm>
              <a:off x="2235770" y="1995687"/>
              <a:ext cx="409525" cy="320349"/>
            </a:xfrm>
            <a:custGeom>
              <a:avLst/>
              <a:gdLst>
                <a:gd name="connsiteX0" fmla="*/ 0 w 487680"/>
                <a:gd name="connsiteY0" fmla="*/ 218201 h 218201"/>
                <a:gd name="connsiteX1" fmla="*/ 26126 w 487680"/>
                <a:gd name="connsiteY1" fmla="*/ 165950 h 218201"/>
                <a:gd name="connsiteX2" fmla="*/ 43543 w 487680"/>
                <a:gd name="connsiteY2" fmla="*/ 139824 h 218201"/>
                <a:gd name="connsiteX3" fmla="*/ 52252 w 487680"/>
                <a:gd name="connsiteY3" fmla="*/ 96281 h 218201"/>
                <a:gd name="connsiteX4" fmla="*/ 43543 w 487680"/>
                <a:gd name="connsiteY4" fmla="*/ 52738 h 218201"/>
                <a:gd name="connsiteX5" fmla="*/ 0 w 487680"/>
                <a:gd name="connsiteY5" fmla="*/ 78864 h 218201"/>
                <a:gd name="connsiteX6" fmla="*/ 8709 w 487680"/>
                <a:gd name="connsiteY6" fmla="*/ 104990 h 218201"/>
                <a:gd name="connsiteX7" fmla="*/ 60960 w 487680"/>
                <a:gd name="connsiteY7" fmla="*/ 148532 h 218201"/>
                <a:gd name="connsiteX8" fmla="*/ 121920 w 487680"/>
                <a:gd name="connsiteY8" fmla="*/ 139824 h 218201"/>
                <a:gd name="connsiteX9" fmla="*/ 156755 w 487680"/>
                <a:gd name="connsiteY9" fmla="*/ 96281 h 218201"/>
                <a:gd name="connsiteX10" fmla="*/ 156755 w 487680"/>
                <a:gd name="connsiteY10" fmla="*/ 17904 h 218201"/>
                <a:gd name="connsiteX11" fmla="*/ 121920 w 487680"/>
                <a:gd name="connsiteY11" fmla="*/ 9195 h 218201"/>
                <a:gd name="connsiteX12" fmla="*/ 104503 w 487680"/>
                <a:gd name="connsiteY12" fmla="*/ 35321 h 218201"/>
                <a:gd name="connsiteX13" fmla="*/ 121920 w 487680"/>
                <a:gd name="connsiteY13" fmla="*/ 78864 h 218201"/>
                <a:gd name="connsiteX14" fmla="*/ 130629 w 487680"/>
                <a:gd name="connsiteY14" fmla="*/ 104990 h 218201"/>
                <a:gd name="connsiteX15" fmla="*/ 156755 w 487680"/>
                <a:gd name="connsiteY15" fmla="*/ 113698 h 218201"/>
                <a:gd name="connsiteX16" fmla="*/ 217715 w 487680"/>
                <a:gd name="connsiteY16" fmla="*/ 139824 h 218201"/>
                <a:gd name="connsiteX17" fmla="*/ 243840 w 487680"/>
                <a:gd name="connsiteY17" fmla="*/ 122407 h 218201"/>
                <a:gd name="connsiteX18" fmla="*/ 278675 w 487680"/>
                <a:gd name="connsiteY18" fmla="*/ 96281 h 218201"/>
                <a:gd name="connsiteX19" fmla="*/ 287383 w 487680"/>
                <a:gd name="connsiteY19" fmla="*/ 9195 h 218201"/>
                <a:gd name="connsiteX20" fmla="*/ 252549 w 487680"/>
                <a:gd name="connsiteY20" fmla="*/ 487 h 218201"/>
                <a:gd name="connsiteX21" fmla="*/ 209006 w 487680"/>
                <a:gd name="connsiteY21" fmla="*/ 17904 h 218201"/>
                <a:gd name="connsiteX22" fmla="*/ 235132 w 487680"/>
                <a:gd name="connsiteY22" fmla="*/ 104990 h 218201"/>
                <a:gd name="connsiteX23" fmla="*/ 269966 w 487680"/>
                <a:gd name="connsiteY23" fmla="*/ 113698 h 218201"/>
                <a:gd name="connsiteX24" fmla="*/ 426720 w 487680"/>
                <a:gd name="connsiteY24" fmla="*/ 104990 h 218201"/>
                <a:gd name="connsiteX25" fmla="*/ 435429 w 487680"/>
                <a:gd name="connsiteY25" fmla="*/ 70155 h 218201"/>
                <a:gd name="connsiteX26" fmla="*/ 470263 w 487680"/>
                <a:gd name="connsiteY26" fmla="*/ 26612 h 218201"/>
                <a:gd name="connsiteX27" fmla="*/ 487680 w 487680"/>
                <a:gd name="connsiteY27" fmla="*/ 487 h 218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487680" h="218201">
                  <a:moveTo>
                    <a:pt x="0" y="218201"/>
                  </a:moveTo>
                  <a:cubicBezTo>
                    <a:pt x="8709" y="200784"/>
                    <a:pt x="16669" y="182972"/>
                    <a:pt x="26126" y="165950"/>
                  </a:cubicBezTo>
                  <a:cubicBezTo>
                    <a:pt x="31209" y="156801"/>
                    <a:pt x="39868" y="149624"/>
                    <a:pt x="43543" y="139824"/>
                  </a:cubicBezTo>
                  <a:cubicBezTo>
                    <a:pt x="48740" y="125965"/>
                    <a:pt x="49349" y="110795"/>
                    <a:pt x="52252" y="96281"/>
                  </a:cubicBezTo>
                  <a:cubicBezTo>
                    <a:pt x="49349" y="81767"/>
                    <a:pt x="54009" y="63204"/>
                    <a:pt x="43543" y="52738"/>
                  </a:cubicBezTo>
                  <a:cubicBezTo>
                    <a:pt x="32239" y="41434"/>
                    <a:pt x="3685" y="75180"/>
                    <a:pt x="0" y="78864"/>
                  </a:cubicBezTo>
                  <a:cubicBezTo>
                    <a:pt x="2903" y="87573"/>
                    <a:pt x="3617" y="97352"/>
                    <a:pt x="8709" y="104990"/>
                  </a:cubicBezTo>
                  <a:cubicBezTo>
                    <a:pt x="22119" y="125104"/>
                    <a:pt x="41684" y="135681"/>
                    <a:pt x="60960" y="148532"/>
                  </a:cubicBezTo>
                  <a:cubicBezTo>
                    <a:pt x="81280" y="145629"/>
                    <a:pt x="102447" y="146315"/>
                    <a:pt x="121920" y="139824"/>
                  </a:cubicBezTo>
                  <a:cubicBezTo>
                    <a:pt x="132558" y="136278"/>
                    <a:pt x="152860" y="102123"/>
                    <a:pt x="156755" y="96281"/>
                  </a:cubicBezTo>
                  <a:cubicBezTo>
                    <a:pt x="165493" y="70065"/>
                    <a:pt x="177654" y="47162"/>
                    <a:pt x="156755" y="17904"/>
                  </a:cubicBezTo>
                  <a:cubicBezTo>
                    <a:pt x="149798" y="8164"/>
                    <a:pt x="133532" y="12098"/>
                    <a:pt x="121920" y="9195"/>
                  </a:cubicBezTo>
                  <a:cubicBezTo>
                    <a:pt x="116114" y="17904"/>
                    <a:pt x="104503" y="24855"/>
                    <a:pt x="104503" y="35321"/>
                  </a:cubicBezTo>
                  <a:cubicBezTo>
                    <a:pt x="104503" y="50953"/>
                    <a:pt x="116431" y="64227"/>
                    <a:pt x="121920" y="78864"/>
                  </a:cubicBezTo>
                  <a:cubicBezTo>
                    <a:pt x="125143" y="87459"/>
                    <a:pt x="124138" y="98499"/>
                    <a:pt x="130629" y="104990"/>
                  </a:cubicBezTo>
                  <a:cubicBezTo>
                    <a:pt x="137120" y="111481"/>
                    <a:pt x="148046" y="110795"/>
                    <a:pt x="156755" y="113698"/>
                  </a:cubicBezTo>
                  <a:cubicBezTo>
                    <a:pt x="173748" y="125027"/>
                    <a:pt x="194559" y="143132"/>
                    <a:pt x="217715" y="139824"/>
                  </a:cubicBezTo>
                  <a:cubicBezTo>
                    <a:pt x="228076" y="138344"/>
                    <a:pt x="235323" y="128490"/>
                    <a:pt x="243840" y="122407"/>
                  </a:cubicBezTo>
                  <a:cubicBezTo>
                    <a:pt x="255651" y="113971"/>
                    <a:pt x="267063" y="104990"/>
                    <a:pt x="278675" y="96281"/>
                  </a:cubicBezTo>
                  <a:cubicBezTo>
                    <a:pt x="288818" y="70923"/>
                    <a:pt x="311250" y="37835"/>
                    <a:pt x="287383" y="9195"/>
                  </a:cubicBezTo>
                  <a:cubicBezTo>
                    <a:pt x="279721" y="0"/>
                    <a:pt x="264160" y="3390"/>
                    <a:pt x="252549" y="487"/>
                  </a:cubicBezTo>
                  <a:cubicBezTo>
                    <a:pt x="238035" y="6293"/>
                    <a:pt x="214812" y="3390"/>
                    <a:pt x="209006" y="17904"/>
                  </a:cubicBezTo>
                  <a:cubicBezTo>
                    <a:pt x="200826" y="38354"/>
                    <a:pt x="207449" y="91148"/>
                    <a:pt x="235132" y="104990"/>
                  </a:cubicBezTo>
                  <a:cubicBezTo>
                    <a:pt x="245837" y="110343"/>
                    <a:pt x="258355" y="110795"/>
                    <a:pt x="269966" y="113698"/>
                  </a:cubicBezTo>
                  <a:cubicBezTo>
                    <a:pt x="322217" y="110795"/>
                    <a:pt x="376111" y="118308"/>
                    <a:pt x="426720" y="104990"/>
                  </a:cubicBezTo>
                  <a:cubicBezTo>
                    <a:pt x="438295" y="101944"/>
                    <a:pt x="430714" y="81156"/>
                    <a:pt x="435429" y="70155"/>
                  </a:cubicBezTo>
                  <a:cubicBezTo>
                    <a:pt x="447798" y="41294"/>
                    <a:pt x="452979" y="48218"/>
                    <a:pt x="470263" y="26612"/>
                  </a:cubicBezTo>
                  <a:cubicBezTo>
                    <a:pt x="476801" y="18439"/>
                    <a:pt x="487680" y="487"/>
                    <a:pt x="487680" y="487"/>
                  </a:cubicBezTo>
                </a:path>
              </a:pathLst>
            </a:cu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 bwMode="auto">
          <a:xfrm>
            <a:off x="5159947" y="2629497"/>
            <a:ext cx="698642" cy="603447"/>
            <a:chOff x="1346880" y="1995687"/>
            <a:chExt cx="1298415" cy="666073"/>
          </a:xfrm>
        </p:grpSpPr>
        <p:sp>
          <p:nvSpPr>
            <p:cNvPr id="15" name="椭圆 14"/>
            <p:cNvSpPr/>
            <p:nvPr/>
          </p:nvSpPr>
          <p:spPr>
            <a:xfrm>
              <a:off x="1346880" y="2265288"/>
              <a:ext cx="1152383" cy="396472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6" name="任意多边形 74"/>
            <p:cNvSpPr/>
            <p:nvPr/>
          </p:nvSpPr>
          <p:spPr>
            <a:xfrm>
              <a:off x="2235770" y="1995687"/>
              <a:ext cx="409525" cy="320349"/>
            </a:xfrm>
            <a:custGeom>
              <a:avLst/>
              <a:gdLst>
                <a:gd name="connsiteX0" fmla="*/ 0 w 487680"/>
                <a:gd name="connsiteY0" fmla="*/ 218201 h 218201"/>
                <a:gd name="connsiteX1" fmla="*/ 26126 w 487680"/>
                <a:gd name="connsiteY1" fmla="*/ 165950 h 218201"/>
                <a:gd name="connsiteX2" fmla="*/ 43543 w 487680"/>
                <a:gd name="connsiteY2" fmla="*/ 139824 h 218201"/>
                <a:gd name="connsiteX3" fmla="*/ 52252 w 487680"/>
                <a:gd name="connsiteY3" fmla="*/ 96281 h 218201"/>
                <a:gd name="connsiteX4" fmla="*/ 43543 w 487680"/>
                <a:gd name="connsiteY4" fmla="*/ 52738 h 218201"/>
                <a:gd name="connsiteX5" fmla="*/ 0 w 487680"/>
                <a:gd name="connsiteY5" fmla="*/ 78864 h 218201"/>
                <a:gd name="connsiteX6" fmla="*/ 8709 w 487680"/>
                <a:gd name="connsiteY6" fmla="*/ 104990 h 218201"/>
                <a:gd name="connsiteX7" fmla="*/ 60960 w 487680"/>
                <a:gd name="connsiteY7" fmla="*/ 148532 h 218201"/>
                <a:gd name="connsiteX8" fmla="*/ 121920 w 487680"/>
                <a:gd name="connsiteY8" fmla="*/ 139824 h 218201"/>
                <a:gd name="connsiteX9" fmla="*/ 156755 w 487680"/>
                <a:gd name="connsiteY9" fmla="*/ 96281 h 218201"/>
                <a:gd name="connsiteX10" fmla="*/ 156755 w 487680"/>
                <a:gd name="connsiteY10" fmla="*/ 17904 h 218201"/>
                <a:gd name="connsiteX11" fmla="*/ 121920 w 487680"/>
                <a:gd name="connsiteY11" fmla="*/ 9195 h 218201"/>
                <a:gd name="connsiteX12" fmla="*/ 104503 w 487680"/>
                <a:gd name="connsiteY12" fmla="*/ 35321 h 218201"/>
                <a:gd name="connsiteX13" fmla="*/ 121920 w 487680"/>
                <a:gd name="connsiteY13" fmla="*/ 78864 h 218201"/>
                <a:gd name="connsiteX14" fmla="*/ 130629 w 487680"/>
                <a:gd name="connsiteY14" fmla="*/ 104990 h 218201"/>
                <a:gd name="connsiteX15" fmla="*/ 156755 w 487680"/>
                <a:gd name="connsiteY15" fmla="*/ 113698 h 218201"/>
                <a:gd name="connsiteX16" fmla="*/ 217715 w 487680"/>
                <a:gd name="connsiteY16" fmla="*/ 139824 h 218201"/>
                <a:gd name="connsiteX17" fmla="*/ 243840 w 487680"/>
                <a:gd name="connsiteY17" fmla="*/ 122407 h 218201"/>
                <a:gd name="connsiteX18" fmla="*/ 278675 w 487680"/>
                <a:gd name="connsiteY18" fmla="*/ 96281 h 218201"/>
                <a:gd name="connsiteX19" fmla="*/ 287383 w 487680"/>
                <a:gd name="connsiteY19" fmla="*/ 9195 h 218201"/>
                <a:gd name="connsiteX20" fmla="*/ 252549 w 487680"/>
                <a:gd name="connsiteY20" fmla="*/ 487 h 218201"/>
                <a:gd name="connsiteX21" fmla="*/ 209006 w 487680"/>
                <a:gd name="connsiteY21" fmla="*/ 17904 h 218201"/>
                <a:gd name="connsiteX22" fmla="*/ 235132 w 487680"/>
                <a:gd name="connsiteY22" fmla="*/ 104990 h 218201"/>
                <a:gd name="connsiteX23" fmla="*/ 269966 w 487680"/>
                <a:gd name="connsiteY23" fmla="*/ 113698 h 218201"/>
                <a:gd name="connsiteX24" fmla="*/ 426720 w 487680"/>
                <a:gd name="connsiteY24" fmla="*/ 104990 h 218201"/>
                <a:gd name="connsiteX25" fmla="*/ 435429 w 487680"/>
                <a:gd name="connsiteY25" fmla="*/ 70155 h 218201"/>
                <a:gd name="connsiteX26" fmla="*/ 470263 w 487680"/>
                <a:gd name="connsiteY26" fmla="*/ 26612 h 218201"/>
                <a:gd name="connsiteX27" fmla="*/ 487680 w 487680"/>
                <a:gd name="connsiteY27" fmla="*/ 487 h 218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487680" h="218201">
                  <a:moveTo>
                    <a:pt x="0" y="218201"/>
                  </a:moveTo>
                  <a:cubicBezTo>
                    <a:pt x="8709" y="200784"/>
                    <a:pt x="16669" y="182972"/>
                    <a:pt x="26126" y="165950"/>
                  </a:cubicBezTo>
                  <a:cubicBezTo>
                    <a:pt x="31209" y="156801"/>
                    <a:pt x="39868" y="149624"/>
                    <a:pt x="43543" y="139824"/>
                  </a:cubicBezTo>
                  <a:cubicBezTo>
                    <a:pt x="48740" y="125965"/>
                    <a:pt x="49349" y="110795"/>
                    <a:pt x="52252" y="96281"/>
                  </a:cubicBezTo>
                  <a:cubicBezTo>
                    <a:pt x="49349" y="81767"/>
                    <a:pt x="54009" y="63204"/>
                    <a:pt x="43543" y="52738"/>
                  </a:cubicBezTo>
                  <a:cubicBezTo>
                    <a:pt x="32239" y="41434"/>
                    <a:pt x="3685" y="75180"/>
                    <a:pt x="0" y="78864"/>
                  </a:cubicBezTo>
                  <a:cubicBezTo>
                    <a:pt x="2903" y="87573"/>
                    <a:pt x="3617" y="97352"/>
                    <a:pt x="8709" y="104990"/>
                  </a:cubicBezTo>
                  <a:cubicBezTo>
                    <a:pt x="22119" y="125104"/>
                    <a:pt x="41684" y="135681"/>
                    <a:pt x="60960" y="148532"/>
                  </a:cubicBezTo>
                  <a:cubicBezTo>
                    <a:pt x="81280" y="145629"/>
                    <a:pt x="102447" y="146315"/>
                    <a:pt x="121920" y="139824"/>
                  </a:cubicBezTo>
                  <a:cubicBezTo>
                    <a:pt x="132558" y="136278"/>
                    <a:pt x="152860" y="102123"/>
                    <a:pt x="156755" y="96281"/>
                  </a:cubicBezTo>
                  <a:cubicBezTo>
                    <a:pt x="165493" y="70065"/>
                    <a:pt x="177654" y="47162"/>
                    <a:pt x="156755" y="17904"/>
                  </a:cubicBezTo>
                  <a:cubicBezTo>
                    <a:pt x="149798" y="8164"/>
                    <a:pt x="133532" y="12098"/>
                    <a:pt x="121920" y="9195"/>
                  </a:cubicBezTo>
                  <a:cubicBezTo>
                    <a:pt x="116114" y="17904"/>
                    <a:pt x="104503" y="24855"/>
                    <a:pt x="104503" y="35321"/>
                  </a:cubicBezTo>
                  <a:cubicBezTo>
                    <a:pt x="104503" y="50953"/>
                    <a:pt x="116431" y="64227"/>
                    <a:pt x="121920" y="78864"/>
                  </a:cubicBezTo>
                  <a:cubicBezTo>
                    <a:pt x="125143" y="87459"/>
                    <a:pt x="124138" y="98499"/>
                    <a:pt x="130629" y="104990"/>
                  </a:cubicBezTo>
                  <a:cubicBezTo>
                    <a:pt x="137120" y="111481"/>
                    <a:pt x="148046" y="110795"/>
                    <a:pt x="156755" y="113698"/>
                  </a:cubicBezTo>
                  <a:cubicBezTo>
                    <a:pt x="173748" y="125027"/>
                    <a:pt x="194559" y="143132"/>
                    <a:pt x="217715" y="139824"/>
                  </a:cubicBezTo>
                  <a:cubicBezTo>
                    <a:pt x="228076" y="138344"/>
                    <a:pt x="235323" y="128490"/>
                    <a:pt x="243840" y="122407"/>
                  </a:cubicBezTo>
                  <a:cubicBezTo>
                    <a:pt x="255651" y="113971"/>
                    <a:pt x="267063" y="104990"/>
                    <a:pt x="278675" y="96281"/>
                  </a:cubicBezTo>
                  <a:cubicBezTo>
                    <a:pt x="288818" y="70923"/>
                    <a:pt x="311250" y="37835"/>
                    <a:pt x="287383" y="9195"/>
                  </a:cubicBezTo>
                  <a:cubicBezTo>
                    <a:pt x="279721" y="0"/>
                    <a:pt x="264160" y="3390"/>
                    <a:pt x="252549" y="487"/>
                  </a:cubicBezTo>
                  <a:cubicBezTo>
                    <a:pt x="238035" y="6293"/>
                    <a:pt x="214812" y="3390"/>
                    <a:pt x="209006" y="17904"/>
                  </a:cubicBezTo>
                  <a:cubicBezTo>
                    <a:pt x="200826" y="38354"/>
                    <a:pt x="207449" y="91148"/>
                    <a:pt x="235132" y="104990"/>
                  </a:cubicBezTo>
                  <a:cubicBezTo>
                    <a:pt x="245837" y="110343"/>
                    <a:pt x="258355" y="110795"/>
                    <a:pt x="269966" y="113698"/>
                  </a:cubicBezTo>
                  <a:cubicBezTo>
                    <a:pt x="322217" y="110795"/>
                    <a:pt x="376111" y="118308"/>
                    <a:pt x="426720" y="104990"/>
                  </a:cubicBezTo>
                  <a:cubicBezTo>
                    <a:pt x="438295" y="101944"/>
                    <a:pt x="430714" y="81156"/>
                    <a:pt x="435429" y="70155"/>
                  </a:cubicBezTo>
                  <a:cubicBezTo>
                    <a:pt x="447798" y="41294"/>
                    <a:pt x="452979" y="48218"/>
                    <a:pt x="470263" y="26612"/>
                  </a:cubicBezTo>
                  <a:cubicBezTo>
                    <a:pt x="476801" y="18439"/>
                    <a:pt x="487680" y="487"/>
                    <a:pt x="487680" y="487"/>
                  </a:cubicBezTo>
                </a:path>
              </a:pathLst>
            </a:cu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 bwMode="auto">
          <a:xfrm flipH="1">
            <a:off x="4942372" y="2569283"/>
            <a:ext cx="2585425" cy="748572"/>
            <a:chOff x="6260772" y="3400011"/>
            <a:chExt cx="4130527" cy="1399833"/>
          </a:xfrm>
        </p:grpSpPr>
        <p:sp>
          <p:nvSpPr>
            <p:cNvPr id="18" name="任意多边形 57"/>
            <p:cNvSpPr/>
            <p:nvPr/>
          </p:nvSpPr>
          <p:spPr bwMode="auto">
            <a:xfrm rot="5400000">
              <a:off x="6968339" y="3648381"/>
              <a:ext cx="301551" cy="46054"/>
            </a:xfrm>
            <a:custGeom>
              <a:avLst/>
              <a:gdLst>
                <a:gd name="connsiteX0" fmla="*/ 20817 w 515492"/>
                <a:gd name="connsiteY0" fmla="*/ 0 h 277462"/>
                <a:gd name="connsiteX1" fmla="*/ 58292 w 515492"/>
                <a:gd name="connsiteY1" fmla="*/ 232347 h 277462"/>
                <a:gd name="connsiteX2" fmla="*/ 515492 w 515492"/>
                <a:gd name="connsiteY2" fmla="*/ 277318 h 277462"/>
                <a:gd name="connsiteX0-1" fmla="*/ 20738 w 515591"/>
                <a:gd name="connsiteY0-2" fmla="*/ 0 h 270660"/>
                <a:gd name="connsiteX1-3" fmla="*/ 58391 w 515591"/>
                <a:gd name="connsiteY1-4" fmla="*/ 225545 h 270660"/>
                <a:gd name="connsiteX2-5" fmla="*/ 515591 w 515591"/>
                <a:gd name="connsiteY2-6" fmla="*/ 270516 h 270660"/>
                <a:gd name="connsiteX0-7" fmla="*/ 12303 w 507156"/>
                <a:gd name="connsiteY0-8" fmla="*/ 0 h 270660"/>
                <a:gd name="connsiteX1-9" fmla="*/ 49956 w 507156"/>
                <a:gd name="connsiteY1-10" fmla="*/ 225545 h 270660"/>
                <a:gd name="connsiteX2-11" fmla="*/ 507156 w 507156"/>
                <a:gd name="connsiteY2-12" fmla="*/ 270516 h 270660"/>
                <a:gd name="connsiteX0-13" fmla="*/ 11422 w 506275"/>
                <a:gd name="connsiteY0-14" fmla="*/ 0 h 270660"/>
                <a:gd name="connsiteX1-15" fmla="*/ 49075 w 506275"/>
                <a:gd name="connsiteY1-16" fmla="*/ 225545 h 270660"/>
                <a:gd name="connsiteX2-17" fmla="*/ 506275 w 506275"/>
                <a:gd name="connsiteY2-18" fmla="*/ 270516 h 27066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506275" h="270660">
                  <a:moveTo>
                    <a:pt x="11422" y="0"/>
                  </a:moveTo>
                  <a:cubicBezTo>
                    <a:pt x="13457" y="130937"/>
                    <a:pt x="-33371" y="179325"/>
                    <a:pt x="49075" y="225545"/>
                  </a:cubicBezTo>
                  <a:cubicBezTo>
                    <a:pt x="131521" y="271765"/>
                    <a:pt x="318898" y="271140"/>
                    <a:pt x="506275" y="270516"/>
                  </a:cubicBez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19" name="组合 49"/>
            <p:cNvGrpSpPr/>
            <p:nvPr/>
          </p:nvGrpSpPr>
          <p:grpSpPr bwMode="auto">
            <a:xfrm rot="10800000">
              <a:off x="7029390" y="3400011"/>
              <a:ext cx="248997" cy="126969"/>
              <a:chOff x="3720968" y="4838236"/>
              <a:chExt cx="248997" cy="126969"/>
            </a:xfrm>
          </p:grpSpPr>
          <p:cxnSp>
            <p:nvCxnSpPr>
              <p:cNvPr id="21" name="直接连接符 20"/>
              <p:cNvCxnSpPr/>
              <p:nvPr/>
            </p:nvCxnSpPr>
            <p:spPr bwMode="auto">
              <a:xfrm rot="10800000" flipV="1">
                <a:off x="3812748" y="4838236"/>
                <a:ext cx="71463" cy="126969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 bwMode="auto">
              <a:xfrm rot="10800000" flipH="1" flipV="1">
                <a:off x="3720968" y="4844584"/>
                <a:ext cx="248997" cy="107923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" name="矩形: 圆角 38"/>
            <p:cNvSpPr/>
            <p:nvPr/>
          </p:nvSpPr>
          <p:spPr>
            <a:xfrm>
              <a:off x="6260772" y="3830119"/>
              <a:ext cx="4130527" cy="969725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 bwMode="auto">
          <a:xfrm>
            <a:off x="4942372" y="3121976"/>
            <a:ext cx="695863" cy="603447"/>
            <a:chOff x="1346880" y="1995687"/>
            <a:chExt cx="1298415" cy="666073"/>
          </a:xfrm>
        </p:grpSpPr>
        <p:sp>
          <p:nvSpPr>
            <p:cNvPr id="24" name="椭圆 23"/>
            <p:cNvSpPr/>
            <p:nvPr/>
          </p:nvSpPr>
          <p:spPr>
            <a:xfrm>
              <a:off x="1346880" y="2265288"/>
              <a:ext cx="1152383" cy="396472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5" name="任意多边形 83"/>
            <p:cNvSpPr/>
            <p:nvPr/>
          </p:nvSpPr>
          <p:spPr>
            <a:xfrm>
              <a:off x="2235770" y="1995687"/>
              <a:ext cx="409525" cy="320349"/>
            </a:xfrm>
            <a:custGeom>
              <a:avLst/>
              <a:gdLst>
                <a:gd name="connsiteX0" fmla="*/ 0 w 487680"/>
                <a:gd name="connsiteY0" fmla="*/ 218201 h 218201"/>
                <a:gd name="connsiteX1" fmla="*/ 26126 w 487680"/>
                <a:gd name="connsiteY1" fmla="*/ 165950 h 218201"/>
                <a:gd name="connsiteX2" fmla="*/ 43543 w 487680"/>
                <a:gd name="connsiteY2" fmla="*/ 139824 h 218201"/>
                <a:gd name="connsiteX3" fmla="*/ 52252 w 487680"/>
                <a:gd name="connsiteY3" fmla="*/ 96281 h 218201"/>
                <a:gd name="connsiteX4" fmla="*/ 43543 w 487680"/>
                <a:gd name="connsiteY4" fmla="*/ 52738 h 218201"/>
                <a:gd name="connsiteX5" fmla="*/ 0 w 487680"/>
                <a:gd name="connsiteY5" fmla="*/ 78864 h 218201"/>
                <a:gd name="connsiteX6" fmla="*/ 8709 w 487680"/>
                <a:gd name="connsiteY6" fmla="*/ 104990 h 218201"/>
                <a:gd name="connsiteX7" fmla="*/ 60960 w 487680"/>
                <a:gd name="connsiteY7" fmla="*/ 148532 h 218201"/>
                <a:gd name="connsiteX8" fmla="*/ 121920 w 487680"/>
                <a:gd name="connsiteY8" fmla="*/ 139824 h 218201"/>
                <a:gd name="connsiteX9" fmla="*/ 156755 w 487680"/>
                <a:gd name="connsiteY9" fmla="*/ 96281 h 218201"/>
                <a:gd name="connsiteX10" fmla="*/ 156755 w 487680"/>
                <a:gd name="connsiteY10" fmla="*/ 17904 h 218201"/>
                <a:gd name="connsiteX11" fmla="*/ 121920 w 487680"/>
                <a:gd name="connsiteY11" fmla="*/ 9195 h 218201"/>
                <a:gd name="connsiteX12" fmla="*/ 104503 w 487680"/>
                <a:gd name="connsiteY12" fmla="*/ 35321 h 218201"/>
                <a:gd name="connsiteX13" fmla="*/ 121920 w 487680"/>
                <a:gd name="connsiteY13" fmla="*/ 78864 h 218201"/>
                <a:gd name="connsiteX14" fmla="*/ 130629 w 487680"/>
                <a:gd name="connsiteY14" fmla="*/ 104990 h 218201"/>
                <a:gd name="connsiteX15" fmla="*/ 156755 w 487680"/>
                <a:gd name="connsiteY15" fmla="*/ 113698 h 218201"/>
                <a:gd name="connsiteX16" fmla="*/ 217715 w 487680"/>
                <a:gd name="connsiteY16" fmla="*/ 139824 h 218201"/>
                <a:gd name="connsiteX17" fmla="*/ 243840 w 487680"/>
                <a:gd name="connsiteY17" fmla="*/ 122407 h 218201"/>
                <a:gd name="connsiteX18" fmla="*/ 278675 w 487680"/>
                <a:gd name="connsiteY18" fmla="*/ 96281 h 218201"/>
                <a:gd name="connsiteX19" fmla="*/ 287383 w 487680"/>
                <a:gd name="connsiteY19" fmla="*/ 9195 h 218201"/>
                <a:gd name="connsiteX20" fmla="*/ 252549 w 487680"/>
                <a:gd name="connsiteY20" fmla="*/ 487 h 218201"/>
                <a:gd name="connsiteX21" fmla="*/ 209006 w 487680"/>
                <a:gd name="connsiteY21" fmla="*/ 17904 h 218201"/>
                <a:gd name="connsiteX22" fmla="*/ 235132 w 487680"/>
                <a:gd name="connsiteY22" fmla="*/ 104990 h 218201"/>
                <a:gd name="connsiteX23" fmla="*/ 269966 w 487680"/>
                <a:gd name="connsiteY23" fmla="*/ 113698 h 218201"/>
                <a:gd name="connsiteX24" fmla="*/ 426720 w 487680"/>
                <a:gd name="connsiteY24" fmla="*/ 104990 h 218201"/>
                <a:gd name="connsiteX25" fmla="*/ 435429 w 487680"/>
                <a:gd name="connsiteY25" fmla="*/ 70155 h 218201"/>
                <a:gd name="connsiteX26" fmla="*/ 470263 w 487680"/>
                <a:gd name="connsiteY26" fmla="*/ 26612 h 218201"/>
                <a:gd name="connsiteX27" fmla="*/ 487680 w 487680"/>
                <a:gd name="connsiteY27" fmla="*/ 487 h 218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487680" h="218201">
                  <a:moveTo>
                    <a:pt x="0" y="218201"/>
                  </a:moveTo>
                  <a:cubicBezTo>
                    <a:pt x="8709" y="200784"/>
                    <a:pt x="16669" y="182972"/>
                    <a:pt x="26126" y="165950"/>
                  </a:cubicBezTo>
                  <a:cubicBezTo>
                    <a:pt x="31209" y="156801"/>
                    <a:pt x="39868" y="149624"/>
                    <a:pt x="43543" y="139824"/>
                  </a:cubicBezTo>
                  <a:cubicBezTo>
                    <a:pt x="48740" y="125965"/>
                    <a:pt x="49349" y="110795"/>
                    <a:pt x="52252" y="96281"/>
                  </a:cubicBezTo>
                  <a:cubicBezTo>
                    <a:pt x="49349" y="81767"/>
                    <a:pt x="54009" y="63204"/>
                    <a:pt x="43543" y="52738"/>
                  </a:cubicBezTo>
                  <a:cubicBezTo>
                    <a:pt x="32239" y="41434"/>
                    <a:pt x="3685" y="75180"/>
                    <a:pt x="0" y="78864"/>
                  </a:cubicBezTo>
                  <a:cubicBezTo>
                    <a:pt x="2903" y="87573"/>
                    <a:pt x="3617" y="97352"/>
                    <a:pt x="8709" y="104990"/>
                  </a:cubicBezTo>
                  <a:cubicBezTo>
                    <a:pt x="22119" y="125104"/>
                    <a:pt x="41684" y="135681"/>
                    <a:pt x="60960" y="148532"/>
                  </a:cubicBezTo>
                  <a:cubicBezTo>
                    <a:pt x="81280" y="145629"/>
                    <a:pt x="102447" y="146315"/>
                    <a:pt x="121920" y="139824"/>
                  </a:cubicBezTo>
                  <a:cubicBezTo>
                    <a:pt x="132558" y="136278"/>
                    <a:pt x="152860" y="102123"/>
                    <a:pt x="156755" y="96281"/>
                  </a:cubicBezTo>
                  <a:cubicBezTo>
                    <a:pt x="165493" y="70065"/>
                    <a:pt x="177654" y="47162"/>
                    <a:pt x="156755" y="17904"/>
                  </a:cubicBezTo>
                  <a:cubicBezTo>
                    <a:pt x="149798" y="8164"/>
                    <a:pt x="133532" y="12098"/>
                    <a:pt x="121920" y="9195"/>
                  </a:cubicBezTo>
                  <a:cubicBezTo>
                    <a:pt x="116114" y="17904"/>
                    <a:pt x="104503" y="24855"/>
                    <a:pt x="104503" y="35321"/>
                  </a:cubicBezTo>
                  <a:cubicBezTo>
                    <a:pt x="104503" y="50953"/>
                    <a:pt x="116431" y="64227"/>
                    <a:pt x="121920" y="78864"/>
                  </a:cubicBezTo>
                  <a:cubicBezTo>
                    <a:pt x="125143" y="87459"/>
                    <a:pt x="124138" y="98499"/>
                    <a:pt x="130629" y="104990"/>
                  </a:cubicBezTo>
                  <a:cubicBezTo>
                    <a:pt x="137120" y="111481"/>
                    <a:pt x="148046" y="110795"/>
                    <a:pt x="156755" y="113698"/>
                  </a:cubicBezTo>
                  <a:cubicBezTo>
                    <a:pt x="173748" y="125027"/>
                    <a:pt x="194559" y="143132"/>
                    <a:pt x="217715" y="139824"/>
                  </a:cubicBezTo>
                  <a:cubicBezTo>
                    <a:pt x="228076" y="138344"/>
                    <a:pt x="235323" y="128490"/>
                    <a:pt x="243840" y="122407"/>
                  </a:cubicBezTo>
                  <a:cubicBezTo>
                    <a:pt x="255651" y="113971"/>
                    <a:pt x="267063" y="104990"/>
                    <a:pt x="278675" y="96281"/>
                  </a:cubicBezTo>
                  <a:cubicBezTo>
                    <a:pt x="288818" y="70923"/>
                    <a:pt x="311250" y="37835"/>
                    <a:pt x="287383" y="9195"/>
                  </a:cubicBezTo>
                  <a:cubicBezTo>
                    <a:pt x="279721" y="0"/>
                    <a:pt x="264160" y="3390"/>
                    <a:pt x="252549" y="487"/>
                  </a:cubicBezTo>
                  <a:cubicBezTo>
                    <a:pt x="238035" y="6293"/>
                    <a:pt x="214812" y="3390"/>
                    <a:pt x="209006" y="17904"/>
                  </a:cubicBezTo>
                  <a:cubicBezTo>
                    <a:pt x="200826" y="38354"/>
                    <a:pt x="207449" y="91148"/>
                    <a:pt x="235132" y="104990"/>
                  </a:cubicBezTo>
                  <a:cubicBezTo>
                    <a:pt x="245837" y="110343"/>
                    <a:pt x="258355" y="110795"/>
                    <a:pt x="269966" y="113698"/>
                  </a:cubicBezTo>
                  <a:cubicBezTo>
                    <a:pt x="322217" y="110795"/>
                    <a:pt x="376111" y="118308"/>
                    <a:pt x="426720" y="104990"/>
                  </a:cubicBezTo>
                  <a:cubicBezTo>
                    <a:pt x="438295" y="101944"/>
                    <a:pt x="430714" y="81156"/>
                    <a:pt x="435429" y="70155"/>
                  </a:cubicBezTo>
                  <a:cubicBezTo>
                    <a:pt x="447798" y="41294"/>
                    <a:pt x="452979" y="48218"/>
                    <a:pt x="470263" y="26612"/>
                  </a:cubicBezTo>
                  <a:cubicBezTo>
                    <a:pt x="476801" y="18439"/>
                    <a:pt x="487680" y="487"/>
                    <a:pt x="487680" y="487"/>
                  </a:cubicBezTo>
                </a:path>
              </a:pathLst>
            </a:cu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z="2100" dirty="0">
                <a:latin typeface="+mn-lt"/>
                <a:ea typeface="+mn-ea"/>
                <a:cs typeface="+mn-ea"/>
                <a:sym typeface="+mn-lt"/>
              </a:rPr>
              <a:t>词句段运用</a:t>
            </a:r>
            <a:endParaRPr lang="zh-CN" altLang="en-US" sz="21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84636" y="1251482"/>
            <a:ext cx="5524589" cy="39241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怎样在修改长病句时做到不遗漏正确修改呢？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84636" y="2130321"/>
            <a:ext cx="6488177" cy="1800493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marL="342900" indent="-342900">
              <a:lnSpc>
                <a:spcPct val="25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1500" dirty="0">
                <a:solidFill>
                  <a:prstClr val="black"/>
                </a:solidFill>
                <a:cs typeface="+mn-ea"/>
                <a:sym typeface="+mn-lt"/>
              </a:rPr>
              <a:t>首先，要认真读句子，理解句意；</a:t>
            </a:r>
            <a:endParaRPr lang="en-US" altLang="zh-CN" sz="1500" dirty="0">
              <a:solidFill>
                <a:prstClr val="black"/>
              </a:solidFill>
              <a:cs typeface="+mn-ea"/>
              <a:sym typeface="+mn-lt"/>
            </a:endParaRPr>
          </a:p>
          <a:p>
            <a:pPr marL="342900" indent="-342900">
              <a:lnSpc>
                <a:spcPct val="25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1500" dirty="0">
                <a:solidFill>
                  <a:prstClr val="black"/>
                </a:solidFill>
                <a:cs typeface="+mn-ea"/>
                <a:sym typeface="+mn-lt"/>
              </a:rPr>
              <a:t>其次根据病句特点逐项检查，找出病因，进行修改；</a:t>
            </a:r>
            <a:endParaRPr lang="en-US" altLang="zh-CN" sz="1500" dirty="0">
              <a:solidFill>
                <a:prstClr val="black"/>
              </a:solidFill>
              <a:cs typeface="+mn-ea"/>
              <a:sym typeface="+mn-lt"/>
            </a:endParaRPr>
          </a:p>
          <a:p>
            <a:pPr marL="342900" indent="-342900">
              <a:lnSpc>
                <a:spcPct val="25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1500" dirty="0">
                <a:solidFill>
                  <a:prstClr val="black"/>
                </a:solidFill>
                <a:cs typeface="+mn-ea"/>
                <a:sym typeface="+mn-lt"/>
              </a:rPr>
              <a:t>修改后再读几遍，看是否与原句意思一致，修改符号是否使用正确。</a:t>
            </a:r>
            <a:endParaRPr lang="zh-CN" altLang="en-US" sz="1500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5d141145-5629-4725-825f-e668b800780b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bndqy2fl">
      <a:majorFont>
        <a:latin typeface="Arial"/>
        <a:ea typeface="思源黑体 CN Regular"/>
        <a:cs typeface=""/>
      </a:majorFont>
      <a:minorFont>
        <a:latin typeface="Arial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1346</Words>
  <Application>WPS 演示</Application>
  <PresentationFormat>全屏显示(16:9)</PresentationFormat>
  <Paragraphs>149</Paragraphs>
  <Slides>17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Arial</vt:lpstr>
      <vt:lpstr>宋体</vt:lpstr>
      <vt:lpstr>Wingdings</vt:lpstr>
      <vt:lpstr>思源黑体 CN Light</vt:lpstr>
      <vt:lpstr>思源黑体 CN Bold</vt:lpstr>
      <vt:lpstr>黑体</vt:lpstr>
      <vt:lpstr>微软雅黑</vt:lpstr>
      <vt:lpstr>Calibri</vt:lpstr>
      <vt:lpstr>Arial</vt:lpstr>
      <vt:lpstr>思源黑体 CN Regular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2</cp:revision>
  <dcterms:created xsi:type="dcterms:W3CDTF">2020-06-05T01:58:00Z</dcterms:created>
  <dcterms:modified xsi:type="dcterms:W3CDTF">2023-01-17T03:32:46Z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2CE8C8FC9BE949B481A330C264F50E90</vt:lpwstr>
  </property>
</Properties>
</file>