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705" r:id="rId5"/>
    <p:sldId id="706" r:id="rId6"/>
    <p:sldId id="707" r:id="rId7"/>
    <p:sldId id="708" r:id="rId8"/>
    <p:sldId id="709" r:id="rId9"/>
    <p:sldId id="710" r:id="rId10"/>
    <p:sldId id="711" r:id="rId11"/>
    <p:sldId id="712" r:id="rId12"/>
    <p:sldId id="713" r:id="rId13"/>
    <p:sldId id="714" r:id="rId14"/>
    <p:sldId id="715" r:id="rId15"/>
    <p:sldId id="716" r:id="rId16"/>
    <p:sldId id="717" r:id="rId17"/>
    <p:sldId id="718" r:id="rId18"/>
    <p:sldId id="719" r:id="rId19"/>
    <p:sldId id="720" r:id="rId20"/>
    <p:sldId id="721" r:id="rId21"/>
    <p:sldId id="258" r:id="rId22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B48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35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6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384D4971-EEA0-43C2-9182-D43410F72C2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5B71A38-9659-451C-8E9C-CF9B88C5C04E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FC6B7E2-0617-4AC1-993F-2E58B2FF18A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cs"/>
              </a:rPr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/>
        </p:nvSpPr>
        <p:spPr>
          <a:xfrm flipH="1">
            <a:off x="-1" y="1"/>
            <a:ext cx="3460615" cy="74543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 flipH="1">
            <a:off x="7528891" y="4968402"/>
            <a:ext cx="1615109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Light" panose="020B0300000000000000" pitchFamily="34" charset="-122"/>
              <a:ea typeface="思源黑体 CN Bold" panose="020B0800000000000000" pitchFamily="34" charset="-122"/>
              <a:sym typeface="+mn-lt"/>
            </a:endParaRP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0" hasCustomPrompt="1"/>
          </p:nvPr>
        </p:nvSpPr>
        <p:spPr>
          <a:xfrm>
            <a:off x="254364" y="198467"/>
            <a:ext cx="2071688" cy="373856"/>
          </a:xfrm>
          <a:prstGeom prst="rect">
            <a:avLst/>
          </a:prstGeom>
        </p:spPr>
        <p:txBody>
          <a:bodyPr lIns="68580" tIns="34290" rIns="68580" bIns="34290"/>
          <a:lstStyle>
            <a:lvl1pPr marL="0" indent="0">
              <a:buNone/>
              <a:defRPr sz="1800">
                <a:solidFill>
                  <a:srgbClr val="2AB48A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pPr lvl="0"/>
            <a:r>
              <a:rPr lang="en-US" altLang="zh-CN" dirty="0"/>
              <a:t>01   </a:t>
            </a:r>
            <a:r>
              <a:rPr lang="zh-CN" altLang="en-US" dirty="0"/>
              <a:t>输入标题</a:t>
            </a:r>
            <a:endParaRPr lang="zh-CN" altLang="en-US" dirty="0"/>
          </a:p>
        </p:txBody>
      </p:sp>
      <p:sp>
        <p:nvSpPr>
          <p:cNvPr id="13" name="矩形: 圆角 12"/>
          <p:cNvSpPr/>
          <p:nvPr userDrawn="1"/>
        </p:nvSpPr>
        <p:spPr>
          <a:xfrm>
            <a:off x="485775" y="952500"/>
            <a:ext cx="8172450" cy="3705225"/>
          </a:xfrm>
          <a:prstGeom prst="roundRect">
            <a:avLst>
              <a:gd name="adj" fmla="val 6851"/>
            </a:avLst>
          </a:prstGeom>
          <a:noFill/>
          <a:ln>
            <a:solidFill>
              <a:srgbClr val="2AB48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8.jpeg"/><Relationship Id="rId2" Type="http://schemas.openxmlformats.org/officeDocument/2006/relationships/hyperlink" Target="&#20991;&#22721;&#20599;&#20809;.mp4" TargetMode="External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1537133"/>
            <a:ext cx="9144000" cy="2069235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V="1">
            <a:off x="451196" y="1218391"/>
            <a:ext cx="4976320" cy="2757791"/>
          </a:xfrm>
          <a:custGeom>
            <a:avLst/>
            <a:gdLst>
              <a:gd name="connsiteX0" fmla="*/ 128585 w 6635093"/>
              <a:gd name="connsiteY0" fmla="*/ 5026479 h 5026479"/>
              <a:gd name="connsiteX1" fmla="*/ 0 w 6635093"/>
              <a:gd name="connsiteY1" fmla="*/ 5026479 h 5026479"/>
              <a:gd name="connsiteX2" fmla="*/ 0 w 6635093"/>
              <a:gd name="connsiteY2" fmla="*/ 0 h 5026479"/>
              <a:gd name="connsiteX3" fmla="*/ 128585 w 6635093"/>
              <a:gd name="connsiteY3" fmla="*/ 0 h 5026479"/>
              <a:gd name="connsiteX4" fmla="*/ 128585 w 6635093"/>
              <a:gd name="connsiteY4" fmla="*/ 4891494 h 5026479"/>
              <a:gd name="connsiteX5" fmla="*/ 6506501 w 6635093"/>
              <a:gd name="connsiteY5" fmla="*/ 4891494 h 5026479"/>
              <a:gd name="connsiteX6" fmla="*/ 6506501 w 6635093"/>
              <a:gd name="connsiteY6" fmla="*/ 4527223 h 5026479"/>
              <a:gd name="connsiteX7" fmla="*/ 6635089 w 6635093"/>
              <a:gd name="connsiteY7" fmla="*/ 4527223 h 5026479"/>
              <a:gd name="connsiteX8" fmla="*/ 6635089 w 6635093"/>
              <a:gd name="connsiteY8" fmla="*/ 4891494 h 5026479"/>
              <a:gd name="connsiteX9" fmla="*/ 6635093 w 6635093"/>
              <a:gd name="connsiteY9" fmla="*/ 4891494 h 5026479"/>
              <a:gd name="connsiteX10" fmla="*/ 6635093 w 6635093"/>
              <a:gd name="connsiteY10" fmla="*/ 5026477 h 5026479"/>
              <a:gd name="connsiteX11" fmla="*/ 128585 w 6635093"/>
              <a:gd name="connsiteY11" fmla="*/ 5026477 h 5026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35093" h="5026479">
                <a:moveTo>
                  <a:pt x="128585" y="5026479"/>
                </a:moveTo>
                <a:lnTo>
                  <a:pt x="0" y="5026479"/>
                </a:lnTo>
                <a:lnTo>
                  <a:pt x="0" y="0"/>
                </a:lnTo>
                <a:lnTo>
                  <a:pt x="128585" y="0"/>
                </a:lnTo>
                <a:lnTo>
                  <a:pt x="128585" y="4891494"/>
                </a:lnTo>
                <a:lnTo>
                  <a:pt x="6506501" y="4891494"/>
                </a:lnTo>
                <a:lnTo>
                  <a:pt x="6506501" y="4527223"/>
                </a:lnTo>
                <a:lnTo>
                  <a:pt x="6635089" y="4527223"/>
                </a:lnTo>
                <a:lnTo>
                  <a:pt x="6635089" y="4891494"/>
                </a:lnTo>
                <a:lnTo>
                  <a:pt x="6635093" y="4891494"/>
                </a:lnTo>
                <a:lnTo>
                  <a:pt x="6635093" y="5026477"/>
                </a:lnTo>
                <a:lnTo>
                  <a:pt x="128585" y="5026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5400000" flipH="1">
            <a:off x="5244205" y="476510"/>
            <a:ext cx="2653810" cy="4243388"/>
          </a:xfrm>
          <a:custGeom>
            <a:avLst/>
            <a:gdLst>
              <a:gd name="connsiteX0" fmla="*/ 4244211 w 4244211"/>
              <a:gd name="connsiteY0" fmla="*/ 1 h 5657851"/>
              <a:gd name="connsiteX1" fmla="*/ 4244211 w 4244211"/>
              <a:gd name="connsiteY1" fmla="*/ 128587 h 5657851"/>
              <a:gd name="connsiteX2" fmla="*/ 126206 w 4244211"/>
              <a:gd name="connsiteY2" fmla="*/ 128587 h 5657851"/>
              <a:gd name="connsiteX3" fmla="*/ 126206 w 4244211"/>
              <a:gd name="connsiteY3" fmla="*/ 5657851 h 5657851"/>
              <a:gd name="connsiteX4" fmla="*/ 0 w 4244211"/>
              <a:gd name="connsiteY4" fmla="*/ 5657851 h 5657851"/>
              <a:gd name="connsiteX5" fmla="*/ 0 w 4244211"/>
              <a:gd name="connsiteY5" fmla="*/ 0 h 5657851"/>
              <a:gd name="connsiteX6" fmla="*/ 126206 w 4244211"/>
              <a:gd name="connsiteY6" fmla="*/ 0 h 5657851"/>
              <a:gd name="connsiteX7" fmla="*/ 126206 w 4244211"/>
              <a:gd name="connsiteY7" fmla="*/ 1 h 565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4211" h="5657851">
                <a:moveTo>
                  <a:pt x="4244211" y="1"/>
                </a:moveTo>
                <a:lnTo>
                  <a:pt x="4244211" y="128587"/>
                </a:lnTo>
                <a:lnTo>
                  <a:pt x="126206" y="128587"/>
                </a:lnTo>
                <a:lnTo>
                  <a:pt x="126206" y="5657851"/>
                </a:lnTo>
                <a:lnTo>
                  <a:pt x="0" y="5657851"/>
                </a:lnTo>
                <a:lnTo>
                  <a:pt x="0" y="0"/>
                </a:lnTo>
                <a:lnTo>
                  <a:pt x="126206" y="0"/>
                </a:lnTo>
                <a:lnTo>
                  <a:pt x="126206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8503526" y="986291"/>
            <a:ext cx="292605" cy="362054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0"/>
            <a:ext cx="346061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-1" y="228600"/>
            <a:ext cx="2631332" cy="175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5427516" y="4968402"/>
            <a:ext cx="371648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71222" y="1937300"/>
            <a:ext cx="4752665" cy="1397047"/>
            <a:chOff x="894963" y="2284695"/>
            <a:chExt cx="6336886" cy="1862728"/>
          </a:xfrm>
        </p:grpSpPr>
        <p:sp>
          <p:nvSpPr>
            <p:cNvPr id="22" name="文本框 21"/>
            <p:cNvSpPr txBox="1"/>
            <p:nvPr/>
          </p:nvSpPr>
          <p:spPr>
            <a:xfrm>
              <a:off x="894963" y="2284695"/>
              <a:ext cx="6063194" cy="11490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5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语文园地（七）</a:t>
              </a:r>
              <a:endPara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946398" y="3470315"/>
              <a:ext cx="580881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>
                <a:lnSpc>
                  <a:spcPct val="150000"/>
                </a:lnSpc>
              </a:pP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部编版语文课</a:t>
              </a:r>
              <a:r>
                <a:rPr lang="zh-CN" altLang="en-US" sz="1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件 四年级下册</a:t>
              </a:r>
              <a:endParaRPr lang="en-US" altLang="zh-CN" sz="1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033541" y="3460789"/>
              <a:ext cx="61983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图片包含 草, 户外, 建筑, 房子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2819" y="386804"/>
            <a:ext cx="2917136" cy="4369892"/>
          </a:xfrm>
          <a:prstGeom prst="rect">
            <a:avLst/>
          </a:prstGeom>
          <a:ln w="22225">
            <a:solidFill>
              <a:schemeClr val="bg1"/>
            </a:solidFill>
          </a:ln>
          <a:effectLst>
            <a:outerShdw blurRad="114300" sx="101000" sy="1010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识字加油站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84842" y="1284937"/>
            <a:ext cx="7432584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认真读读这些词语，想一想这些词语分别可以描写人物的什么。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5523" y="2065844"/>
            <a:ext cx="7254023" cy="21467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50000"/>
              </a:lnSpc>
              <a:defRPr/>
            </a:pPr>
            <a:r>
              <a:rPr lang="en-US" altLang="zh-CN" sz="1800" dirty="0">
                <a:solidFill>
                  <a:srgbClr val="FF00FF"/>
                </a:solidFill>
                <a:cs typeface="+mn-ea"/>
                <a:sym typeface="+mn-lt"/>
              </a:rPr>
              <a:t>“</a:t>
            </a:r>
            <a:r>
              <a:rPr lang="zh-CN" altLang="en-US" sz="1800" dirty="0">
                <a:solidFill>
                  <a:srgbClr val="FF00FF"/>
                </a:solidFill>
                <a:cs typeface="+mn-ea"/>
                <a:sym typeface="+mn-lt"/>
              </a:rPr>
              <a:t>慷慨、贤惠、临危不惧”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可以用来描写人物的</a:t>
            </a:r>
            <a:r>
              <a:rPr lang="zh-CN" altLang="en-US" sz="1800" dirty="0">
                <a:solidFill>
                  <a:srgbClr val="0000FF"/>
                </a:solidFill>
                <a:cs typeface="+mn-ea"/>
                <a:sym typeface="+mn-lt"/>
              </a:rPr>
              <a:t>品质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；</a:t>
            </a:r>
            <a:endParaRPr lang="en-US" altLang="zh-CN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50000"/>
              </a:lnSpc>
              <a:defRPr/>
            </a:pPr>
            <a:r>
              <a:rPr lang="en-US" altLang="zh-CN" sz="1800" dirty="0">
                <a:solidFill>
                  <a:srgbClr val="FF00FF"/>
                </a:solidFill>
                <a:cs typeface="+mn-ea"/>
                <a:sym typeface="+mn-lt"/>
              </a:rPr>
              <a:t>“</a:t>
            </a:r>
            <a:r>
              <a:rPr lang="zh-CN" altLang="en-US" sz="1800" dirty="0">
                <a:solidFill>
                  <a:srgbClr val="FF00FF"/>
                </a:solidFill>
                <a:cs typeface="+mn-ea"/>
                <a:sym typeface="+mn-lt"/>
              </a:rPr>
              <a:t>和蔼、彬彬有礼”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可以用来描写人物的</a:t>
            </a:r>
            <a:r>
              <a:rPr lang="zh-CN" altLang="en-US" sz="1800" dirty="0">
                <a:solidFill>
                  <a:srgbClr val="0000FF"/>
                </a:solidFill>
                <a:cs typeface="+mn-ea"/>
                <a:sym typeface="+mn-lt"/>
              </a:rPr>
              <a:t>神态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；</a:t>
            </a:r>
            <a:endParaRPr lang="en-US" altLang="zh-CN" sz="1800" dirty="0">
              <a:solidFill>
                <a:prstClr val="black"/>
              </a:solidFill>
              <a:cs typeface="+mn-ea"/>
              <a:sym typeface="+mn-lt"/>
            </a:endParaRPr>
          </a:p>
          <a:p>
            <a:pPr>
              <a:lnSpc>
                <a:spcPct val="250000"/>
              </a:lnSpc>
              <a:defRPr/>
            </a:pPr>
            <a:r>
              <a:rPr lang="en-US" altLang="zh-CN" sz="1800" dirty="0">
                <a:solidFill>
                  <a:srgbClr val="FF00FF"/>
                </a:solidFill>
                <a:cs typeface="+mn-ea"/>
                <a:sym typeface="+mn-lt"/>
              </a:rPr>
              <a:t>“</a:t>
            </a:r>
            <a:r>
              <a:rPr lang="zh-CN" altLang="en-US" sz="1800" dirty="0">
                <a:solidFill>
                  <a:srgbClr val="FF00FF"/>
                </a:solidFill>
                <a:cs typeface="+mn-ea"/>
                <a:sym typeface="+mn-lt"/>
              </a:rPr>
              <a:t>悲戚、焦躁不安、心急如焚”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可以用来描写人物的</a:t>
            </a:r>
            <a:r>
              <a:rPr lang="zh-CN" altLang="en-US" sz="1800" dirty="0">
                <a:solidFill>
                  <a:srgbClr val="0000FF"/>
                </a:solidFill>
                <a:cs typeface="+mn-ea"/>
                <a:sym typeface="+mn-lt"/>
              </a:rPr>
              <a:t>心情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。</a:t>
            </a:r>
            <a:endParaRPr lang="en-US" altLang="zh-CN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4"/>
          <p:cNvSpPr txBox="1">
            <a:spLocks noChangeArrowheads="1"/>
          </p:cNvSpPr>
          <p:nvPr/>
        </p:nvSpPr>
        <p:spPr bwMode="auto">
          <a:xfrm>
            <a:off x="796736" y="1539499"/>
            <a:ext cx="6462346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你还知道哪些可以形容人品质、心情地词语。</a:t>
            </a:r>
            <a:endParaRPr lang="zh-CN" altLang="en-US" sz="2400" b="1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876306" y="2573494"/>
            <a:ext cx="1706165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持之以恒</a:t>
            </a:r>
            <a:endParaRPr lang="zh-CN" altLang="en-US"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125693" y="2535936"/>
            <a:ext cx="1706166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忠心耿耿</a:t>
            </a:r>
            <a:endParaRPr lang="zh-CN" altLang="en-US"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6229003" y="2506260"/>
            <a:ext cx="1706165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大公无私</a:t>
            </a:r>
            <a:endParaRPr lang="zh-CN" altLang="en-US"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1868443" y="3606240"/>
            <a:ext cx="1706166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闷闷不乐</a:t>
            </a:r>
            <a:endParaRPr lang="zh-CN" altLang="en-US"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4113337" y="3592215"/>
            <a:ext cx="1706165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垂头丧气</a:t>
            </a:r>
            <a:endParaRPr lang="zh-CN" altLang="en-US"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6229003" y="3571132"/>
            <a:ext cx="1706165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笑逐颜开</a:t>
            </a:r>
            <a:endParaRPr lang="zh-CN" altLang="en-US" sz="24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906547" y="1436197"/>
            <a:ext cx="261461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读下面的成语。</a:t>
            </a:r>
            <a:endParaRPr lang="zh-CN" altLang="en-US" sz="2100" b="1" dirty="0">
              <a:solidFill>
                <a:srgbClr val="0000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1005840" y="2179912"/>
            <a:ext cx="1369606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囊萤夜读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3518619" y="2218077"/>
            <a:ext cx="1369606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悬梁刺股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5814664" y="2207293"/>
            <a:ext cx="1369606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凿壁借光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1005840" y="3160790"/>
            <a:ext cx="1369606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铁杵成针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3399235" y="3144442"/>
            <a:ext cx="1369606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程门立雪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7"/>
          <p:cNvSpPr txBox="1">
            <a:spLocks noChangeArrowheads="1"/>
          </p:cNvSpPr>
          <p:nvPr/>
        </p:nvSpPr>
        <p:spPr bwMode="auto">
          <a:xfrm>
            <a:off x="5774532" y="3116566"/>
            <a:ext cx="1369606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手不释卷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31"/>
          <p:cNvSpPr txBox="1">
            <a:spLocks noChangeArrowheads="1"/>
          </p:cNvSpPr>
          <p:nvPr/>
        </p:nvSpPr>
        <p:spPr bwMode="auto">
          <a:xfrm>
            <a:off x="906548" y="3887402"/>
            <a:ext cx="5678477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这些成语都与古人</a:t>
            </a:r>
            <a:r>
              <a:rPr lang="zh-CN" altLang="en-US" sz="24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读书求学</a:t>
            </a: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的故事有关。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10340" y="1886418"/>
            <a:ext cx="7323321" cy="139884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       匡衡勤奋好学，但家中没有蜡烛。邻家有蜡烛，但光亮照不到他家，匡衡就在墙壁上凿了个洞，让邻家蜡烛的光亮透过墙洞照在书上以便自己读书。县里有个胸无点墨的大户人家，有很多书。匡衡就到他家去做雇工，但不要报酬。</a:t>
            </a:r>
            <a:endParaRPr lang="en-US" altLang="zh-CN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725228" y="1155310"/>
            <a:ext cx="1647825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凿壁借光</a:t>
            </a:r>
            <a:endParaRPr lang="zh-CN" altLang="en-US" sz="2400" b="1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10340" y="3509074"/>
            <a:ext cx="7323321" cy="7340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主人感到很奇怪，问他为什么这样做，他说：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“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我希望读遍主人家的书。</a:t>
            </a:r>
            <a:r>
              <a:rPr lang="en-US" altLang="zh-CN" sz="1800" dirty="0">
                <a:solidFill>
                  <a:prstClr val="black"/>
                </a:solidFill>
                <a:cs typeface="+mn-ea"/>
                <a:sym typeface="+mn-lt"/>
              </a:rPr>
              <a:t>”</a:t>
            </a:r>
            <a:r>
              <a:rPr lang="zh-CN" altLang="en-US" sz="1800" dirty="0">
                <a:solidFill>
                  <a:prstClr val="black"/>
                </a:solidFill>
                <a:cs typeface="+mn-ea"/>
                <a:sym typeface="+mn-lt"/>
              </a:rPr>
              <a:t>主人听了，深为感叹，就用书资助匡衡。于是匡衡成了大学问家。</a:t>
            </a:r>
            <a:endParaRPr lang="zh-CN" altLang="en-US" sz="18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3796474" y="2284238"/>
            <a:ext cx="4536281" cy="1190625"/>
            <a:chOff x="1619672" y="3286494"/>
            <a:chExt cx="6048672" cy="1588325"/>
          </a:xfrm>
        </p:grpSpPr>
        <p:pic>
          <p:nvPicPr>
            <p:cNvPr id="9" name="图片 3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619672" y="3286494"/>
              <a:ext cx="6048672" cy="1588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矩形 4"/>
            <p:cNvSpPr>
              <a:spLocks noChangeArrowheads="1"/>
            </p:cNvSpPr>
            <p:nvPr/>
          </p:nvSpPr>
          <p:spPr bwMode="auto">
            <a:xfrm>
              <a:off x="2267745" y="3888946"/>
              <a:ext cx="4750676" cy="714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  <a:defRPr/>
              </a:pPr>
              <a:r>
                <a:rPr lang="zh-CN" altLang="en-US" sz="2400" dirty="0">
                  <a:solidFill>
                    <a:srgbClr val="C00000"/>
                  </a:solidFill>
                  <a:latin typeface="+mn-lt"/>
                  <a:ea typeface="+mn-ea"/>
                  <a:cs typeface="+mn-ea"/>
                  <a:sym typeface="+mn-lt"/>
                </a:rPr>
                <a:t>形容家贫而读书刻苦的人。</a:t>
              </a:r>
              <a:endParaRPr lang="en-US" altLang="zh-CN" sz="2400" dirty="0">
                <a:solidFill>
                  <a:srgbClr val="C00000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1" name="图片 8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14151" y="1935319"/>
            <a:ext cx="2782323" cy="18884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3734991" y="1289955"/>
            <a:ext cx="1674019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悬梁刺股</a:t>
            </a:r>
            <a:endParaRPr lang="zh-CN" altLang="en-US" sz="2400" b="1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框 1"/>
          <p:cNvSpPr txBox="1">
            <a:spLocks noChangeArrowheads="1"/>
          </p:cNvSpPr>
          <p:nvPr/>
        </p:nvSpPr>
        <p:spPr bwMode="auto">
          <a:xfrm>
            <a:off x="954384" y="2075390"/>
            <a:ext cx="7235232" cy="2285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东汉时候，有个人名叫孙敬，是著名的政治家。他年轻时勤奋好学，经常关起门，独自一人不停地读书。每天从早到晚读书，常常是废寝忘食。读书时间长，劳累了，还不休息。</a:t>
            </a:r>
            <a:endParaRPr lang="en-US" altLang="zh-CN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时间久了，疲倦得直打瞌睡。他怕影响自己的读书学习，就想出了一个特别的办法。古时候男子的头发很长。</a:t>
            </a:r>
            <a:endParaRPr lang="en-US" altLang="zh-CN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defRPr/>
            </a:pPr>
            <a:r>
              <a:rPr lang="zh-CN" altLang="en-US" sz="18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   他就找一根绳子，一头牢牢的绑在房梁上。当他读书疲劳时打盹了，头一低，绳子就会牵住头发，这样会把头皮扯痛了，马上就清醒了，再继续读书学习。</a:t>
            </a:r>
            <a:endParaRPr lang="zh-CN" altLang="en-US" sz="18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574614" y="1219835"/>
            <a:ext cx="7469981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1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读下面的例句，注意加点的词语。</a:t>
            </a:r>
            <a:endParaRPr lang="zh-CN" altLang="en-US" sz="21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1011420" y="1806634"/>
            <a:ext cx="7046119" cy="738664"/>
            <a:chOff x="1397832" y="1575824"/>
            <a:chExt cx="9396335" cy="985845"/>
          </a:xfrm>
        </p:grpSpPr>
        <p:grpSp>
          <p:nvGrpSpPr>
            <p:cNvPr id="5" name="组合 12"/>
            <p:cNvGrpSpPr/>
            <p:nvPr/>
          </p:nvGrpSpPr>
          <p:grpSpPr bwMode="auto">
            <a:xfrm>
              <a:off x="1397832" y="1575824"/>
              <a:ext cx="9396335" cy="985845"/>
              <a:chOff x="1523968" y="3000372"/>
              <a:chExt cx="9395990" cy="985851"/>
            </a:xfrm>
          </p:grpSpPr>
          <p:grpSp>
            <p:nvGrpSpPr>
              <p:cNvPr id="11" name="组合 8"/>
              <p:cNvGrpSpPr/>
              <p:nvPr/>
            </p:nvGrpSpPr>
            <p:grpSpPr bwMode="auto">
              <a:xfrm>
                <a:off x="1523968" y="3000372"/>
                <a:ext cx="9395990" cy="985851"/>
                <a:chOff x="1523968" y="2571744"/>
                <a:chExt cx="9395990" cy="985851"/>
              </a:xfrm>
            </p:grpSpPr>
            <p:sp>
              <p:nvSpPr>
                <p:cNvPr id="14" name="菱形 13"/>
                <p:cNvSpPr/>
                <p:nvPr/>
              </p:nvSpPr>
              <p:spPr>
                <a:xfrm>
                  <a:off x="1523968" y="2786266"/>
                  <a:ext cx="285785" cy="286030"/>
                </a:xfrm>
                <a:prstGeom prst="diamond">
                  <a:avLst/>
                </a:prstGeom>
                <a:noFill/>
                <a:ln w="317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TextBox 7"/>
                <p:cNvSpPr txBox="1">
                  <a:spLocks noChangeArrowheads="1"/>
                </p:cNvSpPr>
                <p:nvPr/>
              </p:nvSpPr>
              <p:spPr bwMode="auto">
                <a:xfrm>
                  <a:off x="1952596" y="2571744"/>
                  <a:ext cx="8967362" cy="98585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defRPr/>
                  </a:pPr>
                  <a:r>
                    <a:rPr lang="zh-CN" altLang="en-US" sz="2100" dirty="0">
                      <a:solidFill>
                        <a:prstClr val="black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他勇敢地抓住窗框，两只脚有力地蹬着车厢，攀上了窗口。</a:t>
                  </a:r>
                  <a:endParaRPr lang="zh-CN" altLang="en-US" sz="2100" dirty="0">
                    <a:solidFill>
                      <a:prstClr val="black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2" name="椭圆 11"/>
              <p:cNvSpPr/>
              <p:nvPr/>
            </p:nvSpPr>
            <p:spPr>
              <a:xfrm>
                <a:off x="3955224" y="3487807"/>
                <a:ext cx="142893" cy="141426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559345" y="3463897"/>
                <a:ext cx="142893" cy="141426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" name="椭圆 5"/>
            <p:cNvSpPr/>
            <p:nvPr/>
          </p:nvSpPr>
          <p:spPr bwMode="auto">
            <a:xfrm>
              <a:off x="7311672" y="2039345"/>
              <a:ext cx="142898" cy="14301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 bwMode="auto">
            <a:xfrm>
              <a:off x="7733134" y="2076372"/>
              <a:ext cx="142898" cy="141426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 bwMode="auto">
            <a:xfrm>
              <a:off x="9120752" y="2045839"/>
              <a:ext cx="142898" cy="14301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" name="椭圆 9"/>
            <p:cNvSpPr/>
            <p:nvPr/>
          </p:nvSpPr>
          <p:spPr bwMode="auto">
            <a:xfrm>
              <a:off x="9479056" y="2063255"/>
              <a:ext cx="142898" cy="143014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 bwMode="auto">
          <a:xfrm>
            <a:off x="928688" y="2571749"/>
            <a:ext cx="7286625" cy="1546577"/>
            <a:chOff x="1393783" y="3177156"/>
            <a:chExt cx="9715500" cy="2061581"/>
          </a:xfrm>
        </p:grpSpPr>
        <p:grpSp>
          <p:nvGrpSpPr>
            <p:cNvPr id="17" name="组合 25"/>
            <p:cNvGrpSpPr/>
            <p:nvPr/>
          </p:nvGrpSpPr>
          <p:grpSpPr bwMode="auto">
            <a:xfrm>
              <a:off x="1393783" y="3177156"/>
              <a:ext cx="9715500" cy="2061581"/>
              <a:chOff x="1523968" y="3000372"/>
              <a:chExt cx="9715568" cy="2061291"/>
            </a:xfrm>
          </p:grpSpPr>
          <p:grpSp>
            <p:nvGrpSpPr>
              <p:cNvPr id="27" name="组合 8"/>
              <p:cNvGrpSpPr/>
              <p:nvPr/>
            </p:nvGrpSpPr>
            <p:grpSpPr bwMode="auto">
              <a:xfrm>
                <a:off x="1523968" y="3000372"/>
                <a:ext cx="9715568" cy="2061291"/>
                <a:chOff x="1523968" y="2571744"/>
                <a:chExt cx="9715568" cy="2061291"/>
              </a:xfrm>
            </p:grpSpPr>
            <p:sp>
              <p:nvSpPr>
                <p:cNvPr id="30" name="菱形 29"/>
                <p:cNvSpPr/>
                <p:nvPr/>
              </p:nvSpPr>
              <p:spPr>
                <a:xfrm>
                  <a:off x="1523968" y="2785973"/>
                  <a:ext cx="285752" cy="285638"/>
                </a:xfrm>
                <a:prstGeom prst="diamond">
                  <a:avLst/>
                </a:prstGeom>
                <a:noFill/>
                <a:ln w="3175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endParaRPr lang="zh-CN" altLang="en-US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TextBox 30"/>
                <p:cNvSpPr txBox="1">
                  <a:spLocks noChangeArrowheads="1"/>
                </p:cNvSpPr>
                <p:nvPr/>
              </p:nvSpPr>
              <p:spPr bwMode="auto">
                <a:xfrm>
                  <a:off x="1952596" y="2571744"/>
                  <a:ext cx="9286940" cy="20612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>
                    <a:lnSpc>
                      <a:spcPct val="150000"/>
                    </a:lnSpc>
                    <a:defRPr/>
                  </a:pPr>
                  <a:r>
                    <a:rPr lang="zh-CN" altLang="en-US" sz="2100" dirty="0">
                      <a:solidFill>
                        <a:prstClr val="black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妈妈顺着这些树枝爬了上来，坐在那个三角形的鸟窝里。打开背包，从里面拿出好多东西：巧克力、香肠、面包、花生、牛奶</a:t>
                  </a:r>
                  <a:r>
                    <a:rPr lang="en-US" altLang="zh-CN" sz="2100" dirty="0">
                      <a:solidFill>
                        <a:prstClr val="black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……</a:t>
                  </a:r>
                  <a:r>
                    <a:rPr lang="zh-CN" altLang="en-US" sz="2100" dirty="0">
                      <a:solidFill>
                        <a:prstClr val="black"/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她把这些好吃的分给小动物们。</a:t>
                  </a:r>
                  <a:endParaRPr lang="zh-CN" altLang="en-US" sz="2100" dirty="0">
                    <a:solidFill>
                      <a:prstClr val="black"/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8" name="椭圆 27"/>
              <p:cNvSpPr/>
              <p:nvPr/>
            </p:nvSpPr>
            <p:spPr>
              <a:xfrm>
                <a:off x="5389167" y="3575517"/>
                <a:ext cx="142876" cy="142819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5713114" y="3583713"/>
                <a:ext cx="142876" cy="142819"/>
              </a:xfrm>
              <a:prstGeom prst="ellipse">
                <a:avLst/>
              </a:prstGeom>
              <a:solidFill>
                <a:srgbClr val="FF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 bwMode="auto">
            <a:xfrm>
              <a:off x="4855242" y="4332552"/>
              <a:ext cx="142875" cy="14283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 bwMode="auto">
            <a:xfrm>
              <a:off x="5218169" y="4347760"/>
              <a:ext cx="142875" cy="14283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 bwMode="auto">
            <a:xfrm>
              <a:off x="6645345" y="3755035"/>
              <a:ext cx="142875" cy="14283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4826362" y="3754854"/>
              <a:ext cx="142875" cy="14283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 bwMode="auto">
            <a:xfrm>
              <a:off x="5941921" y="3772960"/>
              <a:ext cx="142875" cy="14283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 bwMode="auto">
            <a:xfrm>
              <a:off x="2010957" y="4332551"/>
              <a:ext cx="142875" cy="14283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 bwMode="auto">
            <a:xfrm>
              <a:off x="2342381" y="4332550"/>
              <a:ext cx="142875" cy="14283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 bwMode="auto">
            <a:xfrm>
              <a:off x="6823258" y="5052699"/>
              <a:ext cx="142875" cy="14283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 bwMode="auto">
            <a:xfrm>
              <a:off x="7234230" y="5052698"/>
              <a:ext cx="142875" cy="142839"/>
            </a:xfrm>
            <a:prstGeom prst="ellipse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1952927" y="4111726"/>
            <a:ext cx="3524042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加点词语是</a:t>
            </a:r>
            <a:r>
              <a:rPr lang="zh-CN" altLang="en-US" sz="24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连续</a:t>
            </a: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的动词。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3" name="TextBox 4"/>
          <p:cNvSpPr txBox="1">
            <a:spLocks noChangeArrowheads="1"/>
          </p:cNvSpPr>
          <p:nvPr/>
        </p:nvSpPr>
        <p:spPr bwMode="auto">
          <a:xfrm>
            <a:off x="915899" y="1388236"/>
            <a:ext cx="7469981" cy="8448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100" dirty="0">
                <a:solidFill>
                  <a:srgbClr val="0000FF"/>
                </a:solidFill>
                <a:latin typeface="+mn-lt"/>
                <a:ea typeface="+mn-ea"/>
                <a:cs typeface="+mn-ea"/>
                <a:sym typeface="+mn-lt"/>
              </a:rPr>
              <a:t>连续的动作</a:t>
            </a:r>
            <a:r>
              <a:rPr lang="zh-CN" altLang="en-US" sz="21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是指人们在做一件事时的动作，并且这种动作是有先后顺序的。</a:t>
            </a:r>
            <a:endParaRPr lang="zh-CN" altLang="en-US" sz="21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4" name="TextBox 4"/>
          <p:cNvSpPr txBox="1">
            <a:spLocks noChangeArrowheads="1"/>
          </p:cNvSpPr>
          <p:nvPr/>
        </p:nvSpPr>
        <p:spPr bwMode="auto">
          <a:xfrm>
            <a:off x="837010" y="2330410"/>
            <a:ext cx="7469981" cy="51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例如：</a:t>
            </a: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我掏出钥匙</a:t>
            </a:r>
            <a:r>
              <a:rPr lang="en-US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打开房门</a:t>
            </a:r>
            <a:r>
              <a:rPr lang="en-US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放下书包</a:t>
            </a:r>
            <a:r>
              <a:rPr lang="en-US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,</a:t>
            </a: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开始收拾房间。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 bwMode="auto">
          <a:xfrm>
            <a:off x="963153" y="3006181"/>
            <a:ext cx="1055396" cy="712076"/>
            <a:chOff x="2135724" y="5020219"/>
            <a:chExt cx="1407944" cy="949529"/>
          </a:xfrm>
        </p:grpSpPr>
        <p:sp>
          <p:nvSpPr>
            <p:cNvPr id="36" name="椭圆 35"/>
            <p:cNvSpPr/>
            <p:nvPr/>
          </p:nvSpPr>
          <p:spPr>
            <a:xfrm>
              <a:off x="2135724" y="5020219"/>
              <a:ext cx="1407944" cy="949529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5"/>
            <p:cNvSpPr>
              <a:spLocks noChangeArrowheads="1"/>
            </p:cNvSpPr>
            <p:nvPr/>
          </p:nvSpPr>
          <p:spPr bwMode="auto">
            <a:xfrm>
              <a:off x="2336175" y="5230839"/>
              <a:ext cx="1067527" cy="615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掏出</a:t>
              </a:r>
              <a:endPara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 bwMode="auto">
          <a:xfrm>
            <a:off x="2594744" y="3058483"/>
            <a:ext cx="1061954" cy="730145"/>
            <a:chOff x="2135724" y="4991211"/>
            <a:chExt cx="1512105" cy="1043401"/>
          </a:xfrm>
        </p:grpSpPr>
        <p:sp>
          <p:nvSpPr>
            <p:cNvPr id="39" name="椭圆 38"/>
            <p:cNvSpPr/>
            <p:nvPr/>
          </p:nvSpPr>
          <p:spPr>
            <a:xfrm>
              <a:off x="2135724" y="4991211"/>
              <a:ext cx="1512105" cy="1043401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" name="矩形 12"/>
            <p:cNvSpPr>
              <a:spLocks noChangeArrowheads="1"/>
            </p:cNvSpPr>
            <p:nvPr/>
          </p:nvSpPr>
          <p:spPr bwMode="auto">
            <a:xfrm>
              <a:off x="2336175" y="5230838"/>
              <a:ext cx="1139423" cy="6597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打开</a:t>
              </a:r>
              <a:endPara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 bwMode="auto">
          <a:xfrm>
            <a:off x="4269641" y="3058480"/>
            <a:ext cx="1006354" cy="765515"/>
            <a:chOff x="2135724" y="4983044"/>
            <a:chExt cx="1342520" cy="1020789"/>
          </a:xfrm>
        </p:grpSpPr>
        <p:sp>
          <p:nvSpPr>
            <p:cNvPr id="42" name="椭圆 41"/>
            <p:cNvSpPr/>
            <p:nvPr/>
          </p:nvSpPr>
          <p:spPr>
            <a:xfrm>
              <a:off x="2135724" y="4983044"/>
              <a:ext cx="1342520" cy="1020789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16"/>
            <p:cNvSpPr>
              <a:spLocks noChangeArrowheads="1"/>
            </p:cNvSpPr>
            <p:nvPr/>
          </p:nvSpPr>
          <p:spPr bwMode="auto">
            <a:xfrm>
              <a:off x="2336175" y="5230840"/>
              <a:ext cx="1067527" cy="6156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放下</a:t>
              </a:r>
              <a:endPara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4" name="组合 43"/>
          <p:cNvGrpSpPr/>
          <p:nvPr/>
        </p:nvGrpSpPr>
        <p:grpSpPr bwMode="auto">
          <a:xfrm>
            <a:off x="5789541" y="3040272"/>
            <a:ext cx="1134666" cy="783724"/>
            <a:chOff x="2135724" y="4970044"/>
            <a:chExt cx="1512105" cy="1045069"/>
          </a:xfrm>
        </p:grpSpPr>
        <p:sp>
          <p:nvSpPr>
            <p:cNvPr id="45" name="椭圆 44"/>
            <p:cNvSpPr/>
            <p:nvPr/>
          </p:nvSpPr>
          <p:spPr>
            <a:xfrm>
              <a:off x="2135724" y="4970044"/>
              <a:ext cx="1512105" cy="1045069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accent4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6" name="矩形 20"/>
            <p:cNvSpPr>
              <a:spLocks noChangeArrowheads="1"/>
            </p:cNvSpPr>
            <p:nvPr/>
          </p:nvSpPr>
          <p:spPr bwMode="auto">
            <a:xfrm>
              <a:off x="2336175" y="5230839"/>
              <a:ext cx="1066406" cy="61561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dirty="0">
                  <a:solidFill>
                    <a:srgbClr val="FF0000"/>
                  </a:solidFill>
                  <a:latin typeface="+mn-lt"/>
                  <a:ea typeface="+mn-ea"/>
                  <a:cs typeface="+mn-ea"/>
                  <a:sym typeface="+mn-lt"/>
                </a:rPr>
                <a:t>收拾</a:t>
              </a:r>
              <a:endPara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7" name="文本框 46"/>
          <p:cNvSpPr txBox="1">
            <a:spLocks noChangeArrowheads="1"/>
          </p:cNvSpPr>
          <p:nvPr/>
        </p:nvSpPr>
        <p:spPr bwMode="auto">
          <a:xfrm>
            <a:off x="1535698" y="4064576"/>
            <a:ext cx="337015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使句子更生动，富有活力。</a:t>
            </a:r>
            <a:endParaRPr lang="zh-CN" altLang="en-US" sz="21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4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词句段运用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059675" y="1350436"/>
            <a:ext cx="7469981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1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仿照上面的例句，选一种情况写一组连续的动作。</a:t>
            </a:r>
            <a:endParaRPr lang="zh-CN" altLang="en-US" sz="21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 bwMode="auto">
          <a:xfrm>
            <a:off x="3680683" y="2110095"/>
            <a:ext cx="2124532" cy="862375"/>
            <a:chOff x="407605" y="2348925"/>
            <a:chExt cx="2833775" cy="1149691"/>
          </a:xfrm>
        </p:grpSpPr>
        <p:pic>
          <p:nvPicPr>
            <p:cNvPr id="5" name="图片 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07605" y="2348925"/>
              <a:ext cx="2833775" cy="114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文本框 2"/>
            <p:cNvSpPr txBox="1">
              <a:spLocks noChangeArrowheads="1"/>
            </p:cNvSpPr>
            <p:nvPr/>
          </p:nvSpPr>
          <p:spPr bwMode="auto">
            <a:xfrm>
              <a:off x="911640" y="2650713"/>
              <a:ext cx="1888406" cy="615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蝴蝶飞舞</a:t>
              </a:r>
              <a:endPara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882968" y="3393070"/>
            <a:ext cx="3169075" cy="837791"/>
            <a:chOff x="407605" y="2348925"/>
            <a:chExt cx="4226661" cy="1116917"/>
          </a:xfrm>
        </p:grpSpPr>
        <p:pic>
          <p:nvPicPr>
            <p:cNvPr id="9" name="图片 9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407605" y="2348925"/>
              <a:ext cx="4226661" cy="11169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文本框 10"/>
            <p:cNvSpPr txBox="1">
              <a:spLocks noChangeArrowheads="1"/>
            </p:cNvSpPr>
            <p:nvPr/>
          </p:nvSpPr>
          <p:spPr bwMode="auto">
            <a:xfrm>
              <a:off x="911639" y="2650713"/>
              <a:ext cx="3119709" cy="615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妈妈下班回到家</a:t>
              </a:r>
              <a:endPara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 bwMode="auto">
          <a:xfrm>
            <a:off x="4561344" y="3386732"/>
            <a:ext cx="3419507" cy="805083"/>
            <a:chOff x="407606" y="2348925"/>
            <a:chExt cx="4559287" cy="1073312"/>
          </a:xfrm>
        </p:grpSpPr>
        <p:pic>
          <p:nvPicPr>
            <p:cNvPr id="12" name="图片 6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07606" y="2348925"/>
              <a:ext cx="4559287" cy="10733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文本框 7"/>
            <p:cNvSpPr txBox="1">
              <a:spLocks noChangeArrowheads="1"/>
            </p:cNvSpPr>
            <p:nvPr/>
          </p:nvSpPr>
          <p:spPr bwMode="auto">
            <a:xfrm>
              <a:off x="911640" y="2650713"/>
              <a:ext cx="3529128" cy="615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小男孩在打羽毛球</a:t>
              </a:r>
              <a:endPara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 flipH="1">
            <a:off x="0" y="1537133"/>
            <a:ext cx="9144000" cy="2069235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任意多边形: 形状 5"/>
          <p:cNvSpPr/>
          <p:nvPr/>
        </p:nvSpPr>
        <p:spPr>
          <a:xfrm flipV="1">
            <a:off x="451196" y="1218391"/>
            <a:ext cx="4976320" cy="2757791"/>
          </a:xfrm>
          <a:custGeom>
            <a:avLst/>
            <a:gdLst>
              <a:gd name="connsiteX0" fmla="*/ 128585 w 6635093"/>
              <a:gd name="connsiteY0" fmla="*/ 5026479 h 5026479"/>
              <a:gd name="connsiteX1" fmla="*/ 0 w 6635093"/>
              <a:gd name="connsiteY1" fmla="*/ 5026479 h 5026479"/>
              <a:gd name="connsiteX2" fmla="*/ 0 w 6635093"/>
              <a:gd name="connsiteY2" fmla="*/ 0 h 5026479"/>
              <a:gd name="connsiteX3" fmla="*/ 128585 w 6635093"/>
              <a:gd name="connsiteY3" fmla="*/ 0 h 5026479"/>
              <a:gd name="connsiteX4" fmla="*/ 128585 w 6635093"/>
              <a:gd name="connsiteY4" fmla="*/ 4891494 h 5026479"/>
              <a:gd name="connsiteX5" fmla="*/ 6506501 w 6635093"/>
              <a:gd name="connsiteY5" fmla="*/ 4891494 h 5026479"/>
              <a:gd name="connsiteX6" fmla="*/ 6506501 w 6635093"/>
              <a:gd name="connsiteY6" fmla="*/ 4527223 h 5026479"/>
              <a:gd name="connsiteX7" fmla="*/ 6635089 w 6635093"/>
              <a:gd name="connsiteY7" fmla="*/ 4527223 h 5026479"/>
              <a:gd name="connsiteX8" fmla="*/ 6635089 w 6635093"/>
              <a:gd name="connsiteY8" fmla="*/ 4891494 h 5026479"/>
              <a:gd name="connsiteX9" fmla="*/ 6635093 w 6635093"/>
              <a:gd name="connsiteY9" fmla="*/ 4891494 h 5026479"/>
              <a:gd name="connsiteX10" fmla="*/ 6635093 w 6635093"/>
              <a:gd name="connsiteY10" fmla="*/ 5026477 h 5026479"/>
              <a:gd name="connsiteX11" fmla="*/ 128585 w 6635093"/>
              <a:gd name="connsiteY11" fmla="*/ 5026477 h 5026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635093" h="5026479">
                <a:moveTo>
                  <a:pt x="128585" y="5026479"/>
                </a:moveTo>
                <a:lnTo>
                  <a:pt x="0" y="5026479"/>
                </a:lnTo>
                <a:lnTo>
                  <a:pt x="0" y="0"/>
                </a:lnTo>
                <a:lnTo>
                  <a:pt x="128585" y="0"/>
                </a:lnTo>
                <a:lnTo>
                  <a:pt x="128585" y="4891494"/>
                </a:lnTo>
                <a:lnTo>
                  <a:pt x="6506501" y="4891494"/>
                </a:lnTo>
                <a:lnTo>
                  <a:pt x="6506501" y="4527223"/>
                </a:lnTo>
                <a:lnTo>
                  <a:pt x="6635089" y="4527223"/>
                </a:lnTo>
                <a:lnTo>
                  <a:pt x="6635089" y="4891494"/>
                </a:lnTo>
                <a:lnTo>
                  <a:pt x="6635093" y="4891494"/>
                </a:lnTo>
                <a:lnTo>
                  <a:pt x="6635093" y="5026477"/>
                </a:lnTo>
                <a:lnTo>
                  <a:pt x="128585" y="50264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任意多边形: 形状 12"/>
          <p:cNvSpPr/>
          <p:nvPr/>
        </p:nvSpPr>
        <p:spPr>
          <a:xfrm rot="5400000" flipH="1">
            <a:off x="5244205" y="476510"/>
            <a:ext cx="2653810" cy="4243388"/>
          </a:xfrm>
          <a:custGeom>
            <a:avLst/>
            <a:gdLst>
              <a:gd name="connsiteX0" fmla="*/ 4244211 w 4244211"/>
              <a:gd name="connsiteY0" fmla="*/ 1 h 5657851"/>
              <a:gd name="connsiteX1" fmla="*/ 4244211 w 4244211"/>
              <a:gd name="connsiteY1" fmla="*/ 128587 h 5657851"/>
              <a:gd name="connsiteX2" fmla="*/ 126206 w 4244211"/>
              <a:gd name="connsiteY2" fmla="*/ 128587 h 5657851"/>
              <a:gd name="connsiteX3" fmla="*/ 126206 w 4244211"/>
              <a:gd name="connsiteY3" fmla="*/ 5657851 h 5657851"/>
              <a:gd name="connsiteX4" fmla="*/ 0 w 4244211"/>
              <a:gd name="connsiteY4" fmla="*/ 5657851 h 5657851"/>
              <a:gd name="connsiteX5" fmla="*/ 0 w 4244211"/>
              <a:gd name="connsiteY5" fmla="*/ 0 h 5657851"/>
              <a:gd name="connsiteX6" fmla="*/ 126206 w 4244211"/>
              <a:gd name="connsiteY6" fmla="*/ 0 h 5657851"/>
              <a:gd name="connsiteX7" fmla="*/ 126206 w 4244211"/>
              <a:gd name="connsiteY7" fmla="*/ 1 h 56578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4211" h="5657851">
                <a:moveTo>
                  <a:pt x="4244211" y="1"/>
                </a:moveTo>
                <a:lnTo>
                  <a:pt x="4244211" y="128587"/>
                </a:lnTo>
                <a:lnTo>
                  <a:pt x="126206" y="128587"/>
                </a:lnTo>
                <a:lnTo>
                  <a:pt x="126206" y="5657851"/>
                </a:lnTo>
                <a:lnTo>
                  <a:pt x="0" y="5657851"/>
                </a:lnTo>
                <a:lnTo>
                  <a:pt x="0" y="0"/>
                </a:lnTo>
                <a:lnTo>
                  <a:pt x="126206" y="0"/>
                </a:lnTo>
                <a:lnTo>
                  <a:pt x="126206" y="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 flipH="1">
            <a:off x="8503526" y="986291"/>
            <a:ext cx="292605" cy="362054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 flipH="1">
            <a:off x="0" y="0"/>
            <a:ext cx="346061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-1" y="228600"/>
            <a:ext cx="2631332" cy="175098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 flipH="1">
            <a:off x="5427516" y="4968402"/>
            <a:ext cx="3716485" cy="175098"/>
          </a:xfrm>
          <a:prstGeom prst="rect">
            <a:avLst/>
          </a:prstGeom>
          <a:gradFill flip="none" rotWithShape="1">
            <a:gsLst>
              <a:gs pos="0">
                <a:srgbClr val="30B593"/>
              </a:gs>
              <a:gs pos="100000">
                <a:srgbClr val="00B050"/>
              </a:gs>
            </a:gsLst>
            <a:lin ang="2700000" scaled="1"/>
            <a:tileRect/>
          </a:gradFill>
          <a:ln>
            <a:solidFill>
              <a:schemeClr val="bg1"/>
            </a:solidFill>
          </a:ln>
          <a:effectLst>
            <a:outerShdw blurRad="38100" dist="12700" dir="10800000" algn="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671222" y="2060865"/>
            <a:ext cx="4752665" cy="882071"/>
            <a:chOff x="894963" y="2284695"/>
            <a:chExt cx="6336886" cy="1176094"/>
          </a:xfrm>
        </p:grpSpPr>
        <p:sp>
          <p:nvSpPr>
            <p:cNvPr id="22" name="文本框 21"/>
            <p:cNvSpPr txBox="1"/>
            <p:nvPr/>
          </p:nvSpPr>
          <p:spPr>
            <a:xfrm>
              <a:off x="894963" y="2284695"/>
              <a:ext cx="6063194" cy="11490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5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谢谢各位倾听！</a:t>
              </a:r>
              <a:endParaRPr lang="zh-CN" altLang="en-US" sz="5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033541" y="3460789"/>
              <a:ext cx="619830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 descr="图片包含 草, 户外, 建筑, 房子&#10;&#10;描述已自动生成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432819" y="386804"/>
            <a:ext cx="2917136" cy="4369892"/>
          </a:xfrm>
          <a:prstGeom prst="rect">
            <a:avLst/>
          </a:prstGeom>
          <a:ln w="22225">
            <a:solidFill>
              <a:schemeClr val="bg1"/>
            </a:solidFill>
          </a:ln>
          <a:effectLst>
            <a:outerShdw blurRad="114300" sx="101000" sy="101000" algn="ctr" rotWithShape="0">
              <a:prstClr val="black">
                <a:alpha val="10000"/>
              </a:prst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9541" y="1484046"/>
            <a:ext cx="5255285" cy="392415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自由阅读交流平台的句子，体会描写方法：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9541" y="2109898"/>
            <a:ext cx="7327211" cy="1232645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dirty="0">
                <a:solidFill>
                  <a:srgbClr val="0D0D0D"/>
                </a:solidFill>
                <a:cs typeface="+mn-ea"/>
                <a:sym typeface="+mn-lt"/>
              </a:rPr>
              <a:t>      哈尔威船长站在指挥台上，大声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吼喝</a:t>
            </a:r>
            <a:r>
              <a:rPr lang="zh-CN" altLang="en-US" sz="2100" dirty="0">
                <a:solidFill>
                  <a:srgbClr val="0D0D0D"/>
                </a:solidFill>
                <a:cs typeface="+mn-ea"/>
                <a:sym typeface="+mn-lt"/>
              </a:rPr>
              <a:t>：“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全体安静，注意听命令！把救生艇放下去。妇女先走，其他乘客跟上，船员断后。必须把六十人救出去！</a:t>
            </a:r>
            <a:r>
              <a:rPr lang="zh-CN" altLang="en-US" sz="2100" dirty="0">
                <a:solidFill>
                  <a:srgbClr val="0D0D0D"/>
                </a:solidFill>
                <a:cs typeface="+mn-ea"/>
                <a:sym typeface="+mn-lt"/>
              </a:rPr>
              <a:t>”</a:t>
            </a:r>
            <a:endParaRPr lang="zh-CN" altLang="en-US" sz="2100" dirty="0">
              <a:solidFill>
                <a:srgbClr val="0D0D0D"/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688856" y="3698353"/>
            <a:ext cx="1944290" cy="6858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语言描写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73601" y="1541968"/>
            <a:ext cx="6752958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 妈妈轻轻地摸了摸我的额头，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心疼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地说：“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瞧你，这两天人都瘦了，以后可得注意保暖，不能再感冒了！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”</a:t>
            </a:r>
            <a:endParaRPr lang="zh-CN" altLang="en-US" sz="21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017985" y="3312533"/>
            <a:ext cx="1944290" cy="6858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语言描写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9" name="右箭头 60"/>
          <p:cNvSpPr/>
          <p:nvPr/>
        </p:nvSpPr>
        <p:spPr>
          <a:xfrm>
            <a:off x="3136106" y="3500161"/>
            <a:ext cx="733425" cy="363141"/>
          </a:xfrm>
          <a:prstGeom prst="rightArrow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 bwMode="auto">
          <a:xfrm>
            <a:off x="4249270" y="3100949"/>
            <a:ext cx="2239862" cy="1134666"/>
            <a:chOff x="3199209" y="5256678"/>
            <a:chExt cx="5091220" cy="1513599"/>
          </a:xfrm>
        </p:grpSpPr>
        <p:pic>
          <p:nvPicPr>
            <p:cNvPr id="11" name="图片 1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99209" y="5256678"/>
              <a:ext cx="5091220" cy="15135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文本框 3"/>
            <p:cNvSpPr txBox="1">
              <a:spLocks noChangeArrowheads="1"/>
            </p:cNvSpPr>
            <p:nvPr/>
          </p:nvSpPr>
          <p:spPr bwMode="auto">
            <a:xfrm>
              <a:off x="3764640" y="5474338"/>
              <a:ext cx="4525787" cy="11085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r>
                <a:rPr lang="zh-CN" altLang="en-US" sz="2400" dirty="0">
                  <a:solidFill>
                    <a:prstClr val="black"/>
                  </a:solidFill>
                  <a:latin typeface="+mn-lt"/>
                  <a:ea typeface="+mn-ea"/>
                  <a:cs typeface="+mn-ea"/>
                  <a:sym typeface="+mn-lt"/>
                </a:rPr>
                <a:t>妈妈对“我”的关心和爱</a:t>
              </a:r>
              <a:endPara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63638" y="1287695"/>
            <a:ext cx="6211670" cy="3015956"/>
            <a:chOff x="1551518" y="1888377"/>
            <a:chExt cx="8282226" cy="402127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51518" y="1888377"/>
              <a:ext cx="8282226" cy="402127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2645826" y="2730909"/>
              <a:ext cx="6096000" cy="219136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100" dirty="0">
                  <a:solidFill>
                    <a:srgbClr val="0000FF"/>
                  </a:solidFill>
                  <a:cs typeface="+mn-ea"/>
                  <a:sym typeface="+mn-lt"/>
                </a:rPr>
                <a:t>       语言描写</a:t>
              </a:r>
              <a:r>
                <a:rPr lang="zh-CN" altLang="en-US" sz="2100" dirty="0">
                  <a:solidFill>
                    <a:srgbClr val="0D0D0D"/>
                  </a:solidFill>
                  <a:cs typeface="+mn-ea"/>
                  <a:sym typeface="+mn-lt"/>
                </a:rPr>
                <a:t>可以反映出人物的一些特点，运用恰当的语言描写能使文章逼真、生动、形象，更好地表现人物性格，揭示文章中心。</a:t>
              </a:r>
              <a:endParaRPr lang="zh-CN" altLang="en-US" sz="2100" dirty="0">
                <a:solidFill>
                  <a:srgbClr val="0D0D0D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1212460" y="1394867"/>
            <a:ext cx="6719080" cy="955646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defRPr/>
            </a:pPr>
            <a:r>
              <a:rPr lang="zh-CN" altLang="en-US" sz="2700" b="1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    </a:t>
            </a:r>
            <a:r>
              <a:rPr lang="zh-CN" altLang="en-US" sz="21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黄继光突然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站</a:t>
            </a:r>
            <a:r>
              <a:rPr lang="zh-CN" altLang="en-US" sz="21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起来了！在暴风雨一样的子弹中站起来了！他</a:t>
            </a:r>
            <a:r>
              <a:rPr lang="zh-CN" altLang="en-US" sz="21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举</a:t>
            </a:r>
            <a:r>
              <a:rPr lang="zh-CN" altLang="en-US" sz="2100" dirty="0">
                <a:solidFill>
                  <a:srgbClr val="0D0D0D"/>
                </a:solidFill>
                <a:latin typeface="+mn-lt"/>
                <a:ea typeface="+mn-ea"/>
                <a:cs typeface="+mn-ea"/>
                <a:sym typeface="+mn-lt"/>
              </a:rPr>
              <a:t>起右臂，手雷在探照灯的光亮中闪闪发光。</a:t>
            </a:r>
            <a:endParaRPr lang="zh-CN" altLang="en-US" sz="2100" dirty="0">
              <a:solidFill>
                <a:srgbClr val="0D0D0D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509211" y="3026573"/>
            <a:ext cx="1944291" cy="6858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动作描写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994548" y="2709433"/>
            <a:ext cx="1878190" cy="14114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圆角矩形 61"/>
          <p:cNvSpPr/>
          <p:nvPr/>
        </p:nvSpPr>
        <p:spPr>
          <a:xfrm>
            <a:off x="6463647" y="3127318"/>
            <a:ext cx="1467893" cy="59888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400" dirty="0">
                <a:solidFill>
                  <a:srgbClr val="FF0000"/>
                </a:solidFill>
                <a:cs typeface="+mn-ea"/>
                <a:sym typeface="+mn-lt"/>
              </a:rPr>
              <a:t>英勇无畏</a:t>
            </a:r>
            <a:endParaRPr lang="zh-CN" altLang="en-US" sz="2400" dirty="0">
              <a:solidFill>
                <a:srgbClr val="FF000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29386" y="1381083"/>
            <a:ext cx="7285229" cy="1620444"/>
          </a:xfrm>
          <a:prstGeom prst="rect">
            <a:avLst/>
          </a:prstGeom>
          <a:ln w="19050">
            <a:solidFill>
              <a:schemeClr val="tx1"/>
            </a:solidFill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       他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弯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着腰，篮球在他的手下前后左右不停地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拍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着，两眼溜溜地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转动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，寻找“突围”的机会。突然他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加快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了步伐，一会左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拐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，一会右拐，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冲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过了两层防线，来到篮下，一个虎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跳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，</a:t>
            </a:r>
            <a:r>
              <a:rPr lang="zh-CN" altLang="en-US" sz="2100" dirty="0">
                <a:solidFill>
                  <a:srgbClr val="FF0000"/>
                </a:solidFill>
                <a:cs typeface="+mn-ea"/>
                <a:sym typeface="+mn-lt"/>
              </a:rPr>
              <a:t>投</a:t>
            </a:r>
            <a:r>
              <a:rPr lang="zh-CN" altLang="en-US" sz="2100" dirty="0">
                <a:solidFill>
                  <a:prstClr val="black"/>
                </a:solidFill>
                <a:cs typeface="+mn-ea"/>
                <a:sym typeface="+mn-lt"/>
              </a:rPr>
              <a:t>入篮中。</a:t>
            </a:r>
            <a:endParaRPr lang="zh-CN" altLang="en-US" sz="2100" dirty="0">
              <a:solidFill>
                <a:srgbClr val="0D0D0D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157789" y="3394439"/>
            <a:ext cx="1944291" cy="685800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400" dirty="0">
                <a:solidFill>
                  <a:prstClr val="black"/>
                </a:solidFill>
                <a:cs typeface="+mn-ea"/>
                <a:sym typeface="+mn-lt"/>
              </a:rPr>
              <a:t>动作描写</a:t>
            </a: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0" name="文本框 6"/>
          <p:cNvSpPr txBox="1">
            <a:spLocks noChangeArrowheads="1"/>
          </p:cNvSpPr>
          <p:nvPr/>
        </p:nvSpPr>
        <p:spPr bwMode="auto">
          <a:xfrm>
            <a:off x="4572000" y="3558151"/>
            <a:ext cx="1677383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srgbClr val="00B050"/>
                </a:solidFill>
                <a:latin typeface="+mn-lt"/>
                <a:ea typeface="+mn-ea"/>
                <a:cs typeface="+mn-ea"/>
                <a:sym typeface="+mn-lt"/>
              </a:rPr>
              <a:t>机智、敏捷</a:t>
            </a:r>
            <a:endParaRPr lang="zh-CN" altLang="en-US" sz="2400" dirty="0">
              <a:solidFill>
                <a:srgbClr val="00B05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62696" y="1707656"/>
            <a:ext cx="5392271" cy="2132078"/>
            <a:chOff x="1935227" y="2195393"/>
            <a:chExt cx="7189694" cy="284277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35227" y="2195393"/>
              <a:ext cx="7189694" cy="2842771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2823080" y="2767574"/>
              <a:ext cx="5367472" cy="1674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2100" dirty="0">
                  <a:solidFill>
                    <a:srgbClr val="0000FF"/>
                  </a:solidFill>
                  <a:cs typeface="+mn-ea"/>
                  <a:sym typeface="+mn-lt"/>
                </a:rPr>
                <a:t>       动作描写</a:t>
              </a: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可以确切生动地表现人物的动态，反映人物心理活动的进程和品质。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54967" y="1668066"/>
            <a:ext cx="2271713" cy="300751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交流平台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52153" y="1542646"/>
            <a:ext cx="6226422" cy="2577108"/>
            <a:chOff x="1269537" y="2056861"/>
            <a:chExt cx="8301896" cy="3436144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269537" y="2056861"/>
              <a:ext cx="8301896" cy="343614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1856608" y="2678728"/>
              <a:ext cx="7169413" cy="23637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2100" dirty="0">
                  <a:solidFill>
                    <a:prstClr val="black"/>
                  </a:solidFill>
                  <a:cs typeface="+mn-ea"/>
                  <a:sym typeface="+mn-lt"/>
                </a:rPr>
                <a:t>       阅读文章时，要注意从人物的外貌、动作等描写中感受人物的品质，同时也要将这种方法运用到自己的习作中去，学会运用多种方法写出人物的特点。</a:t>
              </a:r>
              <a:endParaRPr lang="zh-CN" altLang="en-US" sz="21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254967" y="1668066"/>
            <a:ext cx="2271713" cy="300751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识字加油站</a:t>
            </a:r>
            <a:endParaRPr lang="zh-CN" altLang="en-US" sz="2400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Box 7"/>
          <p:cNvSpPr txBox="1">
            <a:spLocks noChangeArrowheads="1"/>
          </p:cNvSpPr>
          <p:nvPr/>
        </p:nvSpPr>
        <p:spPr bwMode="auto">
          <a:xfrm>
            <a:off x="1983281" y="2056693"/>
            <a:ext cx="924773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和  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蔼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2491738" y="1550058"/>
            <a:ext cx="40780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700" dirty="0" err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ǎi</a:t>
            </a:r>
            <a:endParaRPr lang="zh-CN" altLang="en-US" sz="2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3946709" y="2049181"/>
            <a:ext cx="1119537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7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慷   慨</a:t>
            </a:r>
            <a:endParaRPr lang="zh-CN" altLang="en-US" sz="27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820203" y="1591867"/>
            <a:ext cx="804548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kāng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567870" y="1622823"/>
            <a:ext cx="616996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 </a:t>
            </a:r>
            <a:r>
              <a:rPr lang="en-US" altLang="zh-CN" sz="2400" dirty="0" err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kǎi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5975747" y="2017969"/>
            <a:ext cx="1119537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7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徘   徊</a:t>
            </a:r>
            <a:endParaRPr lang="zh-CN" altLang="en-US" sz="27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882038" y="1543401"/>
            <a:ext cx="548468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pái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6571269" y="1544941"/>
            <a:ext cx="719188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400" dirty="0" err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huái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1002507" y="3322418"/>
            <a:ext cx="1369606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临危不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惧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919047" y="2897286"/>
            <a:ext cx="40780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700" dirty="0" err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jù</a:t>
            </a:r>
            <a:endParaRPr lang="zh-CN" altLang="en-US" sz="2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TextBox 7"/>
          <p:cNvSpPr txBox="1">
            <a:spLocks noChangeArrowheads="1"/>
          </p:cNvSpPr>
          <p:nvPr/>
        </p:nvSpPr>
        <p:spPr bwMode="auto">
          <a:xfrm>
            <a:off x="2865030" y="3274458"/>
            <a:ext cx="1369606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锲</a:t>
            </a: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而不舍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2804568" y="2865949"/>
            <a:ext cx="60016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700" dirty="0" err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qiè</a:t>
            </a:r>
            <a:endParaRPr lang="zh-CN" altLang="en-US" sz="2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" name="TextBox 7"/>
          <p:cNvSpPr txBox="1">
            <a:spLocks noChangeArrowheads="1"/>
          </p:cNvSpPr>
          <p:nvPr/>
        </p:nvSpPr>
        <p:spPr bwMode="auto">
          <a:xfrm>
            <a:off x="4958939" y="3296531"/>
            <a:ext cx="1369606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焦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躁</a:t>
            </a: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不安</a:t>
            </a:r>
            <a:endParaRPr lang="zh-CN" altLang="en-US" sz="24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5190178" y="2863957"/>
            <a:ext cx="69634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700" dirty="0" err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zào</a:t>
            </a:r>
            <a:endParaRPr lang="zh-CN" altLang="en-US" sz="2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extBox 7"/>
          <p:cNvSpPr txBox="1">
            <a:spLocks noChangeArrowheads="1"/>
          </p:cNvSpPr>
          <p:nvPr/>
        </p:nvSpPr>
        <p:spPr bwMode="auto">
          <a:xfrm>
            <a:off x="6932467" y="3273429"/>
            <a:ext cx="1369606" cy="438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心急如</a:t>
            </a:r>
            <a:r>
              <a:rPr lang="zh-CN" altLang="en-US" sz="2400" dirty="0">
                <a:solidFill>
                  <a:srgbClr val="FF0000"/>
                </a:solidFill>
                <a:latin typeface="+mn-lt"/>
                <a:ea typeface="+mn-ea"/>
                <a:cs typeface="+mn-ea"/>
                <a:sym typeface="+mn-lt"/>
              </a:rPr>
              <a:t>焚</a:t>
            </a:r>
            <a:endParaRPr lang="zh-CN" altLang="en-US" sz="2400" dirty="0">
              <a:solidFill>
                <a:srgbClr val="FF0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7750032" y="2851333"/>
            <a:ext cx="619400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700" dirty="0" err="1">
                <a:solidFill>
                  <a:prstClr val="black"/>
                </a:solidFill>
                <a:latin typeface="+mn-lt"/>
                <a:ea typeface="+mn-ea"/>
                <a:cs typeface="+mn-ea"/>
                <a:sym typeface="+mn-lt"/>
              </a:rPr>
              <a:t>fén</a:t>
            </a:r>
            <a:endParaRPr lang="zh-CN" altLang="en-US" sz="2700" dirty="0">
              <a:solidFill>
                <a:prstClr val="black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p="http://schemas.openxmlformats.org/presentationml/2006/main">
  <p:tag name="KSO_WPP_MARK_KEY" val="f224e0d5-ac9f-4e20-9ccf-1b076c4dfc0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jxmqpx">
      <a:majorFont>
        <a:latin typeface="Arial"/>
        <a:ea typeface="思源黑体 CN Regular"/>
        <a:cs typeface=""/>
      </a:majorFont>
      <a:minorFont>
        <a:latin typeface="Arial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1490</Words>
  <Application>WPS 演示</Application>
  <PresentationFormat>全屏显示(16:9)</PresentationFormat>
  <Paragraphs>182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1" baseType="lpstr">
      <vt:lpstr>Arial</vt:lpstr>
      <vt:lpstr>宋体</vt:lpstr>
      <vt:lpstr>Wingdings</vt:lpstr>
      <vt:lpstr>思源黑体 CN Light</vt:lpstr>
      <vt:lpstr>思源黑体 CN Bold</vt:lpstr>
      <vt:lpstr>黑体</vt:lpstr>
      <vt:lpstr>微软雅黑</vt:lpstr>
      <vt:lpstr>Calibri</vt:lpstr>
      <vt:lpstr>思源黑体 CN Regular</vt:lpstr>
      <vt:lpstr>Arial Unicode MS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2</cp:revision>
  <dcterms:created xsi:type="dcterms:W3CDTF">2020-06-05T01:58:00Z</dcterms:created>
  <dcterms:modified xsi:type="dcterms:W3CDTF">2023-01-17T03:45:50Z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3AE076753575420EA5B8482EAAC2067B</vt:lpwstr>
  </property>
</Properties>
</file>