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705" r:id="rId5"/>
    <p:sldId id="1307" r:id="rId6"/>
    <p:sldId id="1308" r:id="rId7"/>
    <p:sldId id="1309" r:id="rId8"/>
    <p:sldId id="1310" r:id="rId9"/>
    <p:sldId id="1311" r:id="rId10"/>
    <p:sldId id="1312" r:id="rId11"/>
    <p:sldId id="1313" r:id="rId12"/>
    <p:sldId id="1315" r:id="rId13"/>
    <p:sldId id="1314" r:id="rId14"/>
    <p:sldId id="1316" r:id="rId15"/>
    <p:sldId id="1317" r:id="rId16"/>
    <p:sldId id="1318" r:id="rId17"/>
    <p:sldId id="1319" r:id="rId18"/>
    <p:sldId id="1320" r:id="rId19"/>
    <p:sldId id="258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B4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384D4971-EEA0-43C2-9182-D43410F72C2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flipH="1">
            <a:off x="-1" y="1"/>
            <a:ext cx="3460615" cy="74543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flipH="1">
            <a:off x="7528891" y="4968402"/>
            <a:ext cx="1615109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254364" y="198467"/>
            <a:ext cx="2071688" cy="373856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800">
                <a:solidFill>
                  <a:srgbClr val="2AB4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13" name="矩形: 圆角 12"/>
          <p:cNvSpPr/>
          <p:nvPr userDrawn="1"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2AB4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71222" y="1838210"/>
            <a:ext cx="4752665" cy="1397047"/>
            <a:chOff x="894963" y="2284695"/>
            <a:chExt cx="6336886" cy="1862728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语文</a:t>
              </a:r>
              <a:r>
                <a:rPr lang="zh-CN" altLang="en-US" sz="50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园地（三）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6398" y="3470315"/>
              <a:ext cx="580881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部编版语文课</a:t>
              </a: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件 四年级下册</a:t>
              </a:r>
              <a:endParaRPr lang="en-US" altLang="zh-CN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cs typeface="+mn-ea"/>
                <a:sym typeface="+mn-lt"/>
              </a:rPr>
              <a:t>BY YUSHEN</a:t>
            </a:r>
            <a:endParaRPr lang="zh-CN" altLang="en-US" dirty="0">
              <a:noFill/>
              <a:cs typeface="+mn-ea"/>
              <a:sym typeface="+mn-lt"/>
            </a:endParaRPr>
          </a:p>
        </p:txBody>
      </p: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302080" y="1248466"/>
            <a:ext cx="5016103" cy="3070069"/>
          </a:xfrm>
          <a:prstGeom prst="rect">
            <a:avLst/>
          </a:prstGeom>
          <a:noFill/>
          <a:ln w="19050">
            <a:noFill/>
            <a:round/>
          </a:ln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en-US" altLang="zh-CN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孟浩然（689—740），名浩，字浩然，号孟山人，襄州襄阳（现湖北襄阳）人，世称孟襄阳。因他未曾入仕，又称之为孟山人，是唐代著名的山水田园派诗人。后人把孟浩然与王维并称为“王孟”，有《孟浩然集》三卷传世。 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1199" y="1462318"/>
            <a:ext cx="1237879" cy="27801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01820" y="1722929"/>
            <a:ext cx="4723633" cy="216982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noProof="1">
                <a:cs typeface="+mn-ea"/>
                <a:sym typeface="+mn-lt"/>
              </a:rPr>
              <a:t>    </a:t>
            </a:r>
            <a:r>
              <a:rPr lang="zh-CN" altLang="en-US" sz="1800" noProof="1">
                <a:cs typeface="+mn-ea"/>
                <a:sym typeface="+mn-lt"/>
              </a:rPr>
              <a:t>杜甫（公元712年-公元770年），字子美，自号少陵野老。唐代伟大的现实主义诗人，与李白合称“李杜”。杜甫被称为"诗圣"，他的诗被称为</a:t>
            </a:r>
            <a:r>
              <a:rPr lang="en-US" altLang="zh-CN" sz="1800" noProof="1">
                <a:cs typeface="+mn-ea"/>
                <a:sym typeface="+mn-lt"/>
              </a:rPr>
              <a:t>“</a:t>
            </a:r>
            <a:r>
              <a:rPr lang="zh-CN" altLang="en-US" sz="1800" noProof="1">
                <a:cs typeface="+mn-ea"/>
                <a:sym typeface="+mn-lt"/>
              </a:rPr>
              <a:t>诗史</a:t>
            </a:r>
            <a:r>
              <a:rPr lang="en-US" altLang="zh-CN" sz="1800" noProof="1">
                <a:cs typeface="+mn-ea"/>
                <a:sym typeface="+mn-lt"/>
              </a:rPr>
              <a:t>”</a:t>
            </a:r>
            <a:r>
              <a:rPr lang="zh-CN" altLang="en-US" sz="1800" noProof="1">
                <a:cs typeface="+mn-ea"/>
                <a:sym typeface="+mn-lt"/>
              </a:rPr>
              <a:t>。杜甫共有约1500首诗歌被保留了下来，大多集于《杜工部集》。</a:t>
            </a:r>
            <a:endParaRPr lang="zh-CN" altLang="en-US" sz="1800" noProof="1">
              <a:cs typeface="+mn-ea"/>
              <a:sym typeface="+mn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18547" y="1674438"/>
            <a:ext cx="2221937" cy="22219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75595" y="2141859"/>
            <a:ext cx="6752034" cy="1339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◆在我的窗前，有一棵白桦，仿佛涂上银霜，披上了一身雪花。</a:t>
            </a:r>
            <a:endParaRPr lang="zh-CN" altLang="en-US" sz="27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61799" y="1182932"/>
            <a:ext cx="7840647" cy="738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100" b="1" dirty="0">
                <a:latin typeface="+mn-lt"/>
                <a:ea typeface="+mn-ea"/>
                <a:cs typeface="+mn-ea"/>
                <a:sym typeface="+mn-lt"/>
              </a:rPr>
              <a:t>读一读，注意加点的部分，再找一找其他描写颜色的句子，和同学交流。</a:t>
            </a:r>
            <a:endParaRPr lang="zh-CN" altLang="en-US" sz="21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圆角矩形 3"/>
          <p:cNvSpPr/>
          <p:nvPr/>
        </p:nvSpPr>
        <p:spPr>
          <a:xfrm>
            <a:off x="958914" y="2073992"/>
            <a:ext cx="7427119" cy="1129904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流程图: 联系 4"/>
          <p:cNvSpPr/>
          <p:nvPr/>
        </p:nvSpPr>
        <p:spPr>
          <a:xfrm flipV="1">
            <a:off x="5799995" y="2666924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流程图: 联系 12"/>
          <p:cNvSpPr/>
          <p:nvPr/>
        </p:nvSpPr>
        <p:spPr>
          <a:xfrm flipV="1">
            <a:off x="6130989" y="2666924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流程图: 联系 13"/>
          <p:cNvSpPr/>
          <p:nvPr/>
        </p:nvSpPr>
        <p:spPr>
          <a:xfrm flipV="1">
            <a:off x="6460792" y="2666924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流程图: 联系 14"/>
          <p:cNvSpPr/>
          <p:nvPr/>
        </p:nvSpPr>
        <p:spPr>
          <a:xfrm flipV="1">
            <a:off x="6833458" y="2666924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流程图: 联系 15"/>
          <p:cNvSpPr/>
          <p:nvPr/>
        </p:nvSpPr>
        <p:spPr>
          <a:xfrm flipV="1">
            <a:off x="7177548" y="2666924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流程图: 联系 16"/>
          <p:cNvSpPr/>
          <p:nvPr/>
        </p:nvSpPr>
        <p:spPr>
          <a:xfrm flipV="1">
            <a:off x="7507352" y="2666924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1360155" y="3356296"/>
            <a:ext cx="6026944" cy="1047750"/>
            <a:chOff x="2119" y="5889"/>
            <a:chExt cx="8905" cy="1650"/>
          </a:xfrm>
        </p:grpSpPr>
        <p:sp>
          <p:nvSpPr>
            <p:cNvPr id="16" name="云形标注 17"/>
            <p:cNvSpPr/>
            <p:nvPr/>
          </p:nvSpPr>
          <p:spPr>
            <a:xfrm>
              <a:off x="2119" y="5889"/>
              <a:ext cx="8905" cy="1650"/>
            </a:xfrm>
            <a:prstGeom prst="cloudCallout">
              <a:avLst>
                <a:gd name="adj1" fmla="val 43879"/>
                <a:gd name="adj2" fmla="val -104424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noProof="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3109" y="6224"/>
              <a:ext cx="6924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00" b="1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运用</a:t>
              </a:r>
              <a:r>
                <a:rPr lang="zh-CN" altLang="en-US" sz="18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比喻</a:t>
              </a:r>
              <a:r>
                <a:rPr lang="zh-CN" altLang="en-US" sz="1800" b="1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修辞手法，把雪花比作银霜，生动形象地写出了颜色的洁白。</a:t>
              </a:r>
              <a:endParaRPr lang="zh-CN" altLang="en-US" sz="18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848109" y="1517280"/>
            <a:ext cx="7167563" cy="2169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◆白雾与远天晴空连在一起，晶白中透着淡蓝、青苍，一碧万顷。</a:t>
            </a:r>
            <a:endParaRPr lang="zh-CN" altLang="en-US" sz="27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7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◆那草滩的绿，绿得娇嫩；那菜花的黄，黄得蓬勃；而那湖水的蓝，又是蓝得多么醉人啊！</a:t>
            </a:r>
            <a:endParaRPr lang="zh-CN" altLang="en-US" sz="27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流程图: 联系 12"/>
          <p:cNvSpPr/>
          <p:nvPr/>
        </p:nvSpPr>
        <p:spPr>
          <a:xfrm flipV="1">
            <a:off x="5545125" y="1953048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流程图: 联系 2"/>
          <p:cNvSpPr/>
          <p:nvPr/>
        </p:nvSpPr>
        <p:spPr>
          <a:xfrm flipV="1">
            <a:off x="5882072" y="1953048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流程图: 联系 4"/>
          <p:cNvSpPr/>
          <p:nvPr/>
        </p:nvSpPr>
        <p:spPr>
          <a:xfrm flipV="1">
            <a:off x="6267834" y="1953048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流程图: 联系 5"/>
          <p:cNvSpPr/>
          <p:nvPr/>
        </p:nvSpPr>
        <p:spPr>
          <a:xfrm flipV="1">
            <a:off x="6611925" y="1953048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流程图: 联系 6"/>
          <p:cNvSpPr/>
          <p:nvPr/>
        </p:nvSpPr>
        <p:spPr>
          <a:xfrm flipV="1">
            <a:off x="6940538" y="1953048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流程图: 联系 7"/>
          <p:cNvSpPr/>
          <p:nvPr/>
        </p:nvSpPr>
        <p:spPr>
          <a:xfrm flipV="1">
            <a:off x="7283438" y="1953048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流程图: 联系 8"/>
          <p:cNvSpPr/>
          <p:nvPr/>
        </p:nvSpPr>
        <p:spPr>
          <a:xfrm flipV="1">
            <a:off x="7656103" y="1953048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流程图: 联系 9"/>
          <p:cNvSpPr/>
          <p:nvPr/>
        </p:nvSpPr>
        <p:spPr>
          <a:xfrm flipV="1">
            <a:off x="1061231" y="2420963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流程图: 联系 10"/>
          <p:cNvSpPr/>
          <p:nvPr/>
        </p:nvSpPr>
        <p:spPr>
          <a:xfrm flipV="1">
            <a:off x="1441040" y="2420963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流程图: 联系 11"/>
          <p:cNvSpPr/>
          <p:nvPr/>
        </p:nvSpPr>
        <p:spPr>
          <a:xfrm flipV="1">
            <a:off x="3478200" y="3157961"/>
            <a:ext cx="76200" cy="7739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流程图: 联系 13"/>
          <p:cNvSpPr/>
          <p:nvPr/>
        </p:nvSpPr>
        <p:spPr>
          <a:xfrm flipV="1">
            <a:off x="3815147" y="3157961"/>
            <a:ext cx="76200" cy="7739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流程图: 联系 14"/>
          <p:cNvSpPr/>
          <p:nvPr/>
        </p:nvSpPr>
        <p:spPr>
          <a:xfrm flipV="1">
            <a:off x="4187813" y="3157961"/>
            <a:ext cx="76200" cy="7739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流程图: 联系 15"/>
          <p:cNvSpPr/>
          <p:nvPr/>
        </p:nvSpPr>
        <p:spPr>
          <a:xfrm flipV="1">
            <a:off x="4523569" y="3157961"/>
            <a:ext cx="76200" cy="7739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流程图: 联系 16"/>
          <p:cNvSpPr/>
          <p:nvPr/>
        </p:nvSpPr>
        <p:spPr>
          <a:xfrm flipV="1">
            <a:off x="7283438" y="3157961"/>
            <a:ext cx="76200" cy="7739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流程图: 联系 17"/>
          <p:cNvSpPr/>
          <p:nvPr/>
        </p:nvSpPr>
        <p:spPr>
          <a:xfrm flipV="1">
            <a:off x="7656103" y="3157961"/>
            <a:ext cx="76200" cy="7739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流程图: 联系 18"/>
          <p:cNvSpPr/>
          <p:nvPr/>
        </p:nvSpPr>
        <p:spPr>
          <a:xfrm flipV="1">
            <a:off x="1061231" y="3610398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流程图: 联系 19"/>
          <p:cNvSpPr/>
          <p:nvPr/>
        </p:nvSpPr>
        <p:spPr>
          <a:xfrm flipV="1">
            <a:off x="1441040" y="3610398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流程图: 联系 20"/>
          <p:cNvSpPr/>
          <p:nvPr/>
        </p:nvSpPr>
        <p:spPr>
          <a:xfrm flipV="1">
            <a:off x="5224847" y="3610398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流程图: 联系 21"/>
          <p:cNvSpPr/>
          <p:nvPr/>
        </p:nvSpPr>
        <p:spPr>
          <a:xfrm flipV="1">
            <a:off x="5545125" y="3610398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流程图: 联系 22"/>
          <p:cNvSpPr/>
          <p:nvPr/>
        </p:nvSpPr>
        <p:spPr>
          <a:xfrm flipV="1">
            <a:off x="5882072" y="3610398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流程图: 联系 23"/>
          <p:cNvSpPr/>
          <p:nvPr/>
        </p:nvSpPr>
        <p:spPr>
          <a:xfrm flipV="1">
            <a:off x="6267834" y="3610398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流程图: 联系 24"/>
          <p:cNvSpPr/>
          <p:nvPr/>
        </p:nvSpPr>
        <p:spPr>
          <a:xfrm flipV="1">
            <a:off x="6611925" y="3610398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流程图: 联系 25"/>
          <p:cNvSpPr/>
          <p:nvPr/>
        </p:nvSpPr>
        <p:spPr>
          <a:xfrm flipV="1">
            <a:off x="6940538" y="3610398"/>
            <a:ext cx="76200" cy="76200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 bwMode="auto">
          <a:xfrm>
            <a:off x="3053146" y="1040537"/>
            <a:ext cx="5407551" cy="422157"/>
            <a:chOff x="4075" y="1158"/>
            <a:chExt cx="6368" cy="625"/>
          </a:xfrm>
        </p:grpSpPr>
        <p:sp>
          <p:nvSpPr>
            <p:cNvPr id="43" name="圆角矩形标注 26"/>
            <p:cNvSpPr/>
            <p:nvPr/>
          </p:nvSpPr>
          <p:spPr>
            <a:xfrm>
              <a:off x="4075" y="1159"/>
              <a:ext cx="6332" cy="624"/>
            </a:xfrm>
            <a:prstGeom prst="wedgeRoundRectCallout">
              <a:avLst>
                <a:gd name="adj1" fmla="val 32892"/>
                <a:gd name="adj2" fmla="val 67149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noProof="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27"/>
            <p:cNvSpPr txBox="1">
              <a:spLocks noChangeArrowheads="1"/>
            </p:cNvSpPr>
            <p:nvPr/>
          </p:nvSpPr>
          <p:spPr bwMode="auto">
            <a:xfrm>
              <a:off x="4075" y="1158"/>
              <a:ext cx="6368" cy="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00" b="1" dirty="0">
                  <a:latin typeface="+mn-lt"/>
                  <a:ea typeface="+mn-ea"/>
                  <a:cs typeface="+mn-ea"/>
                  <a:sym typeface="+mn-lt"/>
                </a:rPr>
                <a:t>生动形象地写出了白雾与远天晴空连在一起的情景。</a:t>
              </a:r>
              <a:endParaRPr lang="zh-CN" altLang="en-US" sz="18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835013" y="4137847"/>
            <a:ext cx="7180659" cy="420284"/>
            <a:chOff x="1556" y="6533"/>
            <a:chExt cx="6489" cy="747"/>
          </a:xfrm>
        </p:grpSpPr>
        <p:sp>
          <p:nvSpPr>
            <p:cNvPr id="46" name="圆角矩形标注 29"/>
            <p:cNvSpPr/>
            <p:nvPr/>
          </p:nvSpPr>
          <p:spPr>
            <a:xfrm>
              <a:off x="1556" y="6533"/>
              <a:ext cx="6489" cy="692"/>
            </a:xfrm>
            <a:prstGeom prst="wedgeRoundRectCallout">
              <a:avLst>
                <a:gd name="adj1" fmla="val -6019"/>
                <a:gd name="adj2" fmla="val -253950"/>
                <a:gd name="adj3" fmla="val 16667"/>
              </a:avLst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noProof="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30"/>
            <p:cNvSpPr txBox="1">
              <a:spLocks noChangeArrowheads="1"/>
            </p:cNvSpPr>
            <p:nvPr/>
          </p:nvSpPr>
          <p:spPr bwMode="auto">
            <a:xfrm>
              <a:off x="1776" y="6624"/>
              <a:ext cx="6269" cy="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00" b="1" dirty="0">
                  <a:latin typeface="+mn-lt"/>
                  <a:ea typeface="+mn-ea"/>
                  <a:cs typeface="+mn-ea"/>
                  <a:sym typeface="+mn-lt"/>
                </a:rPr>
                <a:t>生动形象地写出了</a:t>
              </a:r>
              <a:r>
                <a:rPr lang="en-US" altLang="zh-CN" sz="1800" b="1" dirty="0">
                  <a:latin typeface="+mn-lt"/>
                  <a:ea typeface="+mn-ea"/>
                  <a:cs typeface="+mn-ea"/>
                  <a:sym typeface="+mn-lt"/>
                </a:rPr>
                <a:t>“</a:t>
              </a:r>
              <a:r>
                <a:rPr lang="zh-CN" altLang="en-US" sz="1800" b="1" dirty="0">
                  <a:latin typeface="+mn-lt"/>
                  <a:ea typeface="+mn-ea"/>
                  <a:cs typeface="+mn-ea"/>
                  <a:sym typeface="+mn-lt"/>
                </a:rPr>
                <a:t>绿</a:t>
              </a:r>
              <a:r>
                <a:rPr lang="en-US" altLang="zh-CN" sz="1800" b="1" dirty="0">
                  <a:latin typeface="+mn-lt"/>
                  <a:ea typeface="+mn-ea"/>
                  <a:cs typeface="+mn-ea"/>
                  <a:sym typeface="+mn-lt"/>
                </a:rPr>
                <a:t>”“</a:t>
              </a:r>
              <a:r>
                <a:rPr lang="zh-CN" altLang="en-US" sz="1800" b="1" dirty="0">
                  <a:latin typeface="+mn-lt"/>
                  <a:ea typeface="+mn-ea"/>
                  <a:cs typeface="+mn-ea"/>
                  <a:sym typeface="+mn-lt"/>
                </a:rPr>
                <a:t>黄</a:t>
              </a:r>
              <a:r>
                <a:rPr lang="en-US" altLang="zh-CN" sz="1800" b="1" dirty="0">
                  <a:latin typeface="+mn-lt"/>
                  <a:ea typeface="+mn-ea"/>
                  <a:cs typeface="+mn-ea"/>
                  <a:sym typeface="+mn-lt"/>
                </a:rPr>
                <a:t>”“</a:t>
              </a:r>
              <a:r>
                <a:rPr lang="zh-CN" altLang="en-US" sz="1800" b="1" dirty="0">
                  <a:latin typeface="+mn-lt"/>
                  <a:ea typeface="+mn-ea"/>
                  <a:cs typeface="+mn-ea"/>
                  <a:sym typeface="+mn-lt"/>
                </a:rPr>
                <a:t>蓝</a:t>
              </a:r>
              <a:r>
                <a:rPr lang="en-US" altLang="zh-CN" sz="1800" b="1" dirty="0">
                  <a:latin typeface="+mn-lt"/>
                  <a:ea typeface="+mn-ea"/>
                  <a:cs typeface="+mn-ea"/>
                  <a:sym typeface="+mn-lt"/>
                </a:rPr>
                <a:t>”</a:t>
              </a:r>
              <a:r>
                <a:rPr lang="zh-CN" altLang="en-US" sz="1800" b="1" dirty="0">
                  <a:latin typeface="+mn-lt"/>
                  <a:ea typeface="+mn-ea"/>
                  <a:cs typeface="+mn-ea"/>
                  <a:sym typeface="+mn-lt"/>
                </a:rPr>
                <a:t>的程度，令人沉醉。</a:t>
              </a:r>
              <a:endParaRPr lang="zh-CN" altLang="en-US" sz="18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2569256" y="1328200"/>
            <a:ext cx="3887852" cy="519370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描写颜色的句子</a:t>
            </a:r>
            <a:endParaRPr lang="zh-CN" altLang="en-US" sz="28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811161" y="2055864"/>
            <a:ext cx="7943505" cy="240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满塘的荷花荷叶，远远望去就</a:t>
            </a:r>
            <a:r>
              <a:rPr lang="zh-CN" altLang="en-US" sz="15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像碧波上荡着点点五颜六色的帆</a:t>
            </a: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，煞是好看。</a:t>
            </a:r>
            <a:endParaRPr lang="zh-CN" altLang="en-US" sz="15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en-US" altLang="zh-CN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清风吹过，一阵阵花雨飘落下来，山野</a:t>
            </a:r>
            <a:r>
              <a:rPr lang="zh-CN" altLang="en-US" sz="15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像铺上了一床彩色的大锦被</a:t>
            </a: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15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月季</a:t>
            </a:r>
            <a:r>
              <a:rPr lang="zh-CN" altLang="en-US" sz="15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红艳艳</a:t>
            </a: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的花儿在枝头怒放，</a:t>
            </a:r>
            <a:r>
              <a:rPr lang="zh-CN" altLang="en-US" sz="15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颜色是那么浓，那么纯</a:t>
            </a: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，没有一点杂色，</a:t>
            </a:r>
            <a:r>
              <a:rPr lang="zh-CN" altLang="en-US" sz="15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简直像一团燃烧的火焰</a:t>
            </a: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15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那盛开的荷花挺着</a:t>
            </a:r>
            <a:r>
              <a:rPr lang="zh-CN" altLang="en-US" sz="15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碧绿</a:t>
            </a: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的茎杆，</a:t>
            </a:r>
            <a:r>
              <a:rPr lang="zh-CN" altLang="en-US" sz="15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像一位亭亭玉立的少女眺望着远方</a:t>
            </a: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15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872979" y="1633538"/>
            <a:ext cx="5266134" cy="1338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◎诗是人类向未来寄发的信息，诗给人类以朝向理想的勇气。</a:t>
            </a:r>
            <a:endParaRPr lang="zh-CN" altLang="en-US" sz="1800" b="1" dirty="0">
              <a:latin typeface="+mn-lt"/>
              <a:ea typeface="+mn-ea"/>
              <a:cs typeface="+mn-ea"/>
              <a:sym typeface="+mn-lt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                                                                   </a:t>
            </a:r>
            <a:r>
              <a:rPr lang="en-US" altLang="zh-CN" sz="1800" b="1" dirty="0">
                <a:latin typeface="+mn-lt"/>
                <a:ea typeface="+mn-ea"/>
                <a:cs typeface="+mn-ea"/>
                <a:sym typeface="+mn-lt"/>
              </a:rPr>
              <a:t>----</a:t>
            </a:r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艾青</a:t>
            </a:r>
            <a:endParaRPr lang="zh-CN" altLang="en-US" sz="18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872979" y="3245490"/>
            <a:ext cx="5254228" cy="507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◎诗和音乐一样，生命全在节奏。       </a:t>
            </a:r>
            <a:r>
              <a:rPr lang="en-US" altLang="zh-CN" sz="1800" b="1" dirty="0">
                <a:latin typeface="+mn-lt"/>
                <a:ea typeface="+mn-ea"/>
                <a:cs typeface="+mn-ea"/>
                <a:sym typeface="+mn-lt"/>
              </a:rPr>
              <a:t>----</a:t>
            </a:r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朱光潜</a:t>
            </a:r>
            <a:endParaRPr lang="zh-CN" altLang="en-US" sz="1800" b="1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1266" y="1633538"/>
            <a:ext cx="2271713" cy="30075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课堂小结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016046" y="1837169"/>
            <a:ext cx="5336190" cy="2169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dirty="0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这节课我们学习了现代诗，了解了现代诗的特点，认识了八位古代文人，并尝试仿写现代诗，积累了有关诗歌的名言。在以后的学习中，我们可以多多积累和摘抄现代诗，体会现代诗优美、简练、富有节奏的语言艺术特色。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3320" y="2321374"/>
            <a:ext cx="2233776" cy="199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71222" y="2018332"/>
            <a:ext cx="4752665" cy="882071"/>
            <a:chOff x="894963" y="2284695"/>
            <a:chExt cx="6336886" cy="1176094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谢谢各位倾听！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cs typeface="+mn-ea"/>
                <a:sym typeface="+mn-lt"/>
              </a:rPr>
              <a:t>BY YUSHEN</a:t>
            </a:r>
            <a:endParaRPr lang="zh-CN" altLang="en-US" dirty="0">
              <a:noFill/>
              <a:cs typeface="+mn-ea"/>
              <a:sym typeface="+mn-lt"/>
            </a:endParaRPr>
          </a:p>
        </p:txBody>
      </p: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50107" y="3154388"/>
            <a:ext cx="7062404" cy="103874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100" b="1" dirty="0">
                <a:latin typeface="+mn-lt"/>
                <a:ea typeface="+mn-ea"/>
                <a:cs typeface="+mn-ea"/>
                <a:sym typeface="+mn-lt"/>
              </a:rPr>
              <a:t> 诗是艺术的语言——最高的语言，最纯粹的语言。在观察中寻找奥秘，在奥秘中寻找快乐。  </a:t>
            </a:r>
            <a:r>
              <a:rPr lang="en-US" altLang="zh-CN" sz="2100" b="1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100" b="1" dirty="0">
                <a:latin typeface="+mn-lt"/>
                <a:ea typeface="+mn-ea"/>
                <a:cs typeface="+mn-ea"/>
                <a:sym typeface="+mn-lt"/>
              </a:rPr>
              <a:t>艾青</a:t>
            </a:r>
            <a:endParaRPr lang="zh-CN" altLang="en-US" sz="21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0106" y="1639913"/>
            <a:ext cx="7781925" cy="103874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noProof="1">
                <a:cs typeface="+mn-ea"/>
                <a:sym typeface="+mn-lt"/>
              </a:rPr>
              <a:t>    </a:t>
            </a:r>
            <a:r>
              <a:rPr lang="zh-CN" altLang="en-US" sz="2100" noProof="1">
                <a:cs typeface="+mn-ea"/>
                <a:sym typeface="+mn-lt"/>
              </a:rPr>
              <a:t>诗歌是一团火，在人的灵魂里燃烧。这火燃烧着，发热发光。    </a:t>
            </a:r>
            <a:r>
              <a:rPr lang="en-US" altLang="zh-CN" sz="2100" noProof="1">
                <a:cs typeface="+mn-ea"/>
                <a:sym typeface="+mn-lt"/>
              </a:rPr>
              <a:t>——</a:t>
            </a:r>
            <a:r>
              <a:rPr lang="zh-CN" altLang="en-US" sz="2100" noProof="1">
                <a:cs typeface="+mn-ea"/>
                <a:sym typeface="+mn-lt"/>
              </a:rPr>
              <a:t>列夫·托尔斯泰</a:t>
            </a:r>
            <a:endParaRPr lang="zh-CN" altLang="en-US" sz="2100" noProof="1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4252623" y="1239515"/>
            <a:ext cx="4174510" cy="1657202"/>
            <a:chOff x="8930" y="2603"/>
            <a:chExt cx="8764" cy="3479"/>
          </a:xfrm>
        </p:grpSpPr>
        <p:sp>
          <p:nvSpPr>
            <p:cNvPr id="6" name="云形标注 2"/>
            <p:cNvSpPr/>
            <p:nvPr/>
          </p:nvSpPr>
          <p:spPr>
            <a:xfrm>
              <a:off x="8930" y="2603"/>
              <a:ext cx="8764" cy="3479"/>
            </a:xfrm>
            <a:prstGeom prst="cloudCallout">
              <a:avLst>
                <a:gd name="adj1" fmla="val -35273"/>
                <a:gd name="adj2" fmla="val 86345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0"/>
            </a:gra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noProof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3"/>
            <p:cNvSpPr txBox="1">
              <a:spLocks noChangeArrowheads="1"/>
            </p:cNvSpPr>
            <p:nvPr/>
          </p:nvSpPr>
          <p:spPr bwMode="auto">
            <a:xfrm>
              <a:off x="10282" y="2997"/>
              <a:ext cx="6471" cy="2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诗歌常常表达了诗人独特的感受，蕴含着丰富的想象。因此，语言表达也很独特，如，</a:t>
              </a:r>
              <a:r>
                <a:rPr lang="en-US" altLang="zh-CN" b="1" dirty="0">
                  <a:latin typeface="+mn-lt"/>
                  <a:ea typeface="+mn-ea"/>
                  <a:cs typeface="+mn-ea"/>
                  <a:sym typeface="+mn-lt"/>
                </a:rPr>
                <a:t>“</a:t>
              </a:r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阳光</a:t>
              </a:r>
              <a:r>
                <a:rPr lang="en-US" altLang="zh-CN" b="1" dirty="0">
                  <a:latin typeface="+mn-lt"/>
                  <a:ea typeface="+mn-ea"/>
                  <a:cs typeface="+mn-ea"/>
                  <a:sym typeface="+mn-lt"/>
                </a:rPr>
                <a:t>”</a:t>
              </a:r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是</a:t>
              </a:r>
              <a:r>
                <a:rPr lang="en-US" altLang="zh-CN" b="1" dirty="0">
                  <a:latin typeface="+mn-lt"/>
                  <a:ea typeface="+mn-ea"/>
                  <a:cs typeface="+mn-ea"/>
                  <a:sym typeface="+mn-lt"/>
                </a:rPr>
                <a:t>“</a:t>
              </a:r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绿的</a:t>
              </a:r>
              <a:r>
                <a:rPr lang="en-US" altLang="zh-CN" b="1" dirty="0">
                  <a:latin typeface="+mn-lt"/>
                  <a:ea typeface="+mn-ea"/>
                  <a:cs typeface="+mn-ea"/>
                  <a:sym typeface="+mn-lt"/>
                </a:rPr>
                <a:t>”</a:t>
              </a:r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，</a:t>
              </a:r>
              <a:r>
                <a:rPr lang="en-US" altLang="zh-CN" b="1" dirty="0">
                  <a:latin typeface="+mn-lt"/>
                  <a:ea typeface="+mn-ea"/>
                  <a:cs typeface="+mn-ea"/>
                  <a:sym typeface="+mn-lt"/>
                </a:rPr>
                <a:t>“</a:t>
              </a:r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寂静</a:t>
              </a:r>
              <a:r>
                <a:rPr lang="en-US" altLang="zh-CN" b="1" dirty="0">
                  <a:latin typeface="+mn-lt"/>
                  <a:ea typeface="+mn-ea"/>
                  <a:cs typeface="+mn-ea"/>
                  <a:sym typeface="+mn-lt"/>
                </a:rPr>
                <a:t>”</a:t>
              </a:r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是</a:t>
              </a:r>
              <a:r>
                <a:rPr lang="en-US" altLang="zh-CN" b="1" dirty="0">
                  <a:latin typeface="+mn-lt"/>
                  <a:ea typeface="+mn-ea"/>
                  <a:cs typeface="+mn-ea"/>
                  <a:sym typeface="+mn-lt"/>
                </a:rPr>
                <a:t>“</a:t>
              </a:r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朦胧的</a:t>
              </a:r>
              <a:r>
                <a:rPr lang="en-US" altLang="zh-CN" b="1" dirty="0">
                  <a:latin typeface="+mn-lt"/>
                  <a:ea typeface="+mn-ea"/>
                  <a:cs typeface="+mn-ea"/>
                  <a:sym typeface="+mn-lt"/>
                </a:rPr>
                <a:t>”</a:t>
              </a:r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，小草</a:t>
              </a:r>
              <a:r>
                <a:rPr lang="en-US" altLang="zh-CN" b="1" dirty="0">
                  <a:latin typeface="+mn-lt"/>
                  <a:ea typeface="+mn-ea"/>
                  <a:cs typeface="+mn-ea"/>
                  <a:sym typeface="+mn-lt"/>
                </a:rPr>
                <a:t>“</a:t>
              </a:r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炫耀</a:t>
              </a:r>
              <a:r>
                <a:rPr lang="en-US" altLang="zh-CN" b="1" dirty="0">
                  <a:latin typeface="+mn-lt"/>
                  <a:ea typeface="+mn-ea"/>
                  <a:cs typeface="+mn-ea"/>
                  <a:sym typeface="+mn-lt"/>
                </a:rPr>
                <a:t>”</a:t>
              </a:r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着新绿。</a:t>
              </a:r>
              <a:endParaRPr lang="zh-CN" altLang="en-US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728668" y="2149079"/>
            <a:ext cx="2140739" cy="1284105"/>
            <a:chOff x="1531" y="4512"/>
            <a:chExt cx="4493" cy="4428"/>
          </a:xfrm>
        </p:grpSpPr>
        <p:sp>
          <p:nvSpPr>
            <p:cNvPr id="10" name="矩形 12"/>
            <p:cNvSpPr>
              <a:spLocks noChangeArrowheads="1"/>
            </p:cNvSpPr>
            <p:nvPr/>
          </p:nvSpPr>
          <p:spPr bwMode="auto">
            <a:xfrm>
              <a:off x="1719" y="4934"/>
              <a:ext cx="4305" cy="4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500" b="1" dirty="0">
                  <a:solidFill>
                    <a:srgbClr val="44546A"/>
                  </a:solidFill>
                  <a:latin typeface="+mn-lt"/>
                  <a:ea typeface="+mn-ea"/>
                  <a:cs typeface="+mn-ea"/>
                  <a:sym typeface="+mn-lt"/>
                </a:rPr>
                <a:t>本单元的诗歌，读起来朗朗上口、悦耳动听，很有节奏感。</a:t>
              </a:r>
              <a:endParaRPr lang="zh-CN" altLang="en-US" sz="1500" b="1" dirty="0">
                <a:solidFill>
                  <a:srgbClr val="44546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圆角矩形标注 4"/>
            <p:cNvSpPr/>
            <p:nvPr/>
          </p:nvSpPr>
          <p:spPr>
            <a:xfrm rot="16200000">
              <a:off x="1647" y="4396"/>
              <a:ext cx="4261" cy="4493"/>
            </a:xfrm>
            <a:prstGeom prst="wedgeRoundRectCallout">
              <a:avLst>
                <a:gd name="adj1" fmla="val -71043"/>
                <a:gd name="adj2" fmla="val 80416"/>
                <a:gd name="adj3" fmla="val 16667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noProof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17937" y="2831892"/>
            <a:ext cx="3141176" cy="17306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标注 4"/>
          <p:cNvSpPr/>
          <p:nvPr/>
        </p:nvSpPr>
        <p:spPr>
          <a:xfrm>
            <a:off x="2326052" y="1366784"/>
            <a:ext cx="4377928" cy="1428327"/>
          </a:xfrm>
          <a:prstGeom prst="wedgeRectCallout">
            <a:avLst>
              <a:gd name="adj1" fmla="val -66502"/>
              <a:gd name="adj2" fmla="val 91095"/>
            </a:avLst>
          </a:prstGeom>
          <a:noFill/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79" tIns="34289" rIns="68579" bIns="34289" anchor="ctr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noProof="1">
                <a:solidFill>
                  <a:schemeClr val="tx1"/>
                </a:solidFill>
                <a:cs typeface="+mn-ea"/>
                <a:sym typeface="+mn-lt"/>
              </a:rPr>
              <a:t>    很多诗歌饱含着真挚的情感，如，</a:t>
            </a:r>
            <a:r>
              <a:rPr lang="en-US" altLang="zh-CN" sz="1800" noProof="1">
                <a:solidFill>
                  <a:schemeClr val="tx1"/>
                </a:solidFill>
                <a:cs typeface="+mn-ea"/>
                <a:sym typeface="+mn-lt"/>
              </a:rPr>
              <a:t>“</a:t>
            </a:r>
            <a:r>
              <a:rPr lang="zh-CN" altLang="en-US" sz="1800" noProof="1">
                <a:solidFill>
                  <a:schemeClr val="tx1"/>
                </a:solidFill>
                <a:cs typeface="+mn-ea"/>
                <a:sym typeface="+mn-lt"/>
              </a:rPr>
              <a:t>永不漫灭的回忆</a:t>
            </a:r>
            <a:r>
              <a:rPr lang="en-US" altLang="zh-CN" sz="1800" noProof="1">
                <a:solidFill>
                  <a:schemeClr val="tx1"/>
                </a:solidFill>
                <a:cs typeface="+mn-ea"/>
                <a:sym typeface="+mn-lt"/>
              </a:rPr>
              <a:t>”</a:t>
            </a:r>
            <a:r>
              <a:rPr lang="zh-CN" altLang="en-US" sz="1800" noProof="1">
                <a:solidFill>
                  <a:schemeClr val="tx1"/>
                </a:solidFill>
                <a:cs typeface="+mn-ea"/>
                <a:sym typeface="+mn-lt"/>
              </a:rPr>
              <a:t>和</a:t>
            </a:r>
            <a:r>
              <a:rPr lang="en-US" altLang="zh-CN" sz="1800" noProof="1">
                <a:solidFill>
                  <a:schemeClr val="tx1"/>
                </a:solidFill>
                <a:cs typeface="+mn-ea"/>
                <a:sym typeface="+mn-lt"/>
              </a:rPr>
              <a:t>“</a:t>
            </a:r>
            <a:r>
              <a:rPr lang="zh-CN" altLang="en-US" sz="1800" noProof="1">
                <a:solidFill>
                  <a:schemeClr val="tx1"/>
                </a:solidFill>
                <a:cs typeface="+mn-ea"/>
                <a:sym typeface="+mn-lt"/>
              </a:rPr>
              <a:t>我只躲到你的怀里</a:t>
            </a:r>
            <a:r>
              <a:rPr lang="en-US" altLang="zh-CN" sz="1800" noProof="1">
                <a:solidFill>
                  <a:schemeClr val="tx1"/>
                </a:solidFill>
                <a:cs typeface="+mn-ea"/>
                <a:sym typeface="+mn-lt"/>
              </a:rPr>
              <a:t>”</a:t>
            </a:r>
            <a:r>
              <a:rPr lang="zh-CN" altLang="en-US" sz="1800" noProof="1">
                <a:solidFill>
                  <a:schemeClr val="tx1"/>
                </a:solidFill>
                <a:cs typeface="+mn-ea"/>
                <a:sym typeface="+mn-lt"/>
              </a:rPr>
              <a:t>，让我体会到了诗人对母亲的深深依恋。</a:t>
            </a:r>
            <a:endParaRPr lang="zh-CN" altLang="en-US" sz="1800" noProof="1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02245" y="2080948"/>
            <a:ext cx="1464269" cy="2157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588" y="2249129"/>
            <a:ext cx="1823687" cy="241437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标注 1"/>
          <p:cNvSpPr/>
          <p:nvPr/>
        </p:nvSpPr>
        <p:spPr>
          <a:xfrm>
            <a:off x="787502" y="1401827"/>
            <a:ext cx="6506766" cy="369329"/>
          </a:xfrm>
          <a:prstGeom prst="wedgeRectCallout">
            <a:avLst>
              <a:gd name="adj1" fmla="val -49639"/>
              <a:gd name="adj2" fmla="val -17403"/>
            </a:avLst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38" tIns="45719" rIns="91438" bIns="45719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noProof="1">
                <a:cs typeface="+mn-ea"/>
                <a:sym typeface="+mn-lt"/>
              </a:rPr>
              <a:t>你还知道哪些鉴赏现代诗歌的方法？</a:t>
            </a:r>
            <a:endParaRPr lang="zh-CN" altLang="en-US" sz="1800" noProof="1">
              <a:cs typeface="+mn-ea"/>
              <a:sym typeface="+mn-lt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87502" y="2020949"/>
            <a:ext cx="6740129" cy="216982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    一、鉴赏语言。</a:t>
            </a:r>
            <a:endParaRPr lang="zh-CN" altLang="en-US" sz="1500" noProof="1">
              <a:solidFill>
                <a:schemeClr val="tx1"/>
              </a:solidFill>
              <a:cs typeface="+mn-ea"/>
              <a:sym typeface="+mn-lt"/>
            </a:endParaRP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      </a:t>
            </a:r>
            <a:r>
              <a:rPr lang="en-US" altLang="zh-CN" sz="1500" noProof="1">
                <a:solidFill>
                  <a:schemeClr val="tx1"/>
                </a:solidFill>
                <a:cs typeface="+mn-ea"/>
                <a:sym typeface="+mn-lt"/>
              </a:rPr>
              <a:t>1.</a:t>
            </a: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反复诵读，品味韵律。</a:t>
            </a:r>
            <a:endParaRPr lang="zh-CN" altLang="en-US" sz="1500" noProof="1">
              <a:solidFill>
                <a:schemeClr val="tx1"/>
              </a:solidFill>
              <a:cs typeface="+mn-ea"/>
              <a:sym typeface="+mn-lt"/>
            </a:endParaRP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      </a:t>
            </a:r>
            <a:r>
              <a:rPr lang="en-US" altLang="zh-CN" sz="1500" noProof="1">
                <a:solidFill>
                  <a:schemeClr val="tx1"/>
                </a:solidFill>
                <a:cs typeface="+mn-ea"/>
                <a:sym typeface="+mn-lt"/>
              </a:rPr>
              <a:t>2.</a:t>
            </a: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抓关键词，推敲语言。</a:t>
            </a:r>
            <a:endParaRPr lang="zh-CN" altLang="en-US" sz="1500" noProof="1">
              <a:solidFill>
                <a:schemeClr val="tx1"/>
              </a:solidFill>
              <a:cs typeface="+mn-ea"/>
              <a:sym typeface="+mn-lt"/>
            </a:endParaRP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    二、鉴赏形象。</a:t>
            </a:r>
            <a:endParaRPr lang="zh-CN" altLang="en-US" sz="1500" noProof="1">
              <a:solidFill>
                <a:schemeClr val="tx1"/>
              </a:solidFill>
              <a:cs typeface="+mn-ea"/>
              <a:sym typeface="+mn-lt"/>
            </a:endParaRP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      </a:t>
            </a:r>
            <a:r>
              <a:rPr lang="en-US" altLang="zh-CN" sz="1500" noProof="1">
                <a:solidFill>
                  <a:schemeClr val="tx1"/>
                </a:solidFill>
                <a:cs typeface="+mn-ea"/>
                <a:sym typeface="+mn-lt"/>
              </a:rPr>
              <a:t>1.</a:t>
            </a: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捕捉意象，体察诗情。</a:t>
            </a:r>
            <a:endParaRPr lang="zh-CN" altLang="en-US" sz="1500" noProof="1">
              <a:solidFill>
                <a:schemeClr val="tx1"/>
              </a:solidFill>
              <a:cs typeface="+mn-ea"/>
              <a:sym typeface="+mn-lt"/>
            </a:endParaRP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      </a:t>
            </a:r>
            <a:r>
              <a:rPr lang="en-US" altLang="zh-CN" sz="1500" noProof="1">
                <a:solidFill>
                  <a:schemeClr val="tx1"/>
                </a:solidFill>
                <a:cs typeface="+mn-ea"/>
                <a:sym typeface="+mn-lt"/>
              </a:rPr>
              <a:t>2.</a:t>
            </a: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调动想象，领略意境。</a:t>
            </a:r>
            <a:endParaRPr lang="zh-CN" altLang="en-US" sz="1500" noProof="1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6164333" y="1771156"/>
            <a:ext cx="2192165" cy="290220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标注 5"/>
          <p:cNvSpPr/>
          <p:nvPr/>
        </p:nvSpPr>
        <p:spPr>
          <a:xfrm>
            <a:off x="5162397" y="1334728"/>
            <a:ext cx="2831230" cy="2920334"/>
          </a:xfrm>
          <a:prstGeom prst="wedgeRectCallout">
            <a:avLst>
              <a:gd name="adj1" fmla="val -80267"/>
              <a:gd name="adj2" fmla="val 2064"/>
            </a:avLst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79" tIns="34289" rIns="68579" bIns="34289" anchor="ctr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tx1"/>
                </a:solidFill>
                <a:cs typeface="+mn-ea"/>
                <a:sym typeface="+mn-lt"/>
              </a:rPr>
              <a:t>    </a:t>
            </a: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三、鉴赏感情。</a:t>
            </a:r>
            <a:endParaRPr lang="zh-CN" altLang="en-US" sz="1500" noProof="1">
              <a:solidFill>
                <a:schemeClr val="tx1"/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      </a:t>
            </a:r>
            <a:r>
              <a:rPr lang="en-US" altLang="zh-CN" sz="1500" noProof="1">
                <a:solidFill>
                  <a:schemeClr val="tx1"/>
                </a:solidFill>
                <a:cs typeface="+mn-ea"/>
                <a:sym typeface="+mn-lt"/>
              </a:rPr>
              <a:t>1.</a:t>
            </a: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知人论世，找准情感。</a:t>
            </a:r>
            <a:endParaRPr lang="zh-CN" altLang="en-US" sz="1500" noProof="1">
              <a:solidFill>
                <a:schemeClr val="tx1"/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      </a:t>
            </a:r>
            <a:r>
              <a:rPr lang="en-US" altLang="zh-CN" sz="1500" noProof="1">
                <a:solidFill>
                  <a:schemeClr val="tx1"/>
                </a:solidFill>
                <a:cs typeface="+mn-ea"/>
                <a:sym typeface="+mn-lt"/>
              </a:rPr>
              <a:t>2.</a:t>
            </a: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比喻象征，发掘内涵。</a:t>
            </a:r>
            <a:endParaRPr lang="zh-CN" altLang="en-US" sz="1500" noProof="1">
              <a:solidFill>
                <a:schemeClr val="tx1"/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    四、鉴赏手法。</a:t>
            </a:r>
            <a:endParaRPr lang="zh-CN" altLang="en-US" sz="1500" noProof="1">
              <a:solidFill>
                <a:schemeClr val="tx1"/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      </a:t>
            </a:r>
            <a:r>
              <a:rPr lang="en-US" altLang="zh-CN" sz="1500" noProof="1">
                <a:solidFill>
                  <a:schemeClr val="tx1"/>
                </a:solidFill>
                <a:cs typeface="+mn-ea"/>
                <a:sym typeface="+mn-lt"/>
              </a:rPr>
              <a:t>1.</a:t>
            </a: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修辞手法</a:t>
            </a:r>
            <a:endParaRPr lang="zh-CN" altLang="en-US" sz="1500" noProof="1">
              <a:solidFill>
                <a:schemeClr val="tx1"/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      </a:t>
            </a:r>
            <a:r>
              <a:rPr lang="en-US" altLang="zh-CN" sz="1500" noProof="1">
                <a:solidFill>
                  <a:schemeClr val="tx1"/>
                </a:solidFill>
                <a:cs typeface="+mn-ea"/>
                <a:sym typeface="+mn-lt"/>
              </a:rPr>
              <a:t>2.</a:t>
            </a: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表现手法</a:t>
            </a:r>
            <a:endParaRPr lang="zh-CN" altLang="en-US" sz="1500" noProof="1">
              <a:solidFill>
                <a:schemeClr val="tx1"/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      </a:t>
            </a:r>
            <a:r>
              <a:rPr lang="en-US" altLang="zh-CN" sz="1500" noProof="1">
                <a:solidFill>
                  <a:schemeClr val="tx1"/>
                </a:solidFill>
                <a:cs typeface="+mn-ea"/>
                <a:sym typeface="+mn-lt"/>
              </a:rPr>
              <a:t>3.</a:t>
            </a:r>
            <a:r>
              <a:rPr lang="zh-CN" altLang="en-US" sz="1500" noProof="1">
                <a:solidFill>
                  <a:schemeClr val="tx1"/>
                </a:solidFill>
                <a:cs typeface="+mn-ea"/>
                <a:sym typeface="+mn-lt"/>
              </a:rPr>
              <a:t>篇章结构</a:t>
            </a:r>
            <a:endParaRPr lang="zh-CN" altLang="en-US" sz="1500" noProof="1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85452" y="1724429"/>
            <a:ext cx="2192165" cy="290220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27237" y="2467975"/>
            <a:ext cx="6752034" cy="506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 dirty="0">
                <a:solidFill>
                  <a:srgbClr val="0066FF"/>
                </a:solidFill>
                <a:latin typeface="+mn-lt"/>
                <a:ea typeface="+mn-ea"/>
                <a:cs typeface="+mn-ea"/>
                <a:sym typeface="+mn-lt"/>
              </a:rPr>
              <a:t>屈原      陶渊明   孟浩然          杜甫</a:t>
            </a:r>
            <a:endParaRPr lang="zh-CN" altLang="en-US" sz="2700" b="1" dirty="0">
              <a:solidFill>
                <a:srgbClr val="0066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7586" y="1225916"/>
            <a:ext cx="5577965" cy="415496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cs typeface="+mn-ea"/>
                <a:sym typeface="+mn-lt"/>
              </a:rPr>
              <a:t>●你了解下面这些古代文人吗？和同学交流</a:t>
            </a:r>
            <a:r>
              <a:rPr lang="zh-CN" altLang="en-US" sz="2100" b="1" noProof="1">
                <a:cs typeface="+mn-ea"/>
                <a:sym typeface="+mn-lt"/>
              </a:rPr>
              <a:t>。</a:t>
            </a:r>
            <a:endParaRPr lang="zh-CN" altLang="en-US" sz="2100" b="1" noProof="1">
              <a:cs typeface="+mn-ea"/>
              <a:sym typeface="+mn-lt"/>
            </a:endParaRPr>
          </a:p>
        </p:txBody>
      </p:sp>
      <p:sp>
        <p:nvSpPr>
          <p:cNvPr id="7" name="圆角矩形 3"/>
          <p:cNvSpPr/>
          <p:nvPr/>
        </p:nvSpPr>
        <p:spPr>
          <a:xfrm>
            <a:off x="977193" y="1811940"/>
            <a:ext cx="6734175" cy="2502694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327237" y="3531203"/>
            <a:ext cx="6752034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 dirty="0">
                <a:solidFill>
                  <a:srgbClr val="0066FF"/>
                </a:solidFill>
                <a:latin typeface="+mn-lt"/>
                <a:ea typeface="+mn-ea"/>
                <a:cs typeface="+mn-ea"/>
                <a:sym typeface="+mn-lt"/>
              </a:rPr>
              <a:t>韩愈      刘禹锡       范仲淹      龚自珍</a:t>
            </a:r>
            <a:endParaRPr lang="zh-CN" altLang="en-US" sz="2700" b="1" dirty="0">
              <a:solidFill>
                <a:srgbClr val="0066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403437" y="2008393"/>
            <a:ext cx="671513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qū</a:t>
            </a:r>
            <a:endParaRPr lang="en-US" altLang="zh-CN" sz="24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746462" y="2008393"/>
            <a:ext cx="1014413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yuān</a:t>
            </a:r>
            <a:endParaRPr lang="en-US" altLang="zh-CN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084725" y="2008393"/>
            <a:ext cx="1210865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mèng</a:t>
            </a:r>
            <a:endParaRPr lang="en-US" altLang="zh-CN" sz="24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358818" y="2008393"/>
            <a:ext cx="560784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fǔ</a:t>
            </a:r>
            <a:endParaRPr lang="en-US" altLang="zh-CN" sz="24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206984" y="3131153"/>
            <a:ext cx="1313260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hán yù</a:t>
            </a:r>
            <a:endParaRPr lang="en-US" altLang="zh-CN" sz="24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896481" y="3131153"/>
            <a:ext cx="1314450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yǔ xī</a:t>
            </a:r>
            <a:endParaRPr lang="en-US" altLang="zh-CN" sz="24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438339" y="3131153"/>
            <a:ext cx="1206104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zhòng</a:t>
            </a:r>
            <a:endParaRPr lang="en-US" altLang="zh-CN" sz="24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850421" y="3087100"/>
            <a:ext cx="1206104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gōng</a:t>
            </a:r>
            <a:endParaRPr lang="en-US" altLang="zh-CN" sz="24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5910" y="1302276"/>
            <a:ext cx="5108165" cy="2977736"/>
          </a:xfrm>
          <a:prstGeom prst="rect">
            <a:avLst/>
          </a:prstGeom>
          <a:noFill/>
          <a:ln w="28575">
            <a:noFill/>
            <a:prstDash val="sysDot"/>
          </a:ln>
        </p:spPr>
        <p:txBody>
          <a:bodyPr wrap="square" lIns="91438" tIns="45719" rIns="91438" bIns="45719">
            <a:spAutoFit/>
          </a:bodyPr>
          <a:lstStyle/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cs typeface="+mn-ea"/>
                <a:sym typeface="+mn-lt"/>
              </a:rPr>
              <a:t>   </a:t>
            </a:r>
            <a:r>
              <a:rPr lang="en-US" altLang="zh-CN" sz="1500" dirty="0">
                <a:cs typeface="+mn-ea"/>
                <a:sym typeface="+mn-lt"/>
              </a:rPr>
              <a:t> </a:t>
            </a:r>
            <a:r>
              <a:rPr lang="zh-CN" altLang="en-US" sz="1500" dirty="0">
                <a:cs typeface="+mn-ea"/>
                <a:sym typeface="+mn-lt"/>
              </a:rPr>
              <a:t>屈原（公元前340—公元前278），是中国最早的浪漫主义诗人，原姓芈（mǐ），名平，字原，中国文学史上第一位留下姓名的伟大的爱国诗人。他的出现，标志着中国诗歌进入了一个由集体歌唱到个人独唱的新时代。主要作品有《离骚》《九歌》《九章》《天问》等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57490" y="1703626"/>
            <a:ext cx="1431984" cy="22855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71850" y="1745188"/>
            <a:ext cx="4999435" cy="2169823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noProof="1">
                <a:solidFill>
                  <a:prstClr val="black"/>
                </a:solidFill>
                <a:cs typeface="+mn-ea"/>
                <a:sym typeface="+mn-lt"/>
              </a:rPr>
              <a:t>    </a:t>
            </a:r>
            <a:r>
              <a:rPr lang="zh-CN" altLang="en-US" sz="1800" noProof="1">
                <a:solidFill>
                  <a:prstClr val="black"/>
                </a:solidFill>
                <a:cs typeface="+mn-ea"/>
                <a:sym typeface="+mn-lt"/>
              </a:rPr>
              <a:t>陶渊明（352或365年—427年），字元亮，又名潜，私谥“靖节”，世称靖节先生。东晋末至南朝宋初期伟大的诗人、辞赋家。他是中国第一位田园诗人，被称为“古今隐逸诗人之宗 ”，有《陶渊明集》。</a:t>
            </a:r>
            <a:endParaRPr lang="zh-CN" altLang="en-US" sz="1800" noProof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38225" y="1613269"/>
            <a:ext cx="1900545" cy="25341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tags/tag1.xml><?xml version="1.0" encoding="utf-8"?>
<p:tagLst xmlns:p="http://schemas.openxmlformats.org/presentationml/2006/main">
  <p:tag name="KSO_WPP_MARK_KEY" val="31d2f3e7-620c-4560-baff-cef724a3637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qpawbdv2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1705</Words>
  <Application>WPS 演示</Application>
  <PresentationFormat>全屏显示(16:9)</PresentationFormat>
  <Paragraphs>126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思源黑体 CN Light</vt:lpstr>
      <vt:lpstr>思源黑体 CN Bold</vt:lpstr>
      <vt:lpstr>黑体</vt:lpstr>
      <vt:lpstr>微软雅黑</vt:lpstr>
      <vt:lpstr>等线</vt:lpstr>
      <vt:lpstr>Arial</vt:lpstr>
      <vt:lpstr>思源黑体 CN Regular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2020-06-05T01:58:00Z</dcterms:created>
  <dcterms:modified xsi:type="dcterms:W3CDTF">2023-01-17T03:12:51Z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8952A2D2BB574AC29801D494A1731872</vt:lpwstr>
  </property>
</Properties>
</file>