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718" r:id="rId18"/>
    <p:sldId id="719" r:id="rId19"/>
    <p:sldId id="720" r:id="rId20"/>
    <p:sldId id="721" r:id="rId21"/>
    <p:sldId id="258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820397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语文园地（四）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部编版语文课件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5024" y="1441559"/>
            <a:ext cx="3639458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你知道的这样的字还有哪些？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0783" y="2260563"/>
            <a:ext cx="4308889" cy="2066107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请    清    情    晴    蜻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抱    跑    泡    饱    刨    咆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7221" y="2010291"/>
            <a:ext cx="1938704" cy="256664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76376" y="1313310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千里马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520743" y="1324758"/>
            <a:ext cx="1087077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老黄牛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875043" y="1338706"/>
            <a:ext cx="1065437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百灵鸟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276236" y="1330927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领头羊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791902" y="1345215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小蜜蜂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005672" y="2403352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纸老虎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472487" y="2415024"/>
            <a:ext cx="1065437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变色龙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882871" y="2418085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铁公鸡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289647" y="2403796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应声虫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873270" y="2417976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哈巴狗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832770" y="3270374"/>
            <a:ext cx="4230290" cy="1034654"/>
            <a:chOff x="2471166" y="5154130"/>
            <a:chExt cx="5640973" cy="1379282"/>
          </a:xfrm>
        </p:grpSpPr>
        <p:sp>
          <p:nvSpPr>
            <p:cNvPr id="19" name="云形标注 69"/>
            <p:cNvSpPr/>
            <p:nvPr/>
          </p:nvSpPr>
          <p:spPr>
            <a:xfrm>
              <a:off x="2471166" y="5154130"/>
              <a:ext cx="5640973" cy="1379282"/>
            </a:xfrm>
            <a:prstGeom prst="cloudCallout">
              <a:avLst>
                <a:gd name="adj1" fmla="val -24291"/>
                <a:gd name="adj2" fmla="val -92383"/>
              </a:avLst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20"/>
            <p:cNvSpPr>
              <a:spLocks noChangeArrowheads="1"/>
            </p:cNvSpPr>
            <p:nvPr/>
          </p:nvSpPr>
          <p:spPr bwMode="auto">
            <a:xfrm>
              <a:off x="3269680" y="5305162"/>
              <a:ext cx="4315499" cy="11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读词语，想想这些词语说的是哪类人？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78" y="1237144"/>
            <a:ext cx="7113844" cy="3141285"/>
          </a:xfrm>
          <a:prstGeom prst="round2Diag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千里马：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原指善跑的骏马，可以日行千里。现在常用来比喻人才;特指有才华的青少年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老黄牛：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比喻默不作声、踏实工作的人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百灵鸟：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歌声甜润、清脆的歌手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领头羊：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就是做什么事情都有带头作用的人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小蜜蜂：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形容非常勤奋的人，乐于奉献的人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9346" y="1286954"/>
            <a:ext cx="6676475" cy="3097530"/>
          </a:xfrm>
          <a:prstGeom prst="frame">
            <a:avLst>
              <a:gd name="adj1" fmla="val 2399"/>
            </a:avLst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纸老虎：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外强中干、没有真本事的人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变色龙：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指那些善于变化,见风使舵,言行不一,出尔反尔,没有诚信的人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铁公鸡：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一毛不拔的吝啬鬼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应声虫：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随声附和、没有主见的人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哈巴狗：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驯服的奴才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19453" y="1657926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62040" y="1055728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我会填</a:t>
            </a:r>
            <a:endParaRPr lang="zh-CN" altLang="en-US" sz="30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7079" y="1744143"/>
            <a:ext cx="6905981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毛主席说：“一切反对派都是（            ）”。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98529" y="2443721"/>
            <a:ext cx="7191854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Dot"/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他带领大家创新技术，真是厂里的（             ）。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8529" y="3111199"/>
            <a:ext cx="810101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lgDashDot"/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姐姐做事很勤劳，妈妈夸她是我家的（            ）。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51298" y="3709988"/>
            <a:ext cx="7150894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Dot"/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他自己没有主见，真是一只（               ）</a:t>
            </a:r>
            <a:r>
              <a:rPr lang="zh-CN" altLang="en-US" sz="27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402762" y="1757869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纸老虎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087160" y="2456335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千里马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82580" y="3119113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小蜜蜂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08845" y="3778678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应声虫</a:t>
            </a:r>
            <a:endParaRPr lang="zh-CN" altLang="en-US" sz="1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4235" y="1871916"/>
            <a:ext cx="6010751" cy="2513216"/>
          </a:xfrm>
          <a:prstGeom prst="flowChartMultidocument">
            <a:avLst/>
          </a:prstGeom>
          <a:solidFill>
            <a:srgbClr val="BDD0E6"/>
          </a:solidFill>
          <a:ln>
            <a:solidFill>
              <a:srgbClr val="409B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cs typeface="+mn-ea"/>
                <a:sym typeface="+mn-lt"/>
              </a:rPr>
              <a:t>狐狸精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喻专事迷惑人的女人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cs typeface="+mn-ea"/>
                <a:sym typeface="+mn-lt"/>
              </a:rPr>
              <a:t>老狐狸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喻非常狡猾、诡计多端的人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cs typeface="+mn-ea"/>
                <a:sym typeface="+mn-lt"/>
              </a:rPr>
              <a:t>小绵羊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喻老实听话、性格驯服的人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cs typeface="+mn-ea"/>
                <a:sym typeface="+mn-lt"/>
              </a:rPr>
              <a:t>替罪羊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喻代人受过的人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487153" y="1159624"/>
            <a:ext cx="572214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你还知道哪些类似的词语呢？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对角圆角矩形 58"/>
          <p:cNvSpPr/>
          <p:nvPr/>
        </p:nvSpPr>
        <p:spPr>
          <a:xfrm>
            <a:off x="793310" y="1413285"/>
            <a:ext cx="7554278" cy="1250156"/>
          </a:xfrm>
          <a:prstGeom prst="round2DiagRect">
            <a:avLst/>
          </a:prstGeom>
          <a:solidFill>
            <a:schemeClr val="bg1"/>
          </a:solidFill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它要是高兴，能比谁都</a:t>
            </a:r>
            <a:r>
              <a:rPr lang="zh-CN" altLang="en-US" sz="2100" b="1" dirty="0">
                <a:solidFill>
                  <a:srgbClr val="2E2ED0"/>
                </a:solidFill>
                <a:cs typeface="+mn-ea"/>
                <a:sym typeface="+mn-lt"/>
              </a:rPr>
              <a:t>温柔可亲</a:t>
            </a: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用身子蹭你的腿，把脖子伸出来让你给它抓痒。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对角圆角矩形 59"/>
          <p:cNvSpPr/>
          <p:nvPr/>
        </p:nvSpPr>
        <p:spPr>
          <a:xfrm>
            <a:off x="741477" y="2903461"/>
            <a:ext cx="7554277" cy="1609725"/>
          </a:xfrm>
          <a:prstGeom prst="round2DiagRect">
            <a:avLst/>
          </a:prstGeom>
          <a:solidFill>
            <a:schemeClr val="bg1"/>
          </a:solidFill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什么东西响了一下，它立刻</a:t>
            </a:r>
            <a:r>
              <a:rPr lang="zh-CN" altLang="en-US" sz="2100" b="1" dirty="0">
                <a:solidFill>
                  <a:srgbClr val="2E2ED0"/>
                </a:solidFill>
                <a:cs typeface="+mn-ea"/>
                <a:sym typeface="+mn-lt"/>
              </a:rPr>
              <a:t>警戒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起来</a:t>
            </a: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看看前，看看后，咕咕地警告鸡雏要马上集合到它身边来。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书写提示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6136" y="1757471"/>
            <a:ext cx="3555144" cy="2285241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有些人家，在屋后种几十枝竹．绿的叶，青的竿，投下一片绿绿的浓阴。几场春雨过后，到那里走走，常常会看见许多鲜嫩的笋，成群地从土里探出头来。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12721" y="1858297"/>
            <a:ext cx="2775692" cy="185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8156" y="1680871"/>
            <a:ext cx="2960370" cy="391478"/>
          </a:xfrm>
          <a:prstGeom prst="rect">
            <a:avLst/>
          </a:prstGeom>
          <a:solidFill>
            <a:srgbClr val="92D05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字距要比行距小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4406" y="2568601"/>
            <a:ext cx="3227070" cy="391478"/>
          </a:xfrm>
          <a:prstGeom prst="rect">
            <a:avLst/>
          </a:prstGeom>
          <a:solidFill>
            <a:srgbClr val="92D05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字的大小基本一致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1133" y="3456331"/>
            <a:ext cx="3788538" cy="489365"/>
          </a:xfrm>
          <a:prstGeom prst="rect">
            <a:avLst/>
          </a:prstGeom>
          <a:solidFill>
            <a:srgbClr val="92D05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两边留的空白大致相等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45594" y="1728128"/>
            <a:ext cx="2000250" cy="2686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989615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2217" y="1518178"/>
            <a:ext cx="2292935" cy="3924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读句子，找特点。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140" y="2597977"/>
            <a:ext cx="283154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猫的性格实在有些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古怪</a:t>
            </a:r>
            <a:endParaRPr lang="zh-CN" altLang="en-US" sz="21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7140" y="3232907"/>
            <a:ext cx="546928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鹅吃饭时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非有一个人伺候不可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真是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架子十足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!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7140" y="3867836"/>
            <a:ext cx="74097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如果赶上这么一场用以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耀武扬威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的乱子你就甭想有鱼咬钩了。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0571" y="1214959"/>
            <a:ext cx="310084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这几个句子有什么特点？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1452" y="1693737"/>
            <a:ext cx="7040689" cy="2769686"/>
            <a:chOff x="3124462" y="2019906"/>
            <a:chExt cx="9387584" cy="369291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4462" y="2019906"/>
              <a:ext cx="9387584" cy="3692914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091405" y="2740103"/>
              <a:ext cx="7827778" cy="2363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第一句中“</a:t>
              </a: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古怪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”是指跟一般情况很不相同，使人觉得诧异，或稀奇罕见，在课文中是指猫的性格让人难以捉摸。这句话明贬实褒，表现出作者对猫的</a:t>
              </a: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喜爱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之情。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49070" y="1430490"/>
            <a:ext cx="4745339" cy="2641290"/>
            <a:chOff x="925616" y="2084301"/>
            <a:chExt cx="6327118" cy="352172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5616" y="2084301"/>
              <a:ext cx="6327118" cy="352172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2106047" y="2863278"/>
              <a:ext cx="4678212" cy="1969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“架子十足”和“耀武扬威”也是含有贬义的词语，说的是鹅的高傲的特点，但从中我们感受到的却是作者对鹅满满的喜爱之情。</a:t>
              </a: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71579" y="1430490"/>
            <a:ext cx="1179271" cy="697030"/>
            <a:chOff x="650379" y="3695806"/>
            <a:chExt cx="1315771" cy="7968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0379" y="3695806"/>
              <a:ext cx="1315771" cy="7968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97136" y="3840466"/>
              <a:ext cx="894634" cy="4749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FF00"/>
                  </a:solidFill>
                  <a:cs typeface="+mn-ea"/>
                  <a:sym typeface="+mn-lt"/>
                </a:rPr>
                <a:t>反 语</a:t>
              </a:r>
              <a:endParaRPr lang="zh-CN" altLang="en-US" sz="2100" b="1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25942" y="2298307"/>
            <a:ext cx="1773805" cy="23483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标注 58"/>
          <p:cNvSpPr/>
          <p:nvPr/>
        </p:nvSpPr>
        <p:spPr>
          <a:xfrm>
            <a:off x="1013061" y="1190651"/>
            <a:ext cx="5018485" cy="553998"/>
          </a:xfrm>
          <a:prstGeom prst="wedgeRectCallout">
            <a:avLst>
              <a:gd name="adj1" fmla="val -49638"/>
              <a:gd name="adj2" fmla="val -17401"/>
            </a:avLst>
          </a:prstGeom>
          <a:ln>
            <a:noFill/>
          </a:ln>
        </p:spPr>
        <p:txBody>
          <a:bodyPr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什么叫反语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有什么作用？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3060" y="2260126"/>
            <a:ext cx="7061682" cy="9002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2E2ED0"/>
                </a:solidFill>
                <a:cs typeface="+mn-ea"/>
                <a:sym typeface="+mn-lt"/>
              </a:rPr>
              <a:t>反语：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运用跟本意相反的词语来表达，是一种带有强烈感情色彩的修辞方法。主要分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正话反说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或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反话正说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两种。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13060" y="3455932"/>
            <a:ext cx="7120676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6083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6565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2E2ED0"/>
                </a:solidFill>
                <a:latin typeface="+mn-lt"/>
                <a:ea typeface="+mn-ea"/>
                <a:cs typeface="+mn-ea"/>
                <a:sym typeface="+mn-lt"/>
              </a:rPr>
              <a:t>作用：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表达都更有力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语气更强烈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情感更充沛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给人的印象也更鲜明。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对角圆角矩形 58"/>
          <p:cNvSpPr/>
          <p:nvPr/>
        </p:nvSpPr>
        <p:spPr>
          <a:xfrm>
            <a:off x="2122350" y="1531977"/>
            <a:ext cx="4897040" cy="562484"/>
          </a:xfrm>
          <a:prstGeom prst="round2DiagRect">
            <a:avLst/>
          </a:prstGeom>
          <a:solidFill>
            <a:schemeClr val="bg1"/>
          </a:solidFill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我也会用这种方法写一句话。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6904" y="2527781"/>
            <a:ext cx="7327931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妈妈常说：“你可真有本事，这么点小事都做不好”。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6904" y="3357555"/>
            <a:ext cx="7327931" cy="9556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你可真是个自私自利的家伙，自私自利得把所有痛苦和灾难都留给了自己。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98972" y="1718245"/>
            <a:ext cx="59043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杆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肝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（肝脏）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秆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（麦秆） 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76062" y="1285684"/>
            <a:ext cx="1034653" cy="46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514350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gān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309871" y="1262841"/>
            <a:ext cx="10632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gǎn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61169" y="2576264"/>
            <a:ext cx="59174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消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俏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（俏丽）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峭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（陡峭） 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057023" y="2139631"/>
            <a:ext cx="122396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qiào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83664" y="2141859"/>
            <a:ext cx="131564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qiào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232754" y="3289071"/>
            <a:ext cx="626506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捕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浦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（黄浦江）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哺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（哺育） 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781614" y="2907489"/>
            <a:ext cx="135374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pǔ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505053" y="2941297"/>
            <a:ext cx="87034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bǔ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231509" y="4071630"/>
            <a:ext cx="59043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油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轴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（车轴）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届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（应届） 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976062" y="3691939"/>
            <a:ext cx="120967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zhóu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097536" y="3624810"/>
            <a:ext cx="94892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defRPr/>
            </a:pPr>
            <a:r>
              <a:rPr lang="en-US" altLang="zh-CN" sz="27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jiè</a:t>
            </a:r>
            <a:endParaRPr lang="zh-CN" altLang="en-US" sz="2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对角圆角矩形 58"/>
          <p:cNvSpPr/>
          <p:nvPr/>
        </p:nvSpPr>
        <p:spPr>
          <a:xfrm>
            <a:off x="1039265" y="1232422"/>
            <a:ext cx="4897040" cy="562484"/>
          </a:xfrm>
          <a:prstGeom prst="round2DiagRect">
            <a:avLst/>
          </a:prstGeom>
          <a:solidFill>
            <a:schemeClr val="bg1"/>
          </a:solidFill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观察这四组字，说说有什么发现？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9264" y="2235713"/>
            <a:ext cx="431993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00B0F0"/>
                </a:solidFill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srgbClr val="00B0F0"/>
                </a:solidFill>
                <a:cs typeface="+mn-ea"/>
                <a:sym typeface="+mn-lt"/>
              </a:rPr>
              <a:t>、每组中的三个字偏旁不同。</a:t>
            </a:r>
            <a:endParaRPr lang="zh-CN" altLang="en-US" sz="24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9265" y="2947984"/>
            <a:ext cx="4003340" cy="5124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、生字的意义与偏旁有关。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9265" y="3696564"/>
            <a:ext cx="5542223" cy="5124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E58C00"/>
                </a:solidFill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srgbClr val="E58C00"/>
                </a:solidFill>
                <a:cs typeface="+mn-ea"/>
                <a:sym typeface="+mn-lt"/>
              </a:rPr>
              <a:t>、生字的读音与右半部分相同或相似。</a:t>
            </a:r>
            <a:endParaRPr lang="zh-CN" altLang="en-US" sz="2400" dirty="0">
              <a:solidFill>
                <a:srgbClr val="E58C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4378" y="1376956"/>
            <a:ext cx="1759136" cy="5678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700" b="1" dirty="0">
                <a:solidFill>
                  <a:prstClr val="black"/>
                </a:solidFill>
                <a:cs typeface="+mn-ea"/>
                <a:sym typeface="+mn-lt"/>
              </a:rPr>
              <a:t>杆</a:t>
            </a:r>
            <a:r>
              <a:rPr lang="en-US" altLang="zh-CN" sz="2700" b="1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700" b="1" dirty="0">
                <a:solidFill>
                  <a:prstClr val="black"/>
                </a:solidFill>
                <a:cs typeface="+mn-ea"/>
                <a:sym typeface="+mn-lt"/>
              </a:rPr>
              <a:t>肝   秆</a:t>
            </a:r>
            <a:endParaRPr lang="zh-CN" altLang="en-US" sz="27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9632" y="2222110"/>
            <a:ext cx="7254919" cy="214674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、“杆”和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木头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有关，所以是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木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字旁；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、“肝脏”是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人身体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的一部分，所以是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月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字旁；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800" spc="-113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1800" spc="-113" dirty="0">
                <a:solidFill>
                  <a:prstClr val="black"/>
                </a:solidFill>
                <a:cs typeface="+mn-ea"/>
                <a:sym typeface="+mn-lt"/>
              </a:rPr>
              <a:t>、“麦秆”跟</a:t>
            </a:r>
            <a:r>
              <a:rPr lang="zh-CN" altLang="en-US" sz="1800" spc="-113" dirty="0">
                <a:solidFill>
                  <a:srgbClr val="FF0000"/>
                </a:solidFill>
                <a:cs typeface="+mn-ea"/>
                <a:sym typeface="+mn-lt"/>
              </a:rPr>
              <a:t>农作物</a:t>
            </a:r>
            <a:r>
              <a:rPr lang="zh-CN" altLang="en-US" sz="1800" spc="-113" dirty="0">
                <a:solidFill>
                  <a:prstClr val="black"/>
                </a:solidFill>
                <a:cs typeface="+mn-ea"/>
                <a:sym typeface="+mn-lt"/>
              </a:rPr>
              <a:t>有关，所以用</a:t>
            </a:r>
            <a:r>
              <a:rPr lang="zh-CN" altLang="en-US" sz="1800" spc="-113" dirty="0">
                <a:solidFill>
                  <a:srgbClr val="FF0000"/>
                </a:solidFill>
                <a:cs typeface="+mn-ea"/>
                <a:sym typeface="+mn-lt"/>
              </a:rPr>
              <a:t>禾</a:t>
            </a:r>
            <a:r>
              <a:rPr lang="zh-CN" altLang="en-US" sz="1800" spc="-113" dirty="0">
                <a:solidFill>
                  <a:prstClr val="black"/>
                </a:solidFill>
                <a:cs typeface="+mn-ea"/>
                <a:sym typeface="+mn-lt"/>
              </a:rPr>
              <a:t>字旁。</a:t>
            </a:r>
            <a:endParaRPr lang="en-US" altLang="zh-CN" sz="1800" spc="-113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bfc95520-9023-4a2e-898c-ac8540a7935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1ssezty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1436</Words>
  <Application>WPS 演示</Application>
  <PresentationFormat>全屏显示(16:9)</PresentationFormat>
  <Paragraphs>187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Calibri</vt:lpstr>
      <vt:lpstr>思源黑体 CN Regular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2023-01-17T03:21:22Z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D41F86DEA2DE4089A9C3887E1BDE3E16</vt:lpwstr>
  </property>
</Properties>
</file>